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3" r:id="rId1"/>
  </p:sldMasterIdLst>
  <p:sldIdLst>
    <p:sldId id="262" r:id="rId2"/>
    <p:sldId id="330" r:id="rId3"/>
    <p:sldId id="256" r:id="rId4"/>
    <p:sldId id="341" r:id="rId5"/>
    <p:sldId id="342" r:id="rId6"/>
    <p:sldId id="343" r:id="rId7"/>
    <p:sldId id="344" r:id="rId8"/>
    <p:sldId id="345" r:id="rId9"/>
    <p:sldId id="331" r:id="rId10"/>
    <p:sldId id="346" r:id="rId11"/>
    <p:sldId id="347" r:id="rId12"/>
    <p:sldId id="348" r:id="rId13"/>
    <p:sldId id="349" r:id="rId14"/>
    <p:sldId id="350" r:id="rId15"/>
    <p:sldId id="351" r:id="rId16"/>
    <p:sldId id="352" r:id="rId17"/>
    <p:sldId id="333" r:id="rId18"/>
    <p:sldId id="334" r:id="rId19"/>
    <p:sldId id="353" r:id="rId20"/>
    <p:sldId id="338" r:id="rId21"/>
    <p:sldId id="292" r:id="rId22"/>
    <p:sldId id="35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284f4c3a2032a6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5680"/>
  </p:normalViewPr>
  <p:slideViewPr>
    <p:cSldViewPr snapToGrid="0">
      <p:cViewPr varScale="1">
        <p:scale>
          <a:sx n="112" d="100"/>
          <a:sy n="112" d="100"/>
        </p:scale>
        <p:origin x="5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4942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9656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689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3043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smtClean="0"/>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6494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3600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609285" y="2851331"/>
            <a:ext cx="3893623" cy="3071434"/>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666635" y="2851331"/>
            <a:ext cx="3899798" cy="3071434"/>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1463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24359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7/2/2025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299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smtClean="0"/>
              <a:pPr/>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3147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smtClean="0"/>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41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 name="chimes.wav"/>
          </p:stSnd>
        </p:sndAc>
      </p:transition>
    </mc:Choice>
    <mc:Fallback xmlns="">
      <p:transition spd="slow" advTm="5000">
        <p:fad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48A87A34-81AB-432B-8DAE-1953F412C126}" type="datetimeFigureOut">
              <a:rPr lang="en-US" smtClean="0"/>
              <a:pPr/>
              <a:t>7/2/2025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11393664"/>
      </p:ext>
    </p:extLst>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13" name="chimes.wav"/>
          </p:stSnd>
        </p:sndAc>
      </p:transition>
    </mc:Choice>
    <mc:Fallback xmlns="">
      <p:transition spd="slow" advTm="5000">
        <p:fade/>
        <p:sndAc>
          <p:stSnd>
            <p:snd r:embed="rId16" name="chimes.wav"/>
          </p:stSnd>
        </p:sndAc>
      </p:transition>
    </mc:Fallback>
  </mc:AlternateConten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94FB33-94F5-F576-119E-B82E48988164}"/>
              </a:ext>
            </a:extLst>
          </p:cNvPr>
          <p:cNvSpPr>
            <a:spLocks noGrp="1"/>
          </p:cNvSpPr>
          <p:nvPr>
            <p:ph type="ctrTitle"/>
          </p:nvPr>
        </p:nvSpPr>
        <p:spPr>
          <a:xfrm>
            <a:off x="996403" y="1341912"/>
            <a:ext cx="7815090" cy="4355645"/>
          </a:xfrm>
        </p:spPr>
        <p:txBody>
          <a:bodyPr>
            <a:normAutofit fontScale="90000"/>
          </a:bodyPr>
          <a:lstStyle/>
          <a:p>
            <a:pPr>
              <a:lnSpc>
                <a:spcPct val="115000"/>
              </a:lnSpc>
              <a:spcAft>
                <a:spcPts val="1000"/>
              </a:spcAft>
            </a:pPr>
            <a:r>
              <a:rPr lang="el-GR" sz="2700" b="1" dirty="0">
                <a:effectLst/>
                <a:latin typeface="Times New Roman" panose="02020603050405020304" pitchFamily="18" charset="0"/>
                <a:ea typeface="Times New Roman" panose="02020603050405020304" pitchFamily="18" charset="0"/>
              </a:rPr>
              <a:t>Το ΕΚΠΑ στην Πόλη</a:t>
            </a:r>
            <a:r>
              <a:rPr lang="en-US" sz="2700" b="1" dirty="0">
                <a:effectLst/>
                <a:latin typeface="Times New Roman" panose="02020603050405020304" pitchFamily="18" charset="0"/>
                <a:ea typeface="Times New Roman" panose="02020603050405020304" pitchFamily="18" charset="0"/>
              </a:rPr>
              <a:t/>
            </a:r>
            <a:br>
              <a:rPr lang="en-US" sz="2700" b="1" dirty="0">
                <a:effectLst/>
                <a:latin typeface="Times New Roman" panose="02020603050405020304" pitchFamily="18" charset="0"/>
                <a:ea typeface="Times New Roman" panose="02020603050405020304" pitchFamily="18" charset="0"/>
              </a:rPr>
            </a:br>
            <a:r>
              <a:rPr lang="el-GR" sz="1600" dirty="0">
                <a:effectLst/>
                <a:latin typeface="Times New Roman" panose="02020603050405020304" pitchFamily="18" charset="0"/>
                <a:ea typeface="Times New Roman" panose="02020603050405020304" pitchFamily="18" charset="0"/>
              </a:rPr>
              <a:t/>
            </a:r>
            <a:br>
              <a:rPr lang="el-GR" sz="16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Το Εθνικό και Καποδιστριακό Πανεπιστήμιο Αθηνών οργάνωσε, από τον Μάρτιο του 2024 και εξής, μια σειρά από επιμορφωτικές, πολιτιστικές και καλλιτεχνικές δράσεις,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υπό τον γενικό τίτλο </a:t>
            </a:r>
            <a:r>
              <a:rPr lang="el-GR" sz="1800" b="1" dirty="0">
                <a:effectLst/>
                <a:latin typeface="Times New Roman" panose="02020603050405020304" pitchFamily="18" charset="0"/>
                <a:ea typeface="Times New Roman" panose="02020603050405020304" pitchFamily="18" charset="0"/>
              </a:rPr>
              <a:t>«Το ΕΚΠΑ στην Πόλη»</a:t>
            </a:r>
            <a:r>
              <a:rPr lang="el-GR" sz="1800" dirty="0">
                <a:effectLst/>
                <a:latin typeface="Times New Roman" panose="02020603050405020304" pitchFamily="18" charset="0"/>
                <a:ea typeface="Times New Roman" panose="02020603050405020304" pitchFamily="18" charset="0"/>
              </a:rPr>
              <a:t>,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στοχεύοντας σε κοινοποίηση και διάχυση της ακαδημαϊκής γνώσης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και των ερευνητικών εργασιών των μελών του (καθηγητών και φοιτητών)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στην πόλη-έδρα του Πανεπιστημίου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Οι δράσεις </a:t>
            </a:r>
            <a:br>
              <a:rPr lang="el-GR" sz="1800" dirty="0">
                <a:effectLs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πραγματοποιούνται σε </a:t>
            </a:r>
            <a:r>
              <a:rPr lang="el-GR" sz="1800" dirty="0" err="1">
                <a:effectLst/>
                <a:latin typeface="Times New Roman" panose="02020603050405020304" pitchFamily="18" charset="0"/>
                <a:ea typeface="Times New Roman" panose="02020603050405020304" pitchFamily="18" charset="0"/>
              </a:rPr>
              <a:t>συνδιοργάνωση</a:t>
            </a:r>
            <a:r>
              <a:rPr lang="el-GR" sz="1800" dirty="0">
                <a:effectLst/>
                <a:latin typeface="Times New Roman" panose="02020603050405020304" pitchFamily="18" charset="0"/>
                <a:ea typeface="Times New Roman" panose="02020603050405020304" pitchFamily="18" charset="0"/>
              </a:rPr>
              <a:t> με τον Δήμο Αθηναίων</a:t>
            </a:r>
            <a: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t/>
            </a:r>
            <a:b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br>
            <a: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t/>
            </a:r>
            <a:b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br>
            <a: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t/>
            </a:r>
            <a:b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br>
            <a: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t/>
            </a:r>
            <a:br>
              <a:rPr lang="el-GR" sz="1800" dirty="0">
                <a:solidFill>
                  <a:srgbClr val="000000"/>
                </a:solidFill>
                <a:effectLst/>
                <a:highlight>
                  <a:srgbClr val="FFFFFF"/>
                </a:highlight>
                <a:latin typeface="Times New Roman" panose="02020603050405020304" pitchFamily="18" charset="0"/>
                <a:ea typeface="Times New Roman" panose="02020603050405020304" pitchFamily="18" charset="0"/>
              </a:rPr>
            </a:br>
            <a:r>
              <a:rPr lang="el-GR" sz="1800" dirty="0">
                <a:effectLst/>
                <a:latin typeface="Times New Roman" panose="02020603050405020304" pitchFamily="18" charset="0"/>
                <a:ea typeface="Times New Roman" panose="02020603050405020304" pitchFamily="18" charset="0"/>
              </a:rPr>
              <a:t>Ήδη έως σήμερα έχουν με επιτυχία πραγματοποιηθεί οι ακόλουθες εκδηλώσεις:</a:t>
            </a:r>
            <a:r>
              <a:rPr lang="el-GR" sz="1800" dirty="0">
                <a:effectLst/>
                <a:highlight>
                  <a:srgbClr val="FFFFFF"/>
                </a:highlight>
                <a:latin typeface="Times New Roman" panose="02020603050405020304" pitchFamily="18" charset="0"/>
                <a:ea typeface="Times New Roman" panose="02020603050405020304" pitchFamily="18" charset="0"/>
              </a:rPr>
              <a:t/>
            </a:r>
            <a:br>
              <a:rPr lang="el-GR" sz="1800" dirty="0">
                <a:effectLst/>
                <a:highlight>
                  <a:srgbClr val="FFFFFF"/>
                </a:highlight>
                <a:latin typeface="Times New Roman" panose="02020603050405020304" pitchFamily="18" charset="0"/>
                <a:ea typeface="Times New Roman" panose="02020603050405020304" pitchFamily="18" charset="0"/>
              </a:rPr>
            </a:br>
            <a:endParaRPr lang="el-GR" dirty="0"/>
          </a:p>
        </p:txBody>
      </p:sp>
      <p:pic>
        <p:nvPicPr>
          <p:cNvPr id="5" name="Εικόνα 4" descr="Εικόνα που περιέχει κύκλος, σύμβολο, λογότυπο, έμβλημα&#10;&#10;Περιγραφή που δημιουργήθηκε αυτόματα">
            <a:extLst>
              <a:ext uri="{FF2B5EF4-FFF2-40B4-BE49-F238E27FC236}">
                <a16:creationId xmlns:a16="http://schemas.microsoft.com/office/drawing/2014/main" id="{FB13E0FB-7716-F48F-EA72-E794976A4FEC}"/>
              </a:ext>
            </a:extLst>
          </p:cNvPr>
          <p:cNvPicPr>
            <a:picLocks noChangeAspect="1"/>
          </p:cNvPicPr>
          <p:nvPr/>
        </p:nvPicPr>
        <p:blipFill>
          <a:blip r:embed="rId5"/>
          <a:stretch>
            <a:fillRect/>
          </a:stretch>
        </p:blipFill>
        <p:spPr>
          <a:xfrm>
            <a:off x="9089525" y="1986439"/>
            <a:ext cx="2921000" cy="2921000"/>
          </a:xfrm>
          <a:prstGeom prst="rect">
            <a:avLst/>
          </a:prstGeom>
        </p:spPr>
      </p:pic>
      <p:pic>
        <p:nvPicPr>
          <p:cNvPr id="3" name="01 1. Εισαγωγή">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3738" y="543370"/>
            <a:ext cx="609600" cy="609600"/>
          </a:xfrm>
          <a:prstGeom prst="rect">
            <a:avLst/>
          </a:prstGeom>
        </p:spPr>
      </p:pic>
    </p:spTree>
    <p:extLst>
      <p:ext uri="{BB962C8B-B14F-4D97-AF65-F5344CB8AC3E}">
        <p14:creationId xmlns:p14="http://schemas.microsoft.com/office/powerpoint/2010/main" val="716428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4" name="chimes.wav"/>
          </p:stSnd>
        </p:sndAc>
      </p:transition>
    </mc:Choice>
    <mc:Fallback xmlns="">
      <p:transition spd="slow" advTm="5000">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28046" y="90207"/>
            <a:ext cx="6768268" cy="1077229"/>
          </a:xfrm>
        </p:spPr>
        <p:txBody>
          <a:bodyPr>
            <a:normAutofit/>
          </a:bodyPr>
          <a:lstStyle/>
          <a:p>
            <a:r>
              <a:rPr lang="el-GR" sz="2800" i="1" dirty="0">
                <a:latin typeface="Times New Roman" panose="02020603050405020304" pitchFamily="18" charset="0"/>
                <a:cs typeface="Times New Roman" panose="02020603050405020304" pitchFamily="18" charset="0"/>
              </a:rPr>
              <a:t>ενότητα </a:t>
            </a:r>
            <a:r>
              <a:rPr lang="el-GR" sz="2800" b="1" i="1" dirty="0">
                <a:latin typeface="Times New Roman" panose="02020603050405020304" pitchFamily="18" charset="0"/>
                <a:cs typeface="Times New Roman" panose="02020603050405020304" pitchFamily="18" charset="0"/>
              </a:rPr>
              <a:t>«Ποίηση: Το Αρνητικό της Σιωπής»</a:t>
            </a:r>
            <a:r>
              <a:rPr lang="el-GR" sz="2800" i="1" dirty="0">
                <a:latin typeface="Times New Roman" panose="02020603050405020304" pitchFamily="18" charset="0"/>
                <a:cs typeface="Times New Roman" panose="02020603050405020304" pitchFamily="18" charset="0"/>
              </a:rPr>
              <a:t> (υπεύθυνη Τζίνα Καλογήρου) </a:t>
            </a:r>
            <a:endParaRPr lang="el-GR" sz="2800" dirty="0">
              <a:latin typeface="Times New Roman" panose="02020603050405020304" pitchFamily="18" charset="0"/>
              <a:cs typeface="Times New Roman" panose="02020603050405020304" pitchFamily="18" charset="0"/>
            </a:endParaRPr>
          </a:p>
        </p:txBody>
      </p:sp>
      <p:pic>
        <p:nvPicPr>
          <p:cNvPr id="4" name="Θέση περιεχομένου 4" descr="Εικόνα που περιέχει κείμενο, ανθρώπινο πρόσωπο, στιγμιότυπο οθόνης, άνδρας&#10;&#10;Περιγραφή που δημιουργήθηκε αυτόματα">
            <a:extLst>
              <a:ext uri="{FF2B5EF4-FFF2-40B4-BE49-F238E27FC236}">
                <a16:creationId xmlns:a16="http://schemas.microsoft.com/office/drawing/2014/main" id="{FEE7CC39-2BB5-C35E-5C0C-6D59975990F0}"/>
              </a:ext>
            </a:extLst>
          </p:cNvPr>
          <p:cNvPicPr>
            <a:picLocks noChangeAspect="1"/>
          </p:cNvPicPr>
          <p:nvPr/>
        </p:nvPicPr>
        <p:blipFill>
          <a:blip r:embed="rId3"/>
          <a:stretch>
            <a:fillRect/>
          </a:stretch>
        </p:blipFill>
        <p:spPr>
          <a:xfrm>
            <a:off x="1516178" y="1041741"/>
            <a:ext cx="4070308" cy="5760000"/>
          </a:xfrm>
          <a:prstGeom prst="rect">
            <a:avLst/>
          </a:prstGeom>
        </p:spPr>
      </p:pic>
      <p:pic>
        <p:nvPicPr>
          <p:cNvPr id="5" name="Θέση περιεχομένου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76889" y="958775"/>
            <a:ext cx="4072499" cy="5760000"/>
          </a:xfrm>
        </p:spPr>
      </p:pic>
    </p:spTree>
    <p:extLst>
      <p:ext uri="{BB962C8B-B14F-4D97-AF65-F5344CB8AC3E}">
        <p14:creationId xmlns:p14="http://schemas.microsoft.com/office/powerpoint/2010/main" val="411568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Τίτλος 1"/>
          <p:cNvSpPr txBox="1">
            <a:spLocks/>
          </p:cNvSpPr>
          <p:nvPr/>
        </p:nvSpPr>
        <p:spPr>
          <a:xfrm>
            <a:off x="1128046" y="90207"/>
            <a:ext cx="6768268" cy="1077229"/>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r>
              <a:rPr lang="el-GR" sz="2800" i="1" smtClean="0">
                <a:latin typeface="Times New Roman" panose="02020603050405020304" pitchFamily="18" charset="0"/>
                <a:cs typeface="Times New Roman" panose="02020603050405020304" pitchFamily="18" charset="0"/>
              </a:rPr>
              <a:t>ενότητα </a:t>
            </a:r>
            <a:r>
              <a:rPr lang="el-GR" sz="2800" b="1" i="1" smtClean="0">
                <a:latin typeface="Times New Roman" panose="02020603050405020304" pitchFamily="18" charset="0"/>
                <a:cs typeface="Times New Roman" panose="02020603050405020304" pitchFamily="18" charset="0"/>
              </a:rPr>
              <a:t>«Ποίηση: Το Αρνητικό της Σιωπής»</a:t>
            </a:r>
            <a:r>
              <a:rPr lang="el-GR" sz="2800" i="1" smtClean="0">
                <a:latin typeface="Times New Roman" panose="02020603050405020304" pitchFamily="18" charset="0"/>
                <a:cs typeface="Times New Roman" panose="02020603050405020304" pitchFamily="18" charset="0"/>
              </a:rPr>
              <a:t> (υπεύθυνη Τζίνα Καλογήρου) </a:t>
            </a:r>
            <a:endParaRPr lang="el-GR" sz="2800" dirty="0">
              <a:latin typeface="Times New Roman" panose="02020603050405020304" pitchFamily="18" charset="0"/>
              <a:cs typeface="Times New Roman" panose="02020603050405020304" pitchFamily="18" charset="0"/>
            </a:endParaRPr>
          </a:p>
        </p:txBody>
      </p:sp>
      <p:pic>
        <p:nvPicPr>
          <p:cNvPr id="5" name="Θέση περιεχομένου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267" y="982766"/>
            <a:ext cx="4072492" cy="5760000"/>
          </a:xfrm>
          <a:prstGeom prst="rect">
            <a:avLst/>
          </a:prstGeom>
        </p:spPr>
      </p:pic>
      <p:pic>
        <p:nvPicPr>
          <p:cNvPr id="6" name="Θέση περιεχομένου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84300" y="982766"/>
            <a:ext cx="4003220" cy="5760000"/>
          </a:xfrm>
          <a:prstGeom prst="rect">
            <a:avLst/>
          </a:prstGeom>
        </p:spPr>
      </p:pic>
    </p:spTree>
    <p:extLst>
      <p:ext uri="{BB962C8B-B14F-4D97-AF65-F5344CB8AC3E}">
        <p14:creationId xmlns:p14="http://schemas.microsoft.com/office/powerpoint/2010/main" val="3086201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5134" y="21841"/>
            <a:ext cx="8289420" cy="1077229"/>
          </a:xfrm>
        </p:spPr>
        <p:txBody>
          <a:bodyPr>
            <a:normAutofit/>
          </a:bodyPr>
          <a:lstStyle/>
          <a:p>
            <a:r>
              <a:rPr lang="el-GR" sz="2800" i="1" dirty="0">
                <a:latin typeface="Times New Roman" panose="02020603050405020304" pitchFamily="18" charset="0"/>
                <a:cs typeface="Times New Roman" panose="02020603050405020304" pitchFamily="18" charset="0"/>
              </a:rPr>
              <a:t>ενότητα </a:t>
            </a:r>
            <a:r>
              <a:rPr lang="el-GR" sz="2800" b="1" i="1" dirty="0">
                <a:latin typeface="Times New Roman" panose="02020603050405020304" pitchFamily="18" charset="0"/>
                <a:cs typeface="Times New Roman" panose="02020603050405020304" pitchFamily="18" charset="0"/>
              </a:rPr>
              <a:t>«Λόγος και Γνώση στην Πόλη του 21</a:t>
            </a:r>
            <a:r>
              <a:rPr lang="el-GR" sz="2800" b="1" i="1" baseline="30000" dirty="0">
                <a:latin typeface="Times New Roman" panose="02020603050405020304" pitchFamily="18" charset="0"/>
                <a:cs typeface="Times New Roman" panose="02020603050405020304" pitchFamily="18" charset="0"/>
              </a:rPr>
              <a:t>ου</a:t>
            </a:r>
            <a:r>
              <a:rPr lang="el-GR" sz="2800" b="1" i="1" dirty="0">
                <a:latin typeface="Times New Roman" panose="02020603050405020304" pitchFamily="18" charset="0"/>
                <a:cs typeface="Times New Roman" panose="02020603050405020304" pitchFamily="18" charset="0"/>
              </a:rPr>
              <a:t> αιώνα»</a:t>
            </a:r>
            <a:r>
              <a:rPr lang="el-GR" sz="2800" i="1" dirty="0">
                <a:latin typeface="Times New Roman" panose="02020603050405020304" pitchFamily="18" charset="0"/>
                <a:cs typeface="Times New Roman" panose="02020603050405020304" pitchFamily="18" charset="0"/>
              </a:rPr>
              <a:t> (υπεύθυνη Κίρκη </a:t>
            </a:r>
            <a:r>
              <a:rPr lang="el-GR" sz="2800" i="1" dirty="0" err="1">
                <a:latin typeface="Times New Roman" panose="02020603050405020304" pitchFamily="18" charset="0"/>
                <a:cs typeface="Times New Roman" panose="02020603050405020304" pitchFamily="18" charset="0"/>
              </a:rPr>
              <a:t>Κεφαλέα</a:t>
            </a:r>
            <a:r>
              <a:rPr lang="el-GR" sz="2800" i="1" dirty="0">
                <a:latin typeface="Times New Roman" panose="02020603050405020304" pitchFamily="18" charset="0"/>
                <a:cs typeface="Times New Roman" panose="02020603050405020304" pitchFamily="18" charset="0"/>
              </a:rPr>
              <a:t>)</a:t>
            </a:r>
            <a:endParaRPr lang="el-GR" sz="2800" dirty="0">
              <a:latin typeface="Times New Roman" panose="02020603050405020304" pitchFamily="18" charset="0"/>
              <a:cs typeface="Times New Roman" panose="02020603050405020304" pitchFamily="18" charset="0"/>
            </a:endParaRPr>
          </a:p>
        </p:txBody>
      </p:sp>
      <p:pic>
        <p:nvPicPr>
          <p:cNvPr id="4" name="Θέση περιεχομένου 4" descr="Εικόνα που περιέχει κείμενο, στιγμιότυπο οθόνης, ανθρώπινο πρόσωπο, χάρτης&#10;&#10;Περιγραφή που δημιουργήθηκε αυτόματα">
            <a:extLst>
              <a:ext uri="{FF2B5EF4-FFF2-40B4-BE49-F238E27FC236}">
                <a16:creationId xmlns:a16="http://schemas.microsoft.com/office/drawing/2014/main" id="{0D43562E-64D2-6D37-E4C7-1BF90EE44E31}"/>
              </a:ext>
            </a:extLst>
          </p:cNvPr>
          <p:cNvPicPr>
            <a:picLocks noGrp="1" noChangeAspect="1"/>
          </p:cNvPicPr>
          <p:nvPr>
            <p:ph idx="1"/>
          </p:nvPr>
        </p:nvPicPr>
        <p:blipFill>
          <a:blip r:embed="rId3"/>
          <a:stretch>
            <a:fillRect/>
          </a:stretch>
        </p:blipFill>
        <p:spPr>
          <a:xfrm>
            <a:off x="5640847" y="1520801"/>
            <a:ext cx="6110325" cy="4320000"/>
          </a:xfrm>
        </p:spPr>
      </p:pic>
      <p:pic>
        <p:nvPicPr>
          <p:cNvPr id="5" name="Θέση περιεχομένου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859" y="879622"/>
            <a:ext cx="4072985" cy="5760000"/>
          </a:xfrm>
          <a:prstGeom prst="rect">
            <a:avLst/>
          </a:prstGeom>
        </p:spPr>
      </p:pic>
    </p:spTree>
    <p:extLst>
      <p:ext uri="{BB962C8B-B14F-4D97-AF65-F5344CB8AC3E}">
        <p14:creationId xmlns:p14="http://schemas.microsoft.com/office/powerpoint/2010/main" val="1631088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Τίτλος 1"/>
          <p:cNvSpPr txBox="1">
            <a:spLocks/>
          </p:cNvSpPr>
          <p:nvPr/>
        </p:nvSpPr>
        <p:spPr>
          <a:xfrm>
            <a:off x="1145134" y="21841"/>
            <a:ext cx="8289420" cy="1077229"/>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r>
              <a:rPr lang="el-GR" sz="2800" i="1" smtClean="0">
                <a:latin typeface="Times New Roman" panose="02020603050405020304" pitchFamily="18" charset="0"/>
                <a:cs typeface="Times New Roman" panose="02020603050405020304" pitchFamily="18" charset="0"/>
              </a:rPr>
              <a:t>ενότητα </a:t>
            </a:r>
            <a:r>
              <a:rPr lang="el-GR" sz="2800" b="1" i="1" smtClean="0">
                <a:latin typeface="Times New Roman" panose="02020603050405020304" pitchFamily="18" charset="0"/>
                <a:cs typeface="Times New Roman" panose="02020603050405020304" pitchFamily="18" charset="0"/>
              </a:rPr>
              <a:t>«Λόγος και Γνώση στην Πόλη του 21</a:t>
            </a:r>
            <a:r>
              <a:rPr lang="el-GR" sz="2800" b="1" i="1" baseline="30000" smtClean="0">
                <a:latin typeface="Times New Roman" panose="02020603050405020304" pitchFamily="18" charset="0"/>
                <a:cs typeface="Times New Roman" panose="02020603050405020304" pitchFamily="18" charset="0"/>
              </a:rPr>
              <a:t>ου</a:t>
            </a:r>
            <a:r>
              <a:rPr lang="el-GR" sz="2800" b="1" i="1" smtClean="0">
                <a:latin typeface="Times New Roman" panose="02020603050405020304" pitchFamily="18" charset="0"/>
                <a:cs typeface="Times New Roman" panose="02020603050405020304" pitchFamily="18" charset="0"/>
              </a:rPr>
              <a:t> αιώνα»</a:t>
            </a:r>
            <a:r>
              <a:rPr lang="el-GR" sz="2800" i="1" smtClean="0">
                <a:latin typeface="Times New Roman" panose="02020603050405020304" pitchFamily="18" charset="0"/>
                <a:cs typeface="Times New Roman" panose="02020603050405020304" pitchFamily="18" charset="0"/>
              </a:rPr>
              <a:t> (υπεύθυνη Κίρκη Κεφαλέα)</a:t>
            </a:r>
            <a:endParaRPr lang="el-GR" sz="2800" dirty="0">
              <a:latin typeface="Times New Roman" panose="02020603050405020304" pitchFamily="18" charset="0"/>
              <a:cs typeface="Times New Roman" panose="02020603050405020304" pitchFamily="18" charset="0"/>
            </a:endParaRPr>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7168" y="950230"/>
            <a:ext cx="4072843" cy="5760000"/>
          </a:xfrm>
        </p:spPr>
      </p:pic>
    </p:spTree>
    <p:extLst>
      <p:ext uri="{BB962C8B-B14F-4D97-AF65-F5344CB8AC3E}">
        <p14:creationId xmlns:p14="http://schemas.microsoft.com/office/powerpoint/2010/main" val="314815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4" name="chimes.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982766" y="1496638"/>
            <a:ext cx="9587373" cy="3997828"/>
          </a:xfrm>
        </p:spPr>
        <p:txBody>
          <a:bodyPr>
            <a:normAutofit/>
          </a:bodyPr>
          <a:lstStyle/>
          <a:p>
            <a:pPr marL="0" indent="0" algn="ctr">
              <a:buNone/>
            </a:pPr>
            <a:r>
              <a:rPr lang="el-GR" sz="4000" b="1" u="sng" dirty="0" smtClean="0">
                <a:latin typeface="Times New Roman" panose="02020603050405020304" pitchFamily="18" charset="0"/>
                <a:cs typeface="Times New Roman" panose="02020603050405020304" pitchFamily="18" charset="0"/>
              </a:rPr>
              <a:t>3. Διαλέξεις</a:t>
            </a:r>
            <a:endParaRPr lang="el-GR" sz="4000" b="1" dirty="0">
              <a:latin typeface="Times New Roman" panose="02020603050405020304" pitchFamily="18" charset="0"/>
              <a:cs typeface="Times New Roman" panose="02020603050405020304" pitchFamily="18" charset="0"/>
            </a:endParaRPr>
          </a:p>
          <a:p>
            <a:pPr marL="0" indent="0" algn="ctr">
              <a:buNone/>
            </a:pPr>
            <a:r>
              <a:rPr lang="el-GR" sz="2400" i="1" dirty="0">
                <a:latin typeface="Times New Roman" panose="02020603050405020304" pitchFamily="18" charset="0"/>
                <a:cs typeface="Times New Roman" panose="02020603050405020304" pitchFamily="18" charset="0"/>
              </a:rPr>
              <a:t>Σειρά επιμορφωτικών διαλέξεων από εκλεκτά μέλη του </a:t>
            </a:r>
            <a:r>
              <a:rPr lang="el-GR" sz="2400" i="1" dirty="0" smtClean="0">
                <a:latin typeface="Times New Roman" panose="02020603050405020304" pitchFamily="18" charset="0"/>
                <a:cs typeface="Times New Roman" panose="02020603050405020304" pitchFamily="18" charset="0"/>
              </a:rPr>
              <a:t>ΕΚΠΑ</a:t>
            </a:r>
            <a:endParaRPr lang="el-GR" sz="2400" dirty="0">
              <a:latin typeface="Times New Roman" panose="02020603050405020304" pitchFamily="18" charset="0"/>
              <a:cs typeface="Times New Roman" panose="02020603050405020304" pitchFamily="18" charset="0"/>
            </a:endParaRPr>
          </a:p>
          <a:p>
            <a:pPr algn="ct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296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3" name="chimes.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41" y="0"/>
            <a:ext cx="4836670" cy="6840000"/>
          </a:xfrm>
          <a:prstGeom prst="rect">
            <a:avLst/>
          </a:prstGeom>
        </p:spPr>
      </p:pic>
      <p:pic>
        <p:nvPicPr>
          <p:cNvPr id="5" name="Θέση περιεχομένου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14061" y="0"/>
            <a:ext cx="4834944" cy="6840000"/>
          </a:xfrm>
        </p:spPr>
      </p:pic>
    </p:spTree>
    <p:extLst>
      <p:ext uri="{BB962C8B-B14F-4D97-AF65-F5344CB8AC3E}">
        <p14:creationId xmlns:p14="http://schemas.microsoft.com/office/powerpoint/2010/main" val="145425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00" y="0"/>
            <a:ext cx="5472000" cy="6840000"/>
          </a:xfrm>
          <a:prstGeom prst="rect">
            <a:avLst/>
          </a:prstGeom>
        </p:spPr>
      </p:pic>
      <p:pic>
        <p:nvPicPr>
          <p:cNvPr id="5" name="Θέση περιεχομένου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02169" y="0"/>
            <a:ext cx="5472000" cy="6840000"/>
          </a:xfrm>
        </p:spPr>
      </p:pic>
    </p:spTree>
    <p:extLst>
      <p:ext uri="{BB962C8B-B14F-4D97-AF65-F5344CB8AC3E}">
        <p14:creationId xmlns:p14="http://schemas.microsoft.com/office/powerpoint/2010/main" val="230571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99858" y="808056"/>
            <a:ext cx="10348957" cy="1077229"/>
          </a:xfrm>
        </p:spPr>
        <p:txBody>
          <a:bodyPr>
            <a:normAutofit/>
          </a:bodyPr>
          <a:lstStyle/>
          <a:p>
            <a:pPr algn="ctr"/>
            <a:r>
              <a:rPr lang="el-GR" sz="4000" u="sng" dirty="0" smtClean="0">
                <a:latin typeface="Times New Roman" panose="02020603050405020304" pitchFamily="18" charset="0"/>
                <a:cs typeface="Times New Roman" panose="02020603050405020304" pitchFamily="18" charset="0"/>
              </a:rPr>
              <a:t>4. </a:t>
            </a:r>
            <a:r>
              <a:rPr lang="el-GR" sz="4000" u="sng" dirty="0" smtClean="0">
                <a:latin typeface="Times New Roman" panose="02020603050405020304" pitchFamily="18" charset="0"/>
                <a:cs typeface="Times New Roman" panose="02020603050405020304" pitchFamily="18" charset="0"/>
              </a:rPr>
              <a:t>Εκπομπές</a:t>
            </a:r>
            <a:endParaRPr lang="el-GR" sz="4000" dirty="0">
              <a:latin typeface="Times New Roman" panose="02020603050405020304" pitchFamily="18" charset="0"/>
              <a:cs typeface="Times New Roman" panose="02020603050405020304" pitchFamily="18" charset="0"/>
            </a:endParaRPr>
          </a:p>
        </p:txBody>
      </p:sp>
      <p:sp>
        <p:nvSpPr>
          <p:cNvPr id="3" name="Θέση περιεχομένου 2"/>
          <p:cNvSpPr>
            <a:spLocks noGrp="1"/>
          </p:cNvSpPr>
          <p:nvPr>
            <p:ph idx="1"/>
          </p:nvPr>
        </p:nvSpPr>
        <p:spPr>
          <a:xfrm>
            <a:off x="1589518" y="1188989"/>
            <a:ext cx="8980621" cy="2998448"/>
          </a:xfrm>
        </p:spPr>
        <p:txBody>
          <a:bodyPr/>
          <a:lstStyle/>
          <a:p>
            <a:pPr marL="0" lvl="0" indent="0" algn="just">
              <a:buNone/>
            </a:pPr>
            <a:r>
              <a:rPr lang="el-GR" i="1" dirty="0">
                <a:latin typeface="Times New Roman" panose="02020603050405020304" pitchFamily="18" charset="0"/>
                <a:cs typeface="Times New Roman" panose="02020603050405020304" pitchFamily="18" charset="0"/>
              </a:rPr>
              <a:t>Σ</a:t>
            </a:r>
            <a:r>
              <a:rPr lang="el-GR" i="1" dirty="0" smtClean="0">
                <a:latin typeface="Times New Roman" panose="02020603050405020304" pitchFamily="18" charset="0"/>
                <a:cs typeface="Times New Roman" panose="02020603050405020304" pitchFamily="18" charset="0"/>
              </a:rPr>
              <a:t>υνεχίζονται </a:t>
            </a:r>
            <a:r>
              <a:rPr lang="el-GR" i="1" dirty="0">
                <a:latin typeface="Times New Roman" panose="02020603050405020304" pitchFamily="18" charset="0"/>
                <a:cs typeface="Times New Roman" panose="02020603050405020304" pitchFamily="18" charset="0"/>
              </a:rPr>
              <a:t>με επιτυχία οι εκπομπές </a:t>
            </a:r>
            <a:r>
              <a:rPr lang="el-GR" b="1" i="1" dirty="0">
                <a:latin typeface="Times New Roman" panose="02020603050405020304" pitchFamily="18" charset="0"/>
                <a:cs typeface="Times New Roman" panose="02020603050405020304" pitchFamily="18" charset="0"/>
              </a:rPr>
              <a:t>«Εικαστικές Ανιχνεύσεις. Μικρές Τομές στη Νεοελληνική Τέχνη»</a:t>
            </a:r>
            <a:r>
              <a:rPr lang="el-GR" i="1" dirty="0">
                <a:latin typeface="Times New Roman" panose="02020603050405020304" pitchFamily="18" charset="0"/>
                <a:cs typeface="Times New Roman" panose="02020603050405020304" pitchFamily="18" charset="0"/>
              </a:rPr>
              <a:t>, που επιμελείται ο Ιστορικός της Τέχνης Δημήτρης Παυλόπουλος (έχουν ως τώρα δημοσιοποιηθεί </a:t>
            </a:r>
            <a:r>
              <a:rPr lang="el-GR" i="1" dirty="0" smtClean="0">
                <a:latin typeface="Times New Roman" panose="02020603050405020304" pitchFamily="18" charset="0"/>
                <a:cs typeface="Times New Roman" panose="02020603050405020304" pitchFamily="18" charset="0"/>
              </a:rPr>
              <a:t>δεκατρείς εκπομπές</a:t>
            </a:r>
            <a:r>
              <a:rPr lang="el-GR" i="1" dirty="0">
                <a:latin typeface="Times New Roman" panose="02020603050405020304" pitchFamily="18" charset="0"/>
                <a:cs typeface="Times New Roman" panose="02020603050405020304" pitchFamily="18" charset="0"/>
              </a:rPr>
              <a:t>, από το κανάλι </a:t>
            </a:r>
            <a:r>
              <a:rPr lang="el-GR" i="1" dirty="0" err="1">
                <a:latin typeface="Times New Roman" panose="02020603050405020304" pitchFamily="18" charset="0"/>
                <a:cs typeface="Times New Roman" panose="02020603050405020304" pitchFamily="18" charset="0"/>
              </a:rPr>
              <a:t>PemptousiaTV</a:t>
            </a:r>
            <a:r>
              <a:rPr lang="el-GR" i="1" dirty="0" smtClean="0">
                <a:latin typeface="Times New Roman" panose="02020603050405020304" pitchFamily="18" charset="0"/>
                <a:cs typeface="Times New Roman" panose="02020603050405020304" pitchFamily="18" charset="0"/>
              </a:rPr>
              <a:t>)</a:t>
            </a:r>
            <a:endParaRPr lang="el-GR" i="1" dirty="0">
              <a:latin typeface="Times New Roman" panose="02020603050405020304" pitchFamily="18" charset="0"/>
              <a:cs typeface="Times New Roman" panose="02020603050405020304" pitchFamily="18" charset="0"/>
            </a:endParaRPr>
          </a:p>
          <a:p>
            <a:endParaRPr lang="el-GR" i="1" dirty="0">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586" y="3471467"/>
            <a:ext cx="5165919" cy="2880000"/>
          </a:xfrm>
          <a:prstGeom prst="rect">
            <a:avLst/>
          </a:prstGeom>
        </p:spPr>
      </p:pic>
    </p:spTree>
    <p:extLst>
      <p:ext uri="{BB962C8B-B14F-4D97-AF65-F5344CB8AC3E}">
        <p14:creationId xmlns:p14="http://schemas.microsoft.com/office/powerpoint/2010/main" val="259806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4" name="chimes.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51133" y="2577039"/>
            <a:ext cx="10306227" cy="1077229"/>
          </a:xfrm>
        </p:spPr>
        <p:txBody>
          <a:bodyPr>
            <a:normAutofit/>
          </a:bodyPr>
          <a:lstStyle/>
          <a:p>
            <a:pPr algn="ctr"/>
            <a:r>
              <a:rPr lang="el-GR" sz="4000" b="1" u="sng" dirty="0" smtClean="0">
                <a:latin typeface="Times New Roman" panose="02020603050405020304" pitchFamily="18" charset="0"/>
                <a:cs typeface="Times New Roman" panose="02020603050405020304" pitchFamily="18" charset="0"/>
              </a:rPr>
              <a:t>5. </a:t>
            </a:r>
            <a:r>
              <a:rPr lang="el-GR" sz="4000" b="1" u="sng" dirty="0" smtClean="0">
                <a:latin typeface="Times New Roman" panose="02020603050405020304" pitchFamily="18" charset="0"/>
                <a:cs typeface="Times New Roman" panose="02020603050405020304" pitchFamily="18" charset="0"/>
              </a:rPr>
              <a:t>Συναυλίες</a:t>
            </a:r>
            <a:endParaRPr lang="el-GR"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442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3" name="chimes.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38" y="417836"/>
            <a:ext cx="3311735" cy="4680000"/>
          </a:xfrm>
          <a:prstGeom prst="rect">
            <a:avLst/>
          </a:prstGeom>
        </p:spPr>
      </p:pic>
      <p:pic>
        <p:nvPicPr>
          <p:cNvPr id="5" name="Θέση περιεχομένου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79808" y="1151561"/>
            <a:ext cx="3309300" cy="4680000"/>
          </a:xfr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644" y="1979289"/>
            <a:ext cx="3309301" cy="4680000"/>
          </a:xfrm>
          <a:prstGeom prst="rect">
            <a:avLst/>
          </a:prstGeom>
        </p:spPr>
      </p:pic>
    </p:spTree>
    <p:extLst>
      <p:ext uri="{BB962C8B-B14F-4D97-AF65-F5344CB8AC3E}">
        <p14:creationId xmlns:p14="http://schemas.microsoft.com/office/powerpoint/2010/main" val="78144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6"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08404" y="2662495"/>
            <a:ext cx="10340411" cy="1077229"/>
          </a:xfrm>
        </p:spPr>
        <p:txBody>
          <a:bodyPr>
            <a:normAutofit/>
          </a:bodyPr>
          <a:lstStyle/>
          <a:p>
            <a:pPr algn="ctr"/>
            <a:r>
              <a:rPr lang="el-GR" sz="4000" b="1" u="sng" dirty="0" smtClean="0">
                <a:latin typeface="Times New Roman" panose="02020603050405020304" pitchFamily="18" charset="0"/>
                <a:cs typeface="Times New Roman" panose="02020603050405020304" pitchFamily="18" charset="0"/>
              </a:rPr>
              <a:t>1. Επετειακές </a:t>
            </a:r>
            <a:r>
              <a:rPr lang="el-GR" sz="4000" b="1" u="sng" dirty="0" smtClean="0">
                <a:latin typeface="Times New Roman" panose="02020603050405020304" pitchFamily="18" charset="0"/>
                <a:cs typeface="Times New Roman" panose="02020603050405020304" pitchFamily="18" charset="0"/>
              </a:rPr>
              <a:t>αναφορές</a:t>
            </a:r>
            <a:endParaRPr lang="el-GR"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86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3" name="chimes.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90515" y="2910323"/>
            <a:ext cx="7958331" cy="1077229"/>
          </a:xfrm>
        </p:spPr>
        <p:txBody>
          <a:bodyPr>
            <a:normAutofit/>
          </a:bodyPr>
          <a:lstStyle/>
          <a:p>
            <a:pPr algn="ctr"/>
            <a:r>
              <a:rPr lang="el-GR" sz="4000" b="1" u="sng" dirty="0" smtClean="0">
                <a:latin typeface="Times New Roman" panose="02020603050405020304" pitchFamily="18" charset="0"/>
                <a:cs typeface="Times New Roman" panose="02020603050405020304" pitchFamily="18" charset="0"/>
              </a:rPr>
              <a:t>6. </a:t>
            </a:r>
            <a:r>
              <a:rPr lang="el-GR" sz="4000" b="1" u="sng" dirty="0" smtClean="0">
                <a:latin typeface="Times New Roman" panose="02020603050405020304" pitchFamily="18" charset="0"/>
                <a:cs typeface="Times New Roman" panose="02020603050405020304" pitchFamily="18" charset="0"/>
              </a:rPr>
              <a:t>Αφιερώματα</a:t>
            </a:r>
            <a:endParaRPr lang="el-GR" sz="3600" b="1" dirty="0"/>
          </a:p>
        </p:txBody>
      </p:sp>
    </p:spTree>
    <p:extLst>
      <p:ext uri="{BB962C8B-B14F-4D97-AF65-F5344CB8AC3E}">
        <p14:creationId xmlns:p14="http://schemas.microsoft.com/office/powerpoint/2010/main" val="221820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3" name="chimes.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5457" y="188916"/>
            <a:ext cx="4582108" cy="6480000"/>
          </a:xfrm>
        </p:spPr>
      </p:pic>
      <p:sp>
        <p:nvSpPr>
          <p:cNvPr id="2" name="Τίτλος 1"/>
          <p:cNvSpPr>
            <a:spLocks noGrp="1"/>
          </p:cNvSpPr>
          <p:nvPr>
            <p:ph type="title"/>
          </p:nvPr>
        </p:nvSpPr>
        <p:spPr/>
        <p:txBody>
          <a:bodyPr/>
          <a:lstStyle/>
          <a:p>
            <a:endParaRPr lang="el-GR"/>
          </a:p>
        </p:txBody>
      </p:sp>
      <p:pic>
        <p:nvPicPr>
          <p:cNvPr id="8" name="Θέση περιεχομένου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973" y="188916"/>
            <a:ext cx="4581951" cy="6480000"/>
          </a:xfrm>
          <a:prstGeom prst="rect">
            <a:avLst/>
          </a:prstGeom>
        </p:spPr>
      </p:pic>
    </p:spTree>
    <p:extLst>
      <p:ext uri="{BB962C8B-B14F-4D97-AF65-F5344CB8AC3E}">
        <p14:creationId xmlns:p14="http://schemas.microsoft.com/office/powerpoint/2010/main" val="2118104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1256232" y="4358358"/>
            <a:ext cx="9784933" cy="2435073"/>
          </a:xfrm>
        </p:spPr>
        <p:txBody>
          <a:bodyPr>
            <a:normAutofit/>
          </a:bodyPr>
          <a:lstStyle/>
          <a:p>
            <a:pPr marL="0" indent="0" algn="ctr">
              <a:buNone/>
            </a:pPr>
            <a:r>
              <a:rPr lang="el-GR" sz="2400" i="1" dirty="0">
                <a:latin typeface="Times New Roman" panose="02020603050405020304" pitchFamily="18" charset="0"/>
                <a:cs typeface="Times New Roman" panose="02020603050405020304" pitchFamily="18" charset="0"/>
              </a:rPr>
              <a:t>Οι επιμορφωτικές, πολιτιστικές και καλλιτεχνικές εκδηλώσεις στο πλαίσιο του κύκλου δράσεων </a:t>
            </a:r>
            <a:r>
              <a:rPr lang="el-GR" sz="2400" b="1" i="1" dirty="0">
                <a:latin typeface="Times New Roman" panose="02020603050405020304" pitchFamily="18" charset="0"/>
                <a:cs typeface="Times New Roman" panose="02020603050405020304" pitchFamily="18" charset="0"/>
              </a:rPr>
              <a:t>«Το ΕΚΠΑ στην Πόλη» </a:t>
            </a:r>
            <a:r>
              <a:rPr lang="el-GR" sz="2400" i="1" dirty="0">
                <a:latin typeface="Times New Roman" panose="02020603050405020304" pitchFamily="18" charset="0"/>
                <a:cs typeface="Times New Roman" panose="02020603050405020304" pitchFamily="18" charset="0"/>
              </a:rPr>
              <a:t>συνεχίζονται </a:t>
            </a:r>
            <a:r>
              <a:rPr lang="el-GR" sz="2400" i="1" dirty="0" smtClean="0">
                <a:latin typeface="Times New Roman" panose="02020603050405020304" pitchFamily="18" charset="0"/>
                <a:cs typeface="Times New Roman" panose="02020603050405020304" pitchFamily="18" charset="0"/>
              </a:rPr>
              <a:t>δυναμικά! </a:t>
            </a:r>
            <a:endParaRPr lang="el-GR" sz="2400" i="1" dirty="0" smtClean="0">
              <a:latin typeface="Times New Roman" panose="02020603050405020304" pitchFamily="18" charset="0"/>
              <a:cs typeface="Times New Roman" panose="02020603050405020304" pitchFamily="18" charset="0"/>
            </a:endParaRPr>
          </a:p>
          <a:p>
            <a:pPr marL="0" indent="0" algn="ctr">
              <a:buNone/>
            </a:pPr>
            <a:r>
              <a:rPr lang="el-GR" sz="2400" i="1" dirty="0" smtClean="0">
                <a:latin typeface="Times New Roman" panose="02020603050405020304" pitchFamily="18" charset="0"/>
                <a:cs typeface="Times New Roman" panose="02020603050405020304" pitchFamily="18" charset="0"/>
              </a:rPr>
              <a:t>Μείνετε </a:t>
            </a:r>
            <a:r>
              <a:rPr lang="el-GR" sz="2400" i="1" dirty="0">
                <a:latin typeface="Times New Roman" panose="02020603050405020304" pitchFamily="18" charset="0"/>
                <a:cs typeface="Times New Roman" panose="02020603050405020304" pitchFamily="18" charset="0"/>
              </a:rPr>
              <a:t>συντονισμένοι, παρακολουθώντας τις σχετικές ανακοινώσεις </a:t>
            </a:r>
            <a:r>
              <a:rPr lang="el-GR" sz="2400" i="1" dirty="0" smtClean="0">
                <a:latin typeface="Times New Roman" panose="02020603050405020304" pitchFamily="18" charset="0"/>
                <a:cs typeface="Times New Roman" panose="02020603050405020304" pitchFamily="18" charset="0"/>
              </a:rPr>
              <a:t>μέσω </a:t>
            </a:r>
            <a:r>
              <a:rPr lang="el-GR" sz="2400" i="1" dirty="0">
                <a:latin typeface="Times New Roman" panose="02020603050405020304" pitchFamily="18" charset="0"/>
                <a:cs typeface="Times New Roman" panose="02020603050405020304" pitchFamily="18" charset="0"/>
              </a:rPr>
              <a:t>των διαύλων επικοινωνίας του ΕΚΠΑ και του Δήμου </a:t>
            </a:r>
            <a:r>
              <a:rPr lang="el-GR" sz="2400" i="1" dirty="0" smtClean="0">
                <a:latin typeface="Times New Roman" panose="02020603050405020304" pitchFamily="18" charset="0"/>
                <a:cs typeface="Times New Roman" panose="02020603050405020304" pitchFamily="18" charset="0"/>
              </a:rPr>
              <a:t>Αθηναίων </a:t>
            </a:r>
            <a:endParaRPr lang="el-GR" sz="2400" i="1" dirty="0">
              <a:latin typeface="Times New Roman" panose="02020603050405020304" pitchFamily="18" charset="0"/>
              <a:cs typeface="Times New Roman" panose="02020603050405020304" pitchFamily="18" charset="0"/>
            </a:endParaRPr>
          </a:p>
          <a:p>
            <a:pPr marL="0" indent="0" algn="just">
              <a:buNone/>
            </a:pPr>
            <a:endParaRPr lang="el-GR" sz="2400" i="1"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κύκλος, σύμβολο, λογότυπο, έμβλημα&#10;&#10;Περιγραφή που δημιουργήθηκε αυτόματα">
            <a:extLst>
              <a:ext uri="{FF2B5EF4-FFF2-40B4-BE49-F238E27FC236}">
                <a16:creationId xmlns:a16="http://schemas.microsoft.com/office/drawing/2014/main" id="{FB13E0FB-7716-F48F-EA72-E794976A4FEC}"/>
              </a:ext>
            </a:extLst>
          </p:cNvPr>
          <p:cNvPicPr>
            <a:picLocks noChangeAspect="1"/>
          </p:cNvPicPr>
          <p:nvPr/>
        </p:nvPicPr>
        <p:blipFill>
          <a:blip r:embed="rId3"/>
          <a:stretch>
            <a:fillRect/>
          </a:stretch>
        </p:blipFill>
        <p:spPr>
          <a:xfrm>
            <a:off x="3731312" y="153824"/>
            <a:ext cx="3960000" cy="3960000"/>
          </a:xfrm>
          <a:prstGeom prst="rect">
            <a:avLst/>
          </a:prstGeom>
        </p:spPr>
      </p:pic>
    </p:spTree>
    <p:extLst>
      <p:ext uri="{BB962C8B-B14F-4D97-AF65-F5344CB8AC3E}">
        <p14:creationId xmlns:p14="http://schemas.microsoft.com/office/powerpoint/2010/main" val="1611925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4"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94FB33-94F5-F576-119E-B82E48988164}"/>
              </a:ext>
            </a:extLst>
          </p:cNvPr>
          <p:cNvSpPr>
            <a:spLocks noGrp="1"/>
          </p:cNvSpPr>
          <p:nvPr>
            <p:ph type="ctrTitle"/>
          </p:nvPr>
        </p:nvSpPr>
        <p:spPr>
          <a:xfrm>
            <a:off x="950321" y="66588"/>
            <a:ext cx="7578671" cy="4545651"/>
          </a:xfrm>
        </p:spPr>
        <p:txBody>
          <a:bodyPr>
            <a:normAutofit/>
          </a:bodyPr>
          <a:lstStyle/>
          <a:p>
            <a:pPr>
              <a:lnSpc>
                <a:spcPct val="115000"/>
              </a:lnSpc>
              <a:spcAft>
                <a:spcPts val="1000"/>
              </a:spcAft>
            </a:pPr>
            <a:r>
              <a:rPr lang="el-GR"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900"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l-GR" sz="9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l-GR" sz="2800" i="1" dirty="0">
                <a:latin typeface="Times New Roman" panose="02020603050405020304" pitchFamily="18" charset="0"/>
                <a:cs typeface="Times New Roman" panose="02020603050405020304" pitchFamily="18" charset="0"/>
              </a:rPr>
              <a:t>εορτασμός της </a:t>
            </a:r>
            <a:r>
              <a:rPr lang="el-GR" sz="2800" b="1" i="1" dirty="0">
                <a:latin typeface="Times New Roman" panose="02020603050405020304" pitchFamily="18" charset="0"/>
                <a:cs typeface="Times New Roman" panose="02020603050405020304" pitchFamily="18" charset="0"/>
              </a:rPr>
              <a:t>παγκόσμιας ημέρας της Ποίησης</a:t>
            </a:r>
            <a:r>
              <a:rPr lang="el-GR" sz="2800" i="1" dirty="0">
                <a:latin typeface="Times New Roman" panose="02020603050405020304" pitchFamily="18" charset="0"/>
                <a:cs typeface="Times New Roman" panose="02020603050405020304" pitchFamily="18" charset="0"/>
              </a:rPr>
              <a:t> </a:t>
            </a:r>
            <a:endParaRPr lang="el-GR" sz="2800" dirty="0">
              <a:latin typeface="Times New Roman" panose="02020603050405020304" pitchFamily="18" charset="0"/>
              <a:cs typeface="Times New Roman" panose="02020603050405020304" pitchFamily="18" charset="0"/>
            </a:endParaRPr>
          </a:p>
        </p:txBody>
      </p:sp>
      <p:pic>
        <p:nvPicPr>
          <p:cNvPr id="6" name="Θέση περιεχομένου 4" descr="Εικόνα που περιέχει κείμενο, ουρανός, εξωτερικός χώρος/ύπαιθρος, στιγμιότυπο οθόνης&#10;&#10;Περιγραφή που δημιουργήθηκε αυτόματα">
            <a:extLst>
              <a:ext uri="{FF2B5EF4-FFF2-40B4-BE49-F238E27FC236}">
                <a16:creationId xmlns:a16="http://schemas.microsoft.com/office/drawing/2014/main" id="{3A2A24E8-5B9C-D862-C17D-1EF25EB62036}"/>
              </a:ext>
            </a:extLst>
          </p:cNvPr>
          <p:cNvPicPr>
            <a:picLocks noChangeAspect="1"/>
          </p:cNvPicPr>
          <p:nvPr/>
        </p:nvPicPr>
        <p:blipFill>
          <a:blip r:embed="rId3"/>
          <a:stretch>
            <a:fillRect/>
          </a:stretch>
        </p:blipFill>
        <p:spPr>
          <a:xfrm>
            <a:off x="255048" y="918000"/>
            <a:ext cx="5760000" cy="5760000"/>
          </a:xfrm>
          <a:prstGeom prst="rect">
            <a:avLst/>
          </a:prstGeom>
        </p:spPr>
      </p:pic>
      <p:pic>
        <p:nvPicPr>
          <p:cNvPr id="7" name="Θέση περιεχομένου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052" y="918000"/>
            <a:ext cx="5760000" cy="5760000"/>
          </a:xfrm>
          <a:prstGeom prst="rect">
            <a:avLst/>
          </a:prstGeom>
        </p:spPr>
      </p:pic>
    </p:spTree>
    <p:extLst>
      <p:ext uri="{BB962C8B-B14F-4D97-AF65-F5344CB8AC3E}">
        <p14:creationId xmlns:p14="http://schemas.microsoft.com/office/powerpoint/2010/main" val="3992892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5136" y="175663"/>
            <a:ext cx="7400657" cy="1077229"/>
          </a:xfrm>
        </p:spPr>
        <p:txBody>
          <a:bodyPr>
            <a:normAutofit/>
          </a:bodyPr>
          <a:lstStyle/>
          <a:p>
            <a:r>
              <a:rPr lang="el-GR" sz="2800" i="1" dirty="0">
                <a:latin typeface="Times New Roman" panose="02020603050405020304" pitchFamily="18" charset="0"/>
                <a:cs typeface="Times New Roman" panose="02020603050405020304" pitchFamily="18" charset="0"/>
              </a:rPr>
              <a:t>εορτασμός της </a:t>
            </a:r>
            <a:r>
              <a:rPr lang="el-GR" sz="2800" b="1" i="1" dirty="0">
                <a:latin typeface="Times New Roman" panose="02020603050405020304" pitchFamily="18" charset="0"/>
                <a:cs typeface="Times New Roman" panose="02020603050405020304" pitchFamily="18" charset="0"/>
              </a:rPr>
              <a:t>παγκόσμιας ημέρας της Μουσικής</a:t>
            </a:r>
            <a:r>
              <a:rPr lang="el-GR" sz="2800" i="1" dirty="0">
                <a:latin typeface="Times New Roman" panose="02020603050405020304" pitchFamily="18" charset="0"/>
                <a:cs typeface="Times New Roman" panose="02020603050405020304" pitchFamily="18" charset="0"/>
              </a:rPr>
              <a:t> </a:t>
            </a:r>
            <a:endParaRPr lang="el-GR" sz="2800" dirty="0">
              <a:latin typeface="Times New Roman" panose="02020603050405020304" pitchFamily="18" charset="0"/>
              <a:cs typeface="Times New Roman" panose="02020603050405020304" pitchFamily="18" charset="0"/>
            </a:endParaRPr>
          </a:p>
        </p:txBody>
      </p:sp>
      <p:pic>
        <p:nvPicPr>
          <p:cNvPr id="4" name="Θέση περιεχομένου 4" descr="Εικόνα που περιέχει κείμενο, στιγμιότυπο οθόνης, γραφιστική, γραφικά&#10;&#10;Περιγραφή που δημιουργήθηκε αυτόματα">
            <a:extLst>
              <a:ext uri="{FF2B5EF4-FFF2-40B4-BE49-F238E27FC236}">
                <a16:creationId xmlns:a16="http://schemas.microsoft.com/office/drawing/2014/main" id="{8245514E-46F4-811A-69C3-92933042D84F}"/>
              </a:ext>
            </a:extLst>
          </p:cNvPr>
          <p:cNvPicPr>
            <a:picLocks noGrp="1" noChangeAspect="1"/>
          </p:cNvPicPr>
          <p:nvPr>
            <p:ph idx="1"/>
          </p:nvPr>
        </p:nvPicPr>
        <p:blipFill>
          <a:blip r:embed="rId3"/>
          <a:stretch>
            <a:fillRect/>
          </a:stretch>
        </p:blipFill>
        <p:spPr>
          <a:xfrm>
            <a:off x="2744900" y="714277"/>
            <a:ext cx="4330055" cy="6120000"/>
          </a:xfrm>
        </p:spPr>
      </p:pic>
    </p:spTree>
    <p:extLst>
      <p:ext uri="{BB962C8B-B14F-4D97-AF65-F5344CB8AC3E}">
        <p14:creationId xmlns:p14="http://schemas.microsoft.com/office/powerpoint/2010/main" val="2077432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4"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42586" y="81660"/>
            <a:ext cx="8246691" cy="1077229"/>
          </a:xfrm>
        </p:spPr>
        <p:txBody>
          <a:bodyPr>
            <a:normAutofit/>
          </a:bodyPr>
          <a:lstStyle/>
          <a:p>
            <a:r>
              <a:rPr lang="el-GR" sz="2800" i="1" dirty="0">
                <a:latin typeface="Times New Roman" panose="02020603050405020304" pitchFamily="18" charset="0"/>
                <a:cs typeface="Times New Roman" panose="02020603050405020304" pitchFamily="18" charset="0"/>
              </a:rPr>
              <a:t>εορτασμός της </a:t>
            </a:r>
            <a:r>
              <a:rPr lang="el-GR" sz="2800" b="1" i="1" dirty="0">
                <a:latin typeface="Times New Roman" panose="02020603050405020304" pitchFamily="18" charset="0"/>
                <a:cs typeface="Times New Roman" panose="02020603050405020304" pitchFamily="18" charset="0"/>
              </a:rPr>
              <a:t>παγκόσμιας ημέρας του Περιβάλλοντος</a:t>
            </a:r>
            <a:endParaRPr lang="el-GR" sz="2800" dirty="0">
              <a:latin typeface="Times New Roman" panose="02020603050405020304" pitchFamily="18" charset="0"/>
              <a:cs typeface="Times New Roman" panose="02020603050405020304" pitchFamily="18" charset="0"/>
            </a:endParaRPr>
          </a:p>
        </p:txBody>
      </p:sp>
      <p:sp>
        <p:nvSpPr>
          <p:cNvPr id="3" name="Θέση περιεχομένου 2"/>
          <p:cNvSpPr>
            <a:spLocks noGrp="1"/>
          </p:cNvSpPr>
          <p:nvPr>
            <p:ph idx="1"/>
          </p:nvPr>
        </p:nvSpPr>
        <p:spPr/>
        <p:txBody>
          <a:bodyPr/>
          <a:lstStyle/>
          <a:p>
            <a:endParaRPr lang="el-GR"/>
          </a:p>
        </p:txBody>
      </p:sp>
      <p:pic>
        <p:nvPicPr>
          <p:cNvPr id="4" name="Θέση περιεχομένου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12" y="620274"/>
            <a:ext cx="4327397" cy="6120000"/>
          </a:xfrm>
          <a:prstGeom prst="rect">
            <a:avLst/>
          </a:prstGeom>
        </p:spPr>
      </p:pic>
    </p:spTree>
    <p:extLst>
      <p:ext uri="{BB962C8B-B14F-4D97-AF65-F5344CB8AC3E}">
        <p14:creationId xmlns:p14="http://schemas.microsoft.com/office/powerpoint/2010/main" val="226554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4" name="chimes.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82763" y="81661"/>
            <a:ext cx="7793764" cy="1077229"/>
          </a:xfrm>
        </p:spPr>
        <p:txBody>
          <a:bodyPr>
            <a:normAutofit/>
          </a:bodyPr>
          <a:lstStyle/>
          <a:p>
            <a:r>
              <a:rPr lang="el-GR" sz="2800" i="1" dirty="0">
                <a:latin typeface="Times New Roman" panose="02020603050405020304" pitchFamily="18" charset="0"/>
                <a:cs typeface="Times New Roman" panose="02020603050405020304" pitchFamily="18" charset="0"/>
              </a:rPr>
              <a:t>εορτασμός της </a:t>
            </a:r>
            <a:r>
              <a:rPr lang="el-GR" sz="2800" b="1" i="1" dirty="0">
                <a:latin typeface="Times New Roman" panose="02020603050405020304" pitchFamily="18" charset="0"/>
                <a:cs typeface="Times New Roman" panose="02020603050405020304" pitchFamily="18" charset="0"/>
              </a:rPr>
              <a:t>παγκόσμιας ημέρας της Φιλοσοφίας</a:t>
            </a:r>
            <a:r>
              <a:rPr lang="el-GR" sz="2800" i="1" dirty="0">
                <a:latin typeface="Times New Roman" panose="02020603050405020304" pitchFamily="18" charset="0"/>
                <a:cs typeface="Times New Roman" panose="02020603050405020304" pitchFamily="18" charset="0"/>
              </a:rPr>
              <a:t> </a:t>
            </a:r>
            <a:endParaRPr lang="el-GR" sz="2800" dirty="0">
              <a:latin typeface="Times New Roman" panose="02020603050405020304" pitchFamily="18" charset="0"/>
              <a:cs typeface="Times New Roman" panose="02020603050405020304" pitchFamily="18" charset="0"/>
            </a:endParaRPr>
          </a:p>
        </p:txBody>
      </p:sp>
      <p:pic>
        <p:nvPicPr>
          <p:cNvPr id="4"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8445" y="728039"/>
            <a:ext cx="4199579" cy="5940000"/>
          </a:xfrm>
        </p:spPr>
      </p:pic>
      <p:pic>
        <p:nvPicPr>
          <p:cNvPr id="5" name="Θέση περιεχομένου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613" y="728039"/>
            <a:ext cx="4157798" cy="5940000"/>
          </a:xfrm>
          <a:prstGeom prst="rect">
            <a:avLst/>
          </a:prstGeom>
        </p:spPr>
      </p:pic>
    </p:spTree>
    <p:extLst>
      <p:ext uri="{BB962C8B-B14F-4D97-AF65-F5344CB8AC3E}">
        <p14:creationId xmlns:p14="http://schemas.microsoft.com/office/powerpoint/2010/main" val="164212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4216" y="98752"/>
            <a:ext cx="5596487" cy="1077229"/>
          </a:xfrm>
        </p:spPr>
        <p:txBody>
          <a:bodyPr>
            <a:normAutofit/>
          </a:bodyPr>
          <a:lstStyle/>
          <a:p>
            <a:r>
              <a:rPr lang="el-GR" sz="2800" i="1" dirty="0">
                <a:latin typeface="Times New Roman" panose="02020603050405020304" pitchFamily="18" charset="0"/>
                <a:cs typeface="Times New Roman" panose="02020603050405020304" pitchFamily="18" charset="0"/>
              </a:rPr>
              <a:t>περίοδος προ της </a:t>
            </a:r>
            <a:r>
              <a:rPr lang="el-GR" sz="2800" b="1" i="1" dirty="0">
                <a:latin typeface="Times New Roman" panose="02020603050405020304" pitchFamily="18" charset="0"/>
                <a:cs typeface="Times New Roman" panose="02020603050405020304" pitchFamily="18" charset="0"/>
              </a:rPr>
              <a:t>εορτής του Πάσχα</a:t>
            </a:r>
            <a:r>
              <a:rPr lang="el-GR" sz="2800" i="1" dirty="0">
                <a:latin typeface="Times New Roman" panose="02020603050405020304" pitchFamily="18" charset="0"/>
                <a:cs typeface="Times New Roman" panose="02020603050405020304" pitchFamily="18" charset="0"/>
              </a:rPr>
              <a:t> </a:t>
            </a:r>
            <a:endParaRPr lang="el-GR" sz="2800" dirty="0">
              <a:latin typeface="Times New Roman" panose="02020603050405020304" pitchFamily="18" charset="0"/>
              <a:cs typeface="Times New Roman" panose="02020603050405020304" pitchFamily="18" charset="0"/>
            </a:endParaRPr>
          </a:p>
        </p:txBody>
      </p:sp>
      <p:pic>
        <p:nvPicPr>
          <p:cNvPr id="4" name="Θέση περιεχομένου 4" descr="Εικόνα που περιέχει κείμενο, ανθρώπινο πρόσωπο, αφίσα, καρτούν&#10;&#10;Περιγραφή που δημιουργήθηκε αυτόματα">
            <a:extLst>
              <a:ext uri="{FF2B5EF4-FFF2-40B4-BE49-F238E27FC236}">
                <a16:creationId xmlns:a16="http://schemas.microsoft.com/office/drawing/2014/main" id="{767E782E-0738-4AC1-C1CB-34523E19EEBE}"/>
              </a:ext>
            </a:extLst>
          </p:cNvPr>
          <p:cNvPicPr>
            <a:picLocks noChangeAspect="1"/>
          </p:cNvPicPr>
          <p:nvPr/>
        </p:nvPicPr>
        <p:blipFill>
          <a:blip r:embed="rId3"/>
          <a:stretch>
            <a:fillRect/>
          </a:stretch>
        </p:blipFill>
        <p:spPr>
          <a:xfrm>
            <a:off x="1810512" y="637366"/>
            <a:ext cx="4072816" cy="6120000"/>
          </a:xfrm>
          <a:prstGeom prst="rect">
            <a:avLst/>
          </a:prstGeom>
        </p:spPr>
      </p:pic>
      <p:pic>
        <p:nvPicPr>
          <p:cNvPr id="5" name="Θέση περιεχομένου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05022" y="283658"/>
            <a:ext cx="4327396" cy="6120000"/>
          </a:xfrm>
        </p:spPr>
      </p:pic>
    </p:spTree>
    <p:extLst>
      <p:ext uri="{BB962C8B-B14F-4D97-AF65-F5344CB8AC3E}">
        <p14:creationId xmlns:p14="http://schemas.microsoft.com/office/powerpoint/2010/main" val="1010299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5" name="chimes.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0212" y="81661"/>
            <a:ext cx="6870824" cy="1077229"/>
          </a:xfrm>
        </p:spPr>
        <p:txBody>
          <a:bodyPr>
            <a:normAutofit/>
          </a:bodyPr>
          <a:lstStyle/>
          <a:p>
            <a:r>
              <a:rPr lang="el-GR" sz="2800" i="1" dirty="0">
                <a:latin typeface="Times New Roman" panose="02020603050405020304" pitchFamily="18" charset="0"/>
                <a:cs typeface="Times New Roman" panose="02020603050405020304" pitchFamily="18" charset="0"/>
              </a:rPr>
              <a:t>περίοδος προ της </a:t>
            </a:r>
            <a:r>
              <a:rPr lang="el-GR" sz="2800" b="1" i="1" dirty="0">
                <a:latin typeface="Times New Roman" panose="02020603050405020304" pitchFamily="18" charset="0"/>
                <a:cs typeface="Times New Roman" panose="02020603050405020304" pitchFamily="18" charset="0"/>
              </a:rPr>
              <a:t>εορτής </a:t>
            </a:r>
            <a:r>
              <a:rPr lang="el-GR" sz="2800" b="1" i="1" dirty="0" smtClean="0">
                <a:latin typeface="Times New Roman" panose="02020603050405020304" pitchFamily="18" charset="0"/>
                <a:cs typeface="Times New Roman" panose="02020603050405020304" pitchFamily="18" charset="0"/>
              </a:rPr>
              <a:t>των Χριστουγέννων</a:t>
            </a:r>
            <a:r>
              <a:rPr lang="el-GR" sz="2800" i="1" dirty="0" smtClean="0">
                <a:latin typeface="Times New Roman" panose="02020603050405020304" pitchFamily="18" charset="0"/>
                <a:cs typeface="Times New Roman" panose="02020603050405020304" pitchFamily="18" charset="0"/>
              </a:rPr>
              <a:t> </a:t>
            </a:r>
            <a:endParaRPr lang="el-GR" sz="2800" dirty="0">
              <a:latin typeface="Times New Roman" panose="02020603050405020304" pitchFamily="18" charset="0"/>
              <a:cs typeface="Times New Roman" panose="02020603050405020304" pitchFamily="18" charset="0"/>
            </a:endParaRPr>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6336" y="620275"/>
            <a:ext cx="4330055" cy="6120000"/>
          </a:xfrm>
          <a:prstGeom prst="rect">
            <a:avLst/>
          </a:prstGeom>
        </p:spPr>
      </p:pic>
    </p:spTree>
    <p:extLst>
      <p:ext uri="{BB962C8B-B14F-4D97-AF65-F5344CB8AC3E}">
        <p14:creationId xmlns:p14="http://schemas.microsoft.com/office/powerpoint/2010/main" val="483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4" name="chimes.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25496" y="2679588"/>
            <a:ext cx="10374594" cy="1077229"/>
          </a:xfrm>
        </p:spPr>
        <p:txBody>
          <a:bodyPr>
            <a:normAutofit/>
          </a:bodyPr>
          <a:lstStyle/>
          <a:p>
            <a:pPr algn="ctr"/>
            <a:r>
              <a:rPr lang="el-GR" sz="4000" b="1" u="sng" dirty="0" smtClean="0">
                <a:latin typeface="Times New Roman" panose="02020603050405020304" pitchFamily="18" charset="0"/>
                <a:cs typeface="Times New Roman" panose="02020603050405020304" pitchFamily="18" charset="0"/>
              </a:rPr>
              <a:t>2. Ιδιαίτερες </a:t>
            </a:r>
            <a:r>
              <a:rPr lang="el-GR" sz="4000" b="1" u="sng" dirty="0" smtClean="0">
                <a:latin typeface="Times New Roman" panose="02020603050405020304" pitchFamily="18" charset="0"/>
                <a:cs typeface="Times New Roman" panose="02020603050405020304" pitchFamily="18" charset="0"/>
              </a:rPr>
              <a:t>ενότητες</a:t>
            </a:r>
            <a:endParaRPr lang="el-GR" sz="4000" b="1" dirty="0">
              <a:latin typeface="Times New Roman" panose="02020603050405020304" pitchFamily="18" charset="0"/>
              <a:cs typeface="Times New Roman" panose="02020603050405020304" pitchFamily="18" charset="0"/>
            </a:endParaRPr>
          </a:p>
        </p:txBody>
      </p:sp>
      <p:sp>
        <p:nvSpPr>
          <p:cNvPr id="3" name="Θέση περιεχομένου 2"/>
          <p:cNvSpPr>
            <a:spLocks noGrp="1"/>
          </p:cNvSpPr>
          <p:nvPr>
            <p:ph idx="1"/>
          </p:nvPr>
        </p:nvSpPr>
        <p:spPr>
          <a:xfrm>
            <a:off x="1717705" y="2052116"/>
            <a:ext cx="8852434" cy="3997828"/>
          </a:xfrm>
        </p:spPr>
        <p:txBody>
          <a:bodyPr>
            <a:normAutofit/>
          </a:bodyPr>
          <a:lstStyle/>
          <a:p>
            <a:pPr marL="0" indent="0" algn="ctr">
              <a:buNone/>
            </a:pPr>
            <a:r>
              <a:rPr lang="el-GR" sz="2400" i="1" dirty="0">
                <a:latin typeface="Times New Roman" panose="02020603050405020304" pitchFamily="18" charset="0"/>
                <a:cs typeface="Times New Roman" panose="02020603050405020304" pitchFamily="18" charset="0"/>
              </a:rPr>
              <a:t>Σειρά εκδηλώσεων για την Ποίηση και τη </a:t>
            </a:r>
            <a:r>
              <a:rPr lang="el-GR" sz="2400" i="1" dirty="0" smtClean="0">
                <a:latin typeface="Times New Roman" panose="02020603050405020304" pitchFamily="18" charset="0"/>
                <a:cs typeface="Times New Roman" panose="02020603050405020304" pitchFamily="18" charset="0"/>
              </a:rPr>
              <a:t>Λογοτεχνία</a:t>
            </a:r>
            <a:endParaRPr lang="el-GR" sz="2400" dirty="0">
              <a:latin typeface="Times New Roman" panose="02020603050405020304" pitchFamily="18" charset="0"/>
              <a:cs typeface="Times New Roman" panose="02020603050405020304" pitchFamily="18" charset="0"/>
            </a:endParaRPr>
          </a:p>
          <a:p>
            <a:pPr algn="just"/>
            <a:endParaRPr lang="el-GR"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631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5000">
        <p15:prstTrans prst="wind"/>
        <p:sndAc>
          <p:stSnd>
            <p:snd r:embed="rId2" name="chimes.wav"/>
          </p:stSnd>
        </p:sndAc>
      </p:transition>
    </mc:Choice>
    <mc:Fallback xmlns="">
      <p:transition spd="slow" advTm="5000">
        <p:fade/>
        <p:sndAc>
          <p:stSnd>
            <p:snd r:embed="rId3" name="chimes.wav"/>
          </p:stSnd>
        </p:sndAc>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Μάντισον">
  <a:themeElements>
    <a:clrScheme name="Μάντισον">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Μάντισον">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Μάντισον">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Madison</Template>
  <TotalTime>2665</TotalTime>
  <Words>205</Words>
  <Application>Microsoft Office PowerPoint</Application>
  <PresentationFormat>Ευρεία οθόνη</PresentationFormat>
  <Paragraphs>22</Paragraphs>
  <Slides>22</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Arial</vt:lpstr>
      <vt:lpstr>MS Shell Dlg 2</vt:lpstr>
      <vt:lpstr>Times New Roman</vt:lpstr>
      <vt:lpstr>Wingdings</vt:lpstr>
      <vt:lpstr>Wingdings 3</vt:lpstr>
      <vt:lpstr>Μάντισον</vt:lpstr>
      <vt:lpstr>Το ΕΚΠΑ στην Πόλη  Το Εθνικό και Καποδιστριακό Πανεπιστήμιο Αθηνών οργάνωσε, από τον Μάρτιο του 2024 και εξής, μια σειρά από επιμορφωτικές, πολιτιστικές και καλλιτεχνικές δράσεις,  υπό τον γενικό τίτλο «Το ΕΚΠΑ στην Πόλη»,  στοχεύοντας σε κοινοποίηση και διάχυση της ακαδημαϊκής γνώσης  και των ερευνητικών εργασιών των μελών του (καθηγητών και φοιτητών)  στην πόλη-έδρα του Πανεπιστημίου   Οι δράσεις  πραγματοποιούνται σε συνδιοργάνωση με τον Δήμο Αθηναίων    Ήδη έως σήμερα έχουν με επιτυχία πραγματοποιηθεί οι ακόλουθες εκδηλώσεις: </vt:lpstr>
      <vt:lpstr>1. Επετειακές αναφορές</vt:lpstr>
      <vt:lpstr>  εορτασμός της παγκόσμιας ημέρας της Ποίησης </vt:lpstr>
      <vt:lpstr>εορτασμός της παγκόσμιας ημέρας της Μουσικής </vt:lpstr>
      <vt:lpstr>εορτασμός της παγκόσμιας ημέρας του Περιβάλλοντος</vt:lpstr>
      <vt:lpstr>εορτασμός της παγκόσμιας ημέρας της Φιλοσοφίας </vt:lpstr>
      <vt:lpstr>περίοδος προ της εορτής του Πάσχα </vt:lpstr>
      <vt:lpstr>περίοδος προ της εορτής των Χριστουγέννων </vt:lpstr>
      <vt:lpstr>2. Ιδιαίτερες ενότητες</vt:lpstr>
      <vt:lpstr>ενότητα «Ποίηση: Το Αρνητικό της Σιωπής» (υπεύθυνη Τζίνα Καλογήρου) </vt:lpstr>
      <vt:lpstr>Παρουσίαση του PowerPoint</vt:lpstr>
      <vt:lpstr>ενότητα «Λόγος και Γνώση στην Πόλη του 21ου αιώνα» (υπεύθυνη Κίρκη Κεφαλέα)</vt:lpstr>
      <vt:lpstr>Παρουσίαση του PowerPoint</vt:lpstr>
      <vt:lpstr>Παρουσίαση του PowerPoint</vt:lpstr>
      <vt:lpstr>Παρουσίαση του PowerPoint</vt:lpstr>
      <vt:lpstr>Παρουσίαση του PowerPoint</vt:lpstr>
      <vt:lpstr>4. Εκπομπές</vt:lpstr>
      <vt:lpstr>5. Συναυλίες</vt:lpstr>
      <vt:lpstr>Παρουσίαση του PowerPoint</vt:lpstr>
      <vt:lpstr>6. Αφιερώματα</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ΕΚΠΑ στην Πόλη  Το Εθνικό και Καποδιστριακό Πανεπιστήμιο Αθηνών οργάνωσε, από τον Μάρτιο του 2024 και εξής, μια σειρά από επιμορφωτικές, πολιτιστικές και καλλιτεχνικές δράσεις, υπό τον γενικό τίτλο «Το ΕΚΠΑ στην Πόλη», στοχεύοντας σε κοινοποίηση και διάχυση της ακαδημαϊκής γνώσης και των ερευνητικών εργασιών των μελών του (καθηγητών και φοιτητών) στην πόλη-έδρα του Πανεπιστημίου   Οι δράσεις  πραγματοποιούνται σε συνδιοργάνωση με τον Δήμο Αθηναίων    Ήδη έως σήμερα έχουν με επιτυχία πραγματοποιηθεί οι ακόλουθες εκδηλώσεις:</dc:title>
  <dc:creator>Achilleas Chaldaiakis</dc:creator>
  <cp:lastModifiedBy>user</cp:lastModifiedBy>
  <cp:revision>165</cp:revision>
  <dcterms:created xsi:type="dcterms:W3CDTF">2024-07-04T07:05:40Z</dcterms:created>
  <dcterms:modified xsi:type="dcterms:W3CDTF">2025-07-02T11:25:28Z</dcterms:modified>
</cp:coreProperties>
</file>