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ς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υπότιτλου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Σύρετε την εικόνα στο σύμβολο κράτησης θέσης ή κάντε κλικ στο εικονίδιο για προσθήκη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όσπασμ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ε 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με 3 εικόν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Σύρετε την εικόνα στο σύμβολο κράτησης θέσης ή κάντε κλικ στο εικονίδιο για προσθήκη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Σύρετε την εικόνα στο σύμβολο κράτησης θέσης ή κάντε κλικ στο εικονίδιο για προσθήκη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Σύρετε την εικόνα στο σύμβολο κράτησης θέσης ή κάντε κλικ στο εικονίδιο για προσθήκη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Σύρετε την εικόνα στο σύμβολο κράτησης θέσης ή κάντε κλικ στο εικονίδιο για προσθήκη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τίτλου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κειμένου υποδείγματος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από χορού </a:t>
            </a:r>
            <a:r>
              <a:rPr lang="el-GR" dirty="0" smtClean="0"/>
              <a:t>ψαλτική ερμηνεία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5264727"/>
            <a:ext cx="8825658" cy="1011381"/>
          </a:xfrm>
        </p:spPr>
        <p:txBody>
          <a:bodyPr/>
          <a:lstStyle/>
          <a:p>
            <a:r>
              <a:rPr lang="el-GR" smtClean="0"/>
              <a:t>ΑΧΙΛΛΕΑΣ ΧΑΛΔΑΙΑΚΗΣ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12618" y="1177636"/>
            <a:ext cx="9537235" cy="5070763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err="1"/>
              <a:t>Ὑπορροή</a:t>
            </a:r>
            <a:endParaRPr lang="el-GR" i="1" dirty="0"/>
          </a:p>
          <a:p>
            <a:pPr marL="0" indent="0" algn="just">
              <a:buNone/>
            </a:pP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λόγος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ἑρμηνεία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ὑπορροῆς</a:t>
            </a:r>
            <a:r>
              <a:rPr lang="el-GR" i="1" dirty="0"/>
              <a:t> </a:t>
            </a:r>
            <a:r>
              <a:rPr lang="el-GR" i="1" dirty="0" err="1"/>
              <a:t>ὅμοιός</a:t>
            </a:r>
            <a:r>
              <a:rPr lang="el-GR" i="1" dirty="0"/>
              <a:t> </a:t>
            </a:r>
            <a:r>
              <a:rPr lang="el-GR" i="1" dirty="0" err="1"/>
              <a:t>ἐστι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δύο</a:t>
            </a:r>
            <a:r>
              <a:rPr lang="el-GR" i="1" dirty="0"/>
              <a:t> </a:t>
            </a:r>
            <a:r>
              <a:rPr lang="el-GR" i="1" dirty="0" err="1"/>
              <a:t>κεντημάτων</a:t>
            </a:r>
            <a:r>
              <a:rPr lang="el-GR" i="1" dirty="0"/>
              <a:t>. </a:t>
            </a:r>
            <a:r>
              <a:rPr lang="el-GR" i="1" dirty="0" err="1"/>
              <a:t>ὅτε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ἐτέλεσεν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τεχνίτης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ἀνιούσας</a:t>
            </a:r>
            <a:r>
              <a:rPr lang="el-GR" i="1" dirty="0"/>
              <a:t> </a:t>
            </a:r>
            <a:r>
              <a:rPr lang="el-GR" i="1" dirty="0" err="1"/>
              <a:t>φωνάς</a:t>
            </a:r>
            <a:r>
              <a:rPr lang="el-GR" i="1" dirty="0"/>
              <a:t>, </a:t>
            </a:r>
            <a:r>
              <a:rPr lang="el-GR" i="1" dirty="0" err="1"/>
              <a:t>τότε</a:t>
            </a:r>
            <a:r>
              <a:rPr lang="el-GR" i="1" dirty="0"/>
              <a:t> </a:t>
            </a:r>
            <a:r>
              <a:rPr lang="el-GR" i="1" dirty="0" err="1"/>
              <a:t>ἐποίησε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δύο</a:t>
            </a:r>
            <a:r>
              <a:rPr lang="el-GR" i="1" dirty="0"/>
              <a:t> </a:t>
            </a:r>
            <a:r>
              <a:rPr lang="el-GR" i="1" dirty="0" err="1"/>
              <a:t>κεντήματα</a:t>
            </a:r>
            <a:r>
              <a:rPr lang="el-GR" i="1" dirty="0"/>
              <a:t>. </a:t>
            </a:r>
            <a:r>
              <a:rPr lang="el-GR" i="1" dirty="0" err="1"/>
              <a:t>οὕτως</a:t>
            </a:r>
            <a:r>
              <a:rPr lang="el-GR" i="1" dirty="0"/>
              <a:t> </a:t>
            </a:r>
            <a:r>
              <a:rPr lang="el-GR" i="1" dirty="0" err="1"/>
              <a:t>οὖν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τελέσαι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κατιούσας</a:t>
            </a:r>
            <a:r>
              <a:rPr lang="el-GR" i="1" dirty="0"/>
              <a:t> </a:t>
            </a:r>
            <a:r>
              <a:rPr lang="el-GR" i="1" dirty="0" err="1"/>
              <a:t>φωνάς</a:t>
            </a:r>
            <a:r>
              <a:rPr lang="el-GR" i="1" dirty="0"/>
              <a:t>, </a:t>
            </a:r>
            <a:r>
              <a:rPr lang="el-GR" i="1" dirty="0" err="1"/>
              <a:t>ἐποίησε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ὑπορροήν</a:t>
            </a:r>
            <a:r>
              <a:rPr lang="el-GR" i="1" dirty="0"/>
              <a:t>· </a:t>
            </a:r>
            <a:r>
              <a:rPr lang="el-GR" i="1" dirty="0" err="1"/>
              <a:t>ἐκεῖνα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οὖν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σάλευμα</a:t>
            </a:r>
            <a:r>
              <a:rPr lang="el-GR" i="1" dirty="0"/>
              <a:t> </a:t>
            </a:r>
            <a:r>
              <a:rPr lang="el-GR" i="1" dirty="0" err="1"/>
              <a:t>ἐγένοντο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ἀναβάσει</a:t>
            </a:r>
            <a:r>
              <a:rPr lang="el-GR" i="1" dirty="0"/>
              <a:t>. </a:t>
            </a:r>
            <a:r>
              <a:rPr lang="el-GR" i="1" dirty="0" err="1"/>
              <a:t>αὕτη</a:t>
            </a:r>
            <a:r>
              <a:rPr lang="el-GR" i="1" dirty="0"/>
              <a:t>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ῥέῃ</a:t>
            </a:r>
            <a:r>
              <a:rPr lang="el-GR" i="1" dirty="0"/>
              <a:t>, </a:t>
            </a:r>
            <a:r>
              <a:rPr lang="el-GR" i="1" dirty="0" err="1"/>
              <a:t>ἤγουν</a:t>
            </a:r>
            <a:r>
              <a:rPr lang="el-GR" i="1" dirty="0"/>
              <a:t> </a:t>
            </a:r>
            <a:r>
              <a:rPr lang="el-GR" i="1" dirty="0" err="1"/>
              <a:t>τρέχῃ</a:t>
            </a:r>
            <a:r>
              <a:rPr lang="el-GR" i="1" dirty="0"/>
              <a:t>,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καταβάσει</a:t>
            </a:r>
            <a:endParaRPr lang="el-GR" i="1" dirty="0"/>
          </a:p>
          <a:p>
            <a:pPr marL="0" indent="0" algn="r">
              <a:buNone/>
            </a:pPr>
            <a:r>
              <a:rPr lang="el-GR" sz="1700" dirty="0" err="1"/>
              <a:t>Ἀκρίβεια</a:t>
            </a:r>
            <a:endParaRPr lang="el-GR" sz="1700" i="1" dirty="0"/>
          </a:p>
          <a:p>
            <a:pPr marL="0" indent="0">
              <a:buNone/>
            </a:pPr>
            <a:endParaRPr lang="el-GR" i="1" dirty="0"/>
          </a:p>
          <a:p>
            <a:r>
              <a:rPr lang="el-GR" b="1" dirty="0" err="1"/>
              <a:t>Βαρεῖα</a:t>
            </a:r>
            <a:endParaRPr lang="el-GR" b="1" dirty="0"/>
          </a:p>
          <a:p>
            <a:pPr marL="0" indent="0" algn="just">
              <a:buNone/>
            </a:pPr>
            <a:r>
              <a:rPr lang="el-GR" dirty="0" err="1"/>
              <a:t>ἄφωνο</a:t>
            </a:r>
            <a:r>
              <a:rPr lang="el-GR" dirty="0"/>
              <a:t> σημάδι, </a:t>
            </a:r>
            <a:r>
              <a:rPr lang="el-GR" i="1" dirty="0" err="1"/>
              <a:t>ὄχι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χειρονομίαν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dirty="0"/>
              <a:t> </a:t>
            </a:r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δύο</a:t>
            </a:r>
            <a:r>
              <a:rPr lang="el-GR" i="1" dirty="0"/>
              <a:t> τινά· </a:t>
            </a:r>
            <a:r>
              <a:rPr lang="el-GR" i="1" dirty="0" err="1"/>
              <a:t>ἓν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ἀλλάγματα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χειρονομίας</a:t>
            </a:r>
            <a:r>
              <a:rPr lang="el-GR" i="1" dirty="0"/>
              <a:t>· </a:t>
            </a:r>
            <a:r>
              <a:rPr lang="el-GR" i="1" dirty="0" err="1"/>
              <a:t>ἕτερον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b="1" i="1" dirty="0" err="1"/>
              <a:t>ἵνα</a:t>
            </a:r>
            <a:r>
              <a:rPr lang="el-GR" b="1" i="1" dirty="0"/>
              <a:t> </a:t>
            </a:r>
            <a:r>
              <a:rPr lang="el-GR" b="1" i="1" dirty="0" err="1"/>
              <a:t>συνάξῃ</a:t>
            </a:r>
            <a:r>
              <a:rPr lang="el-GR" b="1" i="1" dirty="0"/>
              <a:t> </a:t>
            </a:r>
            <a:r>
              <a:rPr lang="el-GR" b="1" i="1" dirty="0" err="1"/>
              <a:t>ἀμφότερα</a:t>
            </a:r>
            <a:r>
              <a:rPr lang="el-GR" b="1" i="1" dirty="0"/>
              <a:t>, </a:t>
            </a:r>
            <a:r>
              <a:rPr lang="el-GR" b="1" i="1" dirty="0" err="1"/>
              <a:t>ἤγουν</a:t>
            </a:r>
            <a:r>
              <a:rPr lang="el-GR" b="1" i="1" dirty="0"/>
              <a:t> </a:t>
            </a:r>
            <a:r>
              <a:rPr lang="el-GR" b="1" i="1" dirty="0" err="1"/>
              <a:t>τὰς</a:t>
            </a:r>
            <a:r>
              <a:rPr lang="el-GR" b="1" i="1" dirty="0"/>
              <a:t> </a:t>
            </a:r>
            <a:r>
              <a:rPr lang="el-GR" b="1" i="1" dirty="0" err="1"/>
              <a:t>ἀνιούσας</a:t>
            </a:r>
            <a:r>
              <a:rPr lang="el-GR" b="1" i="1" dirty="0"/>
              <a:t> </a:t>
            </a:r>
            <a:r>
              <a:rPr lang="el-GR" b="1" i="1" dirty="0" err="1"/>
              <a:t>φωνὰς</a:t>
            </a:r>
            <a:r>
              <a:rPr lang="el-GR" b="1" i="1" dirty="0"/>
              <a:t> </a:t>
            </a: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τὰς</a:t>
            </a:r>
            <a:r>
              <a:rPr lang="el-GR" b="1" i="1" dirty="0"/>
              <a:t> </a:t>
            </a:r>
            <a:r>
              <a:rPr lang="el-GR" b="1" i="1" dirty="0" err="1"/>
              <a:t>κατιούσας</a:t>
            </a:r>
            <a:r>
              <a:rPr lang="el-GR" b="1" i="1" dirty="0"/>
              <a:t> </a:t>
            </a:r>
            <a:r>
              <a:rPr lang="el-GR" b="1" i="1" dirty="0" err="1"/>
              <a:t>συνημμένως</a:t>
            </a:r>
            <a:r>
              <a:rPr lang="el-GR" b="1" i="1" dirty="0"/>
              <a:t>.</a:t>
            </a:r>
            <a:r>
              <a:rPr lang="el-GR" b="1" dirty="0"/>
              <a:t>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βαρεῖα</a:t>
            </a:r>
            <a:r>
              <a:rPr lang="el-GR" dirty="0"/>
              <a:t> (</a:t>
            </a:r>
            <a:r>
              <a:rPr lang="el-GR" dirty="0" err="1"/>
              <a:t>ὅπως</a:t>
            </a:r>
            <a:r>
              <a:rPr lang="el-GR" dirty="0"/>
              <a:t> παλαιότερα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πίασμα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σεῖσμα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ἀντικένωμα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ξηρὸν</a:t>
            </a:r>
            <a:r>
              <a:rPr lang="el-GR" i="1" dirty="0"/>
              <a:t> </a:t>
            </a:r>
            <a:r>
              <a:rPr lang="el-GR" i="1" dirty="0" err="1"/>
              <a:t>κλάσμα</a:t>
            </a:r>
            <a:r>
              <a:rPr lang="el-GR" dirty="0"/>
              <a:t>) </a:t>
            </a:r>
            <a:r>
              <a:rPr lang="el-GR" dirty="0" err="1"/>
              <a:t>ἀφ</a:t>
            </a:r>
            <a:r>
              <a:rPr lang="el-GR" dirty="0"/>
              <a:t>’ </a:t>
            </a:r>
            <a:r>
              <a:rPr lang="el-GR" dirty="0" err="1"/>
              <a:t>ἑνὸς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b="1" i="1" dirty="0" err="1"/>
              <a:t>συνάγει</a:t>
            </a:r>
            <a:r>
              <a:rPr lang="el-GR" b="1" i="1" dirty="0"/>
              <a:t> </a:t>
            </a:r>
            <a:r>
              <a:rPr lang="el-GR" b="1" i="1" dirty="0" err="1"/>
              <a:t>φωνὰς</a:t>
            </a:r>
            <a:r>
              <a:rPr lang="el-GR" b="1" i="1" dirty="0"/>
              <a:t> </a:t>
            </a:r>
            <a:r>
              <a:rPr lang="el-GR" b="1" i="1" dirty="0" err="1"/>
              <a:t>ἀνιούσας</a:t>
            </a:r>
            <a:r>
              <a:rPr lang="el-GR" b="1" i="1" dirty="0"/>
              <a:t> </a:t>
            </a: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κατιούσας</a:t>
            </a:r>
            <a:r>
              <a:rPr lang="el-GR" b="1" i="1" dirty="0"/>
              <a:t> </a:t>
            </a:r>
            <a:r>
              <a:rPr lang="el-GR" b="1" i="1" dirty="0" err="1"/>
              <a:t>ὁμοῦ</a:t>
            </a:r>
            <a:r>
              <a:rPr lang="el-GR" b="1" i="1" dirty="0"/>
              <a:t> </a:t>
            </a:r>
            <a:r>
              <a:rPr lang="el-GR" b="1" i="1" dirty="0" err="1"/>
              <a:t>εἰς</a:t>
            </a:r>
            <a:r>
              <a:rPr lang="el-GR" b="1" i="1" dirty="0"/>
              <a:t> </a:t>
            </a:r>
            <a:r>
              <a:rPr lang="el-GR" b="1" i="1" dirty="0" err="1"/>
              <a:t>ἕνα</a:t>
            </a:r>
            <a:r>
              <a:rPr lang="el-GR" b="1" i="1" dirty="0"/>
              <a:t> </a:t>
            </a:r>
            <a:r>
              <a:rPr lang="el-GR" b="1" i="1" dirty="0" err="1"/>
              <a:t>τόπον</a:t>
            </a:r>
            <a:r>
              <a:rPr lang="el-GR" b="1" i="1" dirty="0"/>
              <a:t>, </a:t>
            </a:r>
            <a:r>
              <a:rPr lang="el-GR" b="1" i="1" dirty="0" err="1"/>
              <a:t>ἤγουν</a:t>
            </a:r>
            <a:r>
              <a:rPr lang="el-GR" b="1" i="1" dirty="0"/>
              <a:t> </a:t>
            </a:r>
            <a:r>
              <a:rPr lang="el-GR" b="1" i="1" dirty="0" err="1"/>
              <a:t>εἰς</a:t>
            </a:r>
            <a:r>
              <a:rPr lang="el-GR" b="1" i="1" dirty="0"/>
              <a:t> </a:t>
            </a:r>
            <a:r>
              <a:rPr lang="el-GR" b="1" i="1" dirty="0" err="1"/>
              <a:t>μίαν</a:t>
            </a:r>
            <a:r>
              <a:rPr lang="el-GR" b="1" i="1" dirty="0"/>
              <a:t> </a:t>
            </a:r>
            <a:r>
              <a:rPr lang="el-GR" b="1" i="1" dirty="0" err="1"/>
              <a:t>συλλαβήν</a:t>
            </a:r>
            <a:r>
              <a:rPr lang="el-GR" i="1" dirty="0"/>
              <a:t> </a:t>
            </a:r>
            <a:r>
              <a:rPr lang="el-GR" dirty="0" err="1"/>
              <a:t>ἀφ</a:t>
            </a:r>
            <a:r>
              <a:rPr lang="el-GR" dirty="0"/>
              <a:t>’ </a:t>
            </a:r>
            <a:r>
              <a:rPr lang="el-GR" dirty="0" err="1"/>
              <a:t>ἑτέρου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i="1" dirty="0" err="1"/>
              <a:t>ἀλλάσσει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dirty="0"/>
              <a:t> </a:t>
            </a:r>
            <a:r>
              <a:rPr lang="el-GR" i="1" dirty="0" err="1"/>
              <a:t>χειρονομίαν</a:t>
            </a:r>
            <a:r>
              <a:rPr lang="el-GR" i="1" dirty="0"/>
              <a:t> </a:t>
            </a:r>
            <a:r>
              <a:rPr lang="el-GR" i="1" dirty="0" err="1"/>
              <a:t>πρὸς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εὑρισκόμενον</a:t>
            </a:r>
            <a:r>
              <a:rPr lang="el-GR" i="1" dirty="0"/>
              <a:t> </a:t>
            </a:r>
            <a:r>
              <a:rPr lang="el-GR" i="1" dirty="0" err="1"/>
              <a:t>ἔμπροσθεν</a:t>
            </a:r>
            <a:r>
              <a:rPr lang="el-GR" i="1" dirty="0"/>
              <a:t>, </a:t>
            </a:r>
            <a:r>
              <a:rPr lang="el-GR" i="1" dirty="0" err="1"/>
              <a:t>ἤγουν</a:t>
            </a:r>
            <a:r>
              <a:rPr lang="el-GR" i="1" dirty="0"/>
              <a:t> </a:t>
            </a:r>
            <a:r>
              <a:rPr lang="el-GR" i="1" dirty="0" err="1"/>
              <a:t>βαρεῖα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ἔμπροσθεν</a:t>
            </a:r>
            <a:r>
              <a:rPr lang="el-GR" i="1" dirty="0"/>
              <a:t> </a:t>
            </a:r>
            <a:r>
              <a:rPr lang="el-GR" i="1" dirty="0" err="1"/>
              <a:t>ὀξεῖα</a:t>
            </a:r>
            <a:r>
              <a:rPr lang="el-GR" i="1" dirty="0"/>
              <a:t>· </a:t>
            </a:r>
            <a:r>
              <a:rPr lang="el-GR" i="1" dirty="0" err="1"/>
              <a:t>βαρεῖα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ἐπάνω</a:t>
            </a:r>
            <a:r>
              <a:rPr lang="el-GR" i="1" dirty="0"/>
              <a:t> </a:t>
            </a:r>
            <a:r>
              <a:rPr lang="el-GR" i="1" dirty="0" err="1"/>
              <a:t>ὀλίγον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τζάκισμα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ὑποκάτω</a:t>
            </a:r>
            <a:r>
              <a:rPr lang="el-GR" i="1" dirty="0"/>
              <a:t> </a:t>
            </a:r>
            <a:r>
              <a:rPr lang="el-GR" i="1" dirty="0" err="1"/>
              <a:t>ἀπόστροφος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ἔμπροσθεν</a:t>
            </a:r>
            <a:r>
              <a:rPr lang="el-GR" i="1" dirty="0"/>
              <a:t> </a:t>
            </a:r>
            <a:r>
              <a:rPr lang="el-GR" i="1" dirty="0" err="1"/>
              <a:t>ἕτερος</a:t>
            </a:r>
            <a:r>
              <a:rPr lang="el-GR" i="1" dirty="0"/>
              <a:t> </a:t>
            </a:r>
            <a:r>
              <a:rPr lang="el-GR" i="1" dirty="0" err="1"/>
              <a:t>ἀπόστροφος</a:t>
            </a:r>
            <a:r>
              <a:rPr lang="el-GR" i="1" dirty="0"/>
              <a:t>...</a:t>
            </a:r>
            <a:endParaRPr lang="el-GR" dirty="0"/>
          </a:p>
          <a:p>
            <a:pPr marL="0" indent="0" algn="r">
              <a:buNone/>
            </a:pPr>
            <a:r>
              <a:rPr lang="el-GR" sz="1700" dirty="0" err="1"/>
              <a:t>Ἀκρίβεια</a:t>
            </a:r>
            <a:endParaRPr lang="el-GR" sz="1700" i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0360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57200" y="1213338"/>
            <a:ext cx="9592653" cy="5035061"/>
          </a:xfrm>
        </p:spPr>
        <p:txBody>
          <a:bodyPr>
            <a:normAutofit fontScale="85000" lnSpcReduction="10000"/>
          </a:bodyPr>
          <a:lstStyle/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τροχός</a:t>
            </a:r>
            <a:r>
              <a:rPr lang="el-GR" i="1" dirty="0"/>
              <a:t>, </a:t>
            </a:r>
            <a:r>
              <a:rPr lang="el-GR" i="1" dirty="0" err="1"/>
              <a:t>ποὺ</a:t>
            </a:r>
            <a:r>
              <a:rPr lang="el-GR" i="1" dirty="0"/>
              <a:t> -</a:t>
            </a:r>
            <a:r>
              <a:rPr lang="el-GR" i="1" dirty="0" err="1"/>
              <a:t>κατὰ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Χρύσανθο</a:t>
            </a:r>
            <a:r>
              <a:rPr lang="el-GR" i="1" dirty="0"/>
              <a:t>- "</a:t>
            </a:r>
            <a:r>
              <a:rPr lang="el-GR" i="1" dirty="0" err="1"/>
              <a:t>εὑρίσκεται</a:t>
            </a:r>
            <a:r>
              <a:rPr lang="el-GR" i="1" dirty="0"/>
              <a:t> </a:t>
            </a:r>
            <a:r>
              <a:rPr lang="el-GR" i="1" dirty="0" err="1"/>
              <a:t>γεγραμμένος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ὅλα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παλαιὰ</a:t>
            </a:r>
            <a:r>
              <a:rPr lang="el-GR" i="1" dirty="0"/>
              <a:t> </a:t>
            </a:r>
            <a:r>
              <a:rPr lang="el-GR" i="1" dirty="0" err="1"/>
              <a:t>Ἀναστασιματάρια</a:t>
            </a:r>
            <a:r>
              <a:rPr lang="el-GR" i="1" dirty="0"/>
              <a:t>· </a:t>
            </a:r>
            <a:r>
              <a:rPr lang="el-GR" i="1" dirty="0" err="1"/>
              <a:t>ἐπειδὴ</a:t>
            </a:r>
            <a:r>
              <a:rPr lang="el-GR" i="1" dirty="0"/>
              <a:t> </a:t>
            </a:r>
            <a:r>
              <a:rPr lang="el-GR" i="1" dirty="0" err="1"/>
              <a:t>πρὸ</a:t>
            </a:r>
            <a:r>
              <a:rPr lang="el-GR" i="1" dirty="0"/>
              <a:t> </a:t>
            </a:r>
            <a:r>
              <a:rPr lang="el-GR" i="1" dirty="0" err="1"/>
              <a:t>πάντων</a:t>
            </a:r>
            <a:r>
              <a:rPr lang="el-GR" i="1" dirty="0"/>
              <a:t> </a:t>
            </a:r>
            <a:r>
              <a:rPr lang="el-GR" i="1" dirty="0" err="1"/>
              <a:t>οὕτως</a:t>
            </a:r>
            <a:r>
              <a:rPr lang="el-GR" i="1" dirty="0"/>
              <a:t> </a:t>
            </a:r>
            <a:r>
              <a:rPr lang="el-GR" i="1" dirty="0" err="1"/>
              <a:t>ἐδιδάσκετο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ἀρχαρίους</a:t>
            </a:r>
            <a:r>
              <a:rPr lang="el-GR" i="1" dirty="0"/>
              <a:t> </a:t>
            </a:r>
            <a:r>
              <a:rPr lang="el-GR" i="1" dirty="0" err="1"/>
              <a:t>μαθητάς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δι' </a:t>
            </a:r>
            <a:r>
              <a:rPr lang="el-GR" i="1" dirty="0" err="1"/>
              <a:t>αὐτοῦ</a:t>
            </a:r>
            <a:r>
              <a:rPr lang="el-GR" i="1" dirty="0"/>
              <a:t> </a:t>
            </a:r>
            <a:r>
              <a:rPr lang="el-GR" i="1" dirty="0" err="1"/>
              <a:t>ἐμάνθανον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ἀνάβασιν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κατάβασιν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φθόγγων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κατ' </a:t>
            </a:r>
            <a:r>
              <a:rPr lang="el-GR" i="1" dirty="0" err="1"/>
              <a:t>αὐτὸν</a:t>
            </a:r>
            <a:r>
              <a:rPr lang="el-GR" i="1" dirty="0"/>
              <a:t> </a:t>
            </a:r>
            <a:r>
              <a:rPr lang="el-GR" i="1" dirty="0" err="1"/>
              <a:t>ἐγίνοντο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περισσότερα</a:t>
            </a:r>
            <a:r>
              <a:rPr lang="el-GR" i="1" dirty="0"/>
              <a:t> </a:t>
            </a:r>
            <a:r>
              <a:rPr lang="el-GR" i="1" dirty="0" err="1"/>
              <a:t>μέλη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ἐκκλησιαστικῆς</a:t>
            </a:r>
            <a:r>
              <a:rPr lang="el-GR" i="1" dirty="0"/>
              <a:t> </a:t>
            </a:r>
            <a:r>
              <a:rPr lang="el-GR" i="1" dirty="0" err="1"/>
              <a:t>μουσικῆς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ἀπ</a:t>
            </a:r>
            <a:r>
              <a:rPr lang="el-GR" i="1" dirty="0"/>
              <a:t>' </a:t>
            </a:r>
            <a:r>
              <a:rPr lang="el-GR" i="1" dirty="0" err="1"/>
              <a:t>αὐτοῦ</a:t>
            </a:r>
            <a:r>
              <a:rPr lang="el-GR" i="1" dirty="0"/>
              <a:t> </a:t>
            </a:r>
            <a:r>
              <a:rPr lang="el-GR" i="1" dirty="0" err="1"/>
              <a:t>διωρίσθησαν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ὀκτὼ</a:t>
            </a:r>
            <a:r>
              <a:rPr lang="el-GR" i="1" dirty="0"/>
              <a:t> </a:t>
            </a:r>
            <a:r>
              <a:rPr lang="el-GR" i="1" dirty="0" err="1"/>
              <a:t>ἦχοι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Ἐκκλησίας</a:t>
            </a:r>
            <a:r>
              <a:rPr lang="el-GR" i="1" dirty="0"/>
              <a:t>", </a:t>
            </a:r>
            <a:r>
              <a:rPr lang="el-GR" i="1" dirty="0" err="1"/>
              <a:t>περιέγραφε</a:t>
            </a:r>
            <a:r>
              <a:rPr lang="el-GR" i="1" dirty="0"/>
              <a:t> </a:t>
            </a:r>
            <a:r>
              <a:rPr lang="el-GR" i="1" dirty="0" err="1"/>
              <a:t>κατὰ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πλέον</a:t>
            </a:r>
            <a:r>
              <a:rPr lang="el-GR" i="1" dirty="0"/>
              <a:t> </a:t>
            </a:r>
            <a:r>
              <a:rPr lang="el-GR" i="1" dirty="0" err="1"/>
              <a:t>εὔγλωττο</a:t>
            </a:r>
            <a:r>
              <a:rPr lang="el-GR" i="1" dirty="0"/>
              <a:t> </a:t>
            </a:r>
            <a:r>
              <a:rPr lang="el-GR" i="1" dirty="0" err="1"/>
              <a:t>τρόπο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κ υ κ λ ι κ </a:t>
            </a:r>
            <a:r>
              <a:rPr lang="el-GR" i="1" dirty="0" err="1"/>
              <a:t>ὴ</a:t>
            </a:r>
            <a:r>
              <a:rPr lang="el-GR" i="1" dirty="0"/>
              <a:t> </a:t>
            </a:r>
            <a:r>
              <a:rPr lang="el-GR" i="1" dirty="0" err="1"/>
              <a:t>σχέση</a:t>
            </a:r>
            <a:r>
              <a:rPr lang="el-GR" i="1" dirty="0"/>
              <a:t> </a:t>
            </a:r>
            <a:r>
              <a:rPr lang="el-GR" i="1" dirty="0" err="1"/>
              <a:t>ποὺ</a:t>
            </a:r>
            <a:r>
              <a:rPr lang="el-GR" i="1" dirty="0"/>
              <a:t> </a:t>
            </a:r>
            <a:r>
              <a:rPr lang="el-GR" i="1" dirty="0" err="1"/>
              <a:t>διέκρινε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ἤχους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βυζαντινῆς</a:t>
            </a:r>
            <a:r>
              <a:rPr lang="el-GR" i="1" dirty="0"/>
              <a:t> </a:t>
            </a:r>
            <a:r>
              <a:rPr lang="el-GR" i="1" dirty="0" err="1"/>
              <a:t>ὀκταηχίας</a:t>
            </a:r>
            <a:r>
              <a:rPr lang="el-GR" i="1" dirty="0"/>
              <a:t>, </a:t>
            </a:r>
            <a:r>
              <a:rPr lang="el-GR" i="1" dirty="0" err="1"/>
              <a:t>αὐτὴν</a:t>
            </a:r>
            <a:r>
              <a:rPr lang="el-GR" i="1" dirty="0"/>
              <a:t> </a:t>
            </a:r>
            <a:r>
              <a:rPr lang="el-GR" i="1" dirty="0" err="1"/>
              <a:t>τὴ</a:t>
            </a:r>
            <a:r>
              <a:rPr lang="el-GR" i="1" dirty="0"/>
              <a:t> </a:t>
            </a:r>
            <a:r>
              <a:rPr lang="el-GR" i="1" dirty="0" err="1"/>
              <a:t>φυσιολογικὴ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ἀέναη</a:t>
            </a:r>
            <a:r>
              <a:rPr lang="el-GR" i="1" dirty="0"/>
              <a:t> </a:t>
            </a:r>
            <a:r>
              <a:rPr lang="el-GR" i="1" dirty="0" err="1"/>
              <a:t>ἀνακύκληση</a:t>
            </a:r>
            <a:r>
              <a:rPr lang="el-GR" i="1" dirty="0"/>
              <a:t> </a:t>
            </a:r>
            <a:r>
              <a:rPr lang="el-GR" i="1" dirty="0" err="1"/>
              <a:t>φθόγγων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βάσεων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ἤχων</a:t>
            </a:r>
            <a:r>
              <a:rPr lang="el-GR" i="1" dirty="0"/>
              <a:t>,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ὁποία</a:t>
            </a:r>
            <a:r>
              <a:rPr lang="el-GR" i="1" dirty="0"/>
              <a:t> (</a:t>
            </a:r>
            <a:r>
              <a:rPr lang="el-GR" i="1" dirty="0" err="1"/>
              <a:t>οὕτως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ἄλλως</a:t>
            </a:r>
            <a:r>
              <a:rPr lang="el-GR" i="1" dirty="0"/>
              <a:t>)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ψάλτης</a:t>
            </a:r>
            <a:r>
              <a:rPr lang="el-GR" i="1" dirty="0"/>
              <a:t> </a:t>
            </a:r>
            <a:r>
              <a:rPr lang="el-GR" i="1" dirty="0" err="1"/>
              <a:t>συναντᾶ</a:t>
            </a:r>
            <a:r>
              <a:rPr lang="el-GR" i="1" dirty="0"/>
              <a:t> </a:t>
            </a:r>
            <a:r>
              <a:rPr lang="el-GR" i="1" dirty="0" err="1"/>
              <a:t>συνεχῶς</a:t>
            </a:r>
            <a:r>
              <a:rPr lang="el-GR" i="1" dirty="0"/>
              <a:t> </a:t>
            </a:r>
            <a:r>
              <a:rPr lang="el-GR" i="1" dirty="0" err="1"/>
              <a:t>στὶς</a:t>
            </a:r>
            <a:r>
              <a:rPr lang="el-GR" i="1" dirty="0"/>
              <a:t> </a:t>
            </a:r>
            <a:r>
              <a:rPr lang="el-GR" i="1" dirty="0" err="1"/>
              <a:t>μουσικὲς</a:t>
            </a:r>
            <a:r>
              <a:rPr lang="el-GR" i="1" dirty="0"/>
              <a:t> </a:t>
            </a:r>
            <a:r>
              <a:rPr lang="el-GR" i="1" dirty="0" err="1"/>
              <a:t>συνθέσεις</a:t>
            </a:r>
            <a:r>
              <a:rPr lang="el-GR" i="1" dirty="0"/>
              <a:t> </a:t>
            </a:r>
            <a:r>
              <a:rPr lang="el-GR" i="1" dirty="0" err="1"/>
              <a:t>ποὺ</a:t>
            </a:r>
            <a:r>
              <a:rPr lang="el-GR" i="1" dirty="0"/>
              <a:t> </a:t>
            </a:r>
            <a:r>
              <a:rPr lang="el-GR" i="1" dirty="0" err="1"/>
              <a:t>καλεῖται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ἑρμηνεύσει</a:t>
            </a:r>
            <a:r>
              <a:rPr lang="el-GR" i="1" dirty="0"/>
              <a:t>. </a:t>
            </a:r>
            <a:r>
              <a:rPr lang="el-GR" i="1" dirty="0" err="1"/>
              <a:t>Μέσῳ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τροχοῦ</a:t>
            </a:r>
            <a:r>
              <a:rPr lang="el-GR" i="1" dirty="0"/>
              <a:t> </a:t>
            </a:r>
            <a:r>
              <a:rPr lang="el-GR" i="1" dirty="0" err="1"/>
              <a:t>γινόταν</a:t>
            </a:r>
            <a:r>
              <a:rPr lang="el-GR" i="1" dirty="0"/>
              <a:t> </a:t>
            </a:r>
            <a:r>
              <a:rPr lang="el-GR" i="1" dirty="0" err="1"/>
              <a:t>κατανοητὸ</a:t>
            </a:r>
            <a:r>
              <a:rPr lang="el-GR" i="1" dirty="0"/>
              <a:t> (</a:t>
            </a:r>
            <a:r>
              <a:rPr lang="el-GR" i="1" dirty="0" err="1"/>
              <a:t>ἐποπτικὰ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πραγματικὰ</a:t>
            </a:r>
            <a:r>
              <a:rPr lang="el-GR" i="1" dirty="0"/>
              <a:t>)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ἕνας</a:t>
            </a:r>
            <a:r>
              <a:rPr lang="el-GR" i="1" dirty="0"/>
              <a:t> </a:t>
            </a:r>
            <a:r>
              <a:rPr lang="el-GR" i="1" dirty="0" err="1"/>
              <a:t>ἦχος</a:t>
            </a:r>
            <a:r>
              <a:rPr lang="el-GR" i="1" dirty="0"/>
              <a:t> </a:t>
            </a:r>
            <a:r>
              <a:rPr lang="el-GR" i="1" dirty="0" err="1"/>
              <a:t>προϋπέθετε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ἄλλο</a:t>
            </a:r>
            <a:r>
              <a:rPr lang="el-GR" i="1" dirty="0"/>
              <a:t>,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ἕνας</a:t>
            </a:r>
            <a:r>
              <a:rPr lang="el-GR" i="1" dirty="0"/>
              <a:t> </a:t>
            </a:r>
            <a:r>
              <a:rPr lang="el-GR" i="1" dirty="0" err="1"/>
              <a:t>ἦχος</a:t>
            </a:r>
            <a:r>
              <a:rPr lang="el-GR" i="1" dirty="0"/>
              <a:t> </a:t>
            </a:r>
            <a:r>
              <a:rPr lang="el-GR" i="1" dirty="0" err="1"/>
              <a:t>ἐξαρτιόταν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ἄλλο</a:t>
            </a:r>
            <a:r>
              <a:rPr lang="el-GR" i="1" dirty="0"/>
              <a:t>,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ἕνας</a:t>
            </a:r>
            <a:r>
              <a:rPr lang="el-GR" i="1" dirty="0"/>
              <a:t> </a:t>
            </a:r>
            <a:r>
              <a:rPr lang="el-GR" i="1" dirty="0" err="1"/>
              <a:t>ἦχος</a:t>
            </a:r>
            <a:r>
              <a:rPr lang="el-GR" i="1" dirty="0"/>
              <a:t> </a:t>
            </a:r>
            <a:r>
              <a:rPr lang="el-GR" i="1" dirty="0" err="1"/>
              <a:t>περιχωροῦσε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ἄλλο</a:t>
            </a:r>
            <a:r>
              <a:rPr lang="el-GR" i="1" dirty="0"/>
              <a:t>· "</a:t>
            </a:r>
            <a:r>
              <a:rPr lang="el-GR" i="1" dirty="0" err="1"/>
              <a:t>Τίς</a:t>
            </a:r>
            <a:r>
              <a:rPr lang="el-GR" i="1" dirty="0"/>
              <a:t> </a:t>
            </a:r>
            <a:r>
              <a:rPr lang="el-GR" i="1" dirty="0" err="1"/>
              <a:t>ἆραγε</a:t>
            </a:r>
            <a:r>
              <a:rPr lang="el-GR" i="1" dirty="0"/>
              <a:t> </a:t>
            </a:r>
            <a:r>
              <a:rPr lang="el-GR" i="1" dirty="0" err="1"/>
              <a:t>τούτων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ὀκτὼ</a:t>
            </a:r>
            <a:r>
              <a:rPr lang="el-GR" i="1" dirty="0"/>
              <a:t> </a:t>
            </a:r>
            <a:r>
              <a:rPr lang="el-GR" i="1" dirty="0" err="1"/>
              <a:t>φθόγγων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Τροχοῦ</a:t>
            </a:r>
            <a:r>
              <a:rPr lang="el-GR" i="1" dirty="0"/>
              <a:t> </a:t>
            </a:r>
            <a:r>
              <a:rPr lang="el-GR" i="1" dirty="0" err="1"/>
              <a:t>ἔχει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πρωτεῖα</a:t>
            </a:r>
            <a:r>
              <a:rPr lang="el-GR" i="1" dirty="0"/>
              <a:t>; </a:t>
            </a:r>
            <a:r>
              <a:rPr lang="el-GR" i="1" dirty="0" err="1"/>
              <a:t>τίς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δευτερεῖα</a:t>
            </a:r>
            <a:r>
              <a:rPr lang="el-GR" i="1" dirty="0"/>
              <a:t>, </a:t>
            </a:r>
            <a:r>
              <a:rPr lang="el-GR" i="1" dirty="0" err="1"/>
              <a:t>χρεωστῶν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λαμβάνῃ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ἀρχὴν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πρώτου</a:t>
            </a:r>
            <a:r>
              <a:rPr lang="el-GR" i="1" dirty="0"/>
              <a:t>; -</a:t>
            </a:r>
            <a:r>
              <a:rPr lang="el-GR" i="1" dirty="0" err="1"/>
              <a:t>διερωτᾶται</a:t>
            </a:r>
            <a:r>
              <a:rPr lang="el-GR" i="1" dirty="0"/>
              <a:t> </a:t>
            </a:r>
            <a:r>
              <a:rPr lang="el-GR" i="1" dirty="0" err="1"/>
              <a:t>χαρακτηριστικὰ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Χρύσανθος</a:t>
            </a:r>
            <a:r>
              <a:rPr lang="el-GR" i="1" dirty="0"/>
              <a:t>·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ἀπαντάει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ἴδιος</a:t>
            </a:r>
            <a:r>
              <a:rPr lang="el-GR" i="1" dirty="0"/>
              <a:t>: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γένει</a:t>
            </a:r>
            <a:r>
              <a:rPr lang="el-GR" i="1" dirty="0"/>
              <a:t> </a:t>
            </a:r>
            <a:r>
              <a:rPr lang="el-GR" i="1" dirty="0" err="1"/>
              <a:t>μέν</a:t>
            </a:r>
            <a:r>
              <a:rPr lang="el-GR" i="1" dirty="0"/>
              <a:t>, </a:t>
            </a:r>
            <a:r>
              <a:rPr lang="el-GR" i="1" dirty="0" err="1"/>
              <a:t>οὐδείς</a:t>
            </a:r>
            <a:r>
              <a:rPr lang="el-GR" i="1" dirty="0"/>
              <a:t>· </a:t>
            </a:r>
            <a:r>
              <a:rPr lang="el-GR" i="1" dirty="0" err="1"/>
              <a:t>ἐπειδὴ</a:t>
            </a:r>
            <a:r>
              <a:rPr lang="el-GR" i="1" dirty="0"/>
              <a:t> </a:t>
            </a:r>
            <a:r>
              <a:rPr lang="el-GR" i="1" dirty="0" err="1"/>
              <a:t>κᾀνένας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αὐτοὺς</a:t>
            </a:r>
            <a:r>
              <a:rPr lang="el-GR" i="1" dirty="0"/>
              <a:t> </a:t>
            </a:r>
            <a:r>
              <a:rPr lang="el-GR" i="1" dirty="0" err="1"/>
              <a:t>δὲν</a:t>
            </a:r>
            <a:r>
              <a:rPr lang="el-GR" i="1" dirty="0"/>
              <a:t> </a:t>
            </a:r>
            <a:r>
              <a:rPr lang="el-GR" i="1" dirty="0" err="1"/>
              <a:t>συνίσταται</a:t>
            </a:r>
            <a:r>
              <a:rPr lang="el-GR" i="1" dirty="0"/>
              <a:t> </a:t>
            </a:r>
            <a:r>
              <a:rPr lang="el-GR" i="1" dirty="0" err="1"/>
              <a:t>ἄνευ</a:t>
            </a:r>
            <a:r>
              <a:rPr lang="el-GR" i="1" dirty="0"/>
              <a:t> </a:t>
            </a:r>
            <a:r>
              <a:rPr lang="el-GR" i="1" dirty="0" err="1"/>
              <a:t>διαστήματος</a:t>
            </a:r>
            <a:r>
              <a:rPr lang="el-GR" i="1" dirty="0"/>
              <a:t>,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ὁποῖον</a:t>
            </a:r>
            <a:r>
              <a:rPr lang="el-GR" i="1" dirty="0"/>
              <a:t> </a:t>
            </a:r>
            <a:r>
              <a:rPr lang="el-GR" i="1" dirty="0" err="1"/>
              <a:t>προϋποτίθησιν</a:t>
            </a:r>
            <a:r>
              <a:rPr lang="el-GR" i="1" dirty="0"/>
              <a:t> </a:t>
            </a:r>
            <a:r>
              <a:rPr lang="el-GR" i="1" dirty="0" err="1"/>
              <a:t>ἄλλον</a:t>
            </a:r>
            <a:r>
              <a:rPr lang="el-GR" i="1" dirty="0"/>
              <a:t> </a:t>
            </a:r>
            <a:r>
              <a:rPr lang="el-GR" i="1" dirty="0" err="1"/>
              <a:t>φθόγγον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τόνον</a:t>
            </a:r>
            <a:r>
              <a:rPr lang="el-GR" i="1" dirty="0"/>
              <a:t>·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μέρει</a:t>
            </a:r>
            <a:r>
              <a:rPr lang="el-GR" i="1" dirty="0"/>
              <a:t> </a:t>
            </a:r>
            <a:r>
              <a:rPr lang="el-GR" i="1" dirty="0" err="1"/>
              <a:t>δέ</a:t>
            </a:r>
            <a:r>
              <a:rPr lang="el-GR" i="1" dirty="0"/>
              <a:t>, </a:t>
            </a:r>
            <a:r>
              <a:rPr lang="el-GR" i="1" dirty="0" err="1"/>
              <a:t>πάντες</a:t>
            </a:r>
            <a:r>
              <a:rPr lang="el-GR" i="1" dirty="0"/>
              <a:t>· </a:t>
            </a:r>
            <a:r>
              <a:rPr lang="el-GR" i="1" dirty="0" err="1"/>
              <a:t>ἐπειδὴ</a:t>
            </a:r>
            <a:r>
              <a:rPr lang="el-GR" i="1" dirty="0"/>
              <a:t> καθ' </a:t>
            </a:r>
            <a:r>
              <a:rPr lang="el-GR" i="1" dirty="0" err="1"/>
              <a:t>ἕνας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αὐτοὺς</a:t>
            </a:r>
            <a:r>
              <a:rPr lang="el-GR" i="1" dirty="0"/>
              <a:t> </a:t>
            </a:r>
            <a:r>
              <a:rPr lang="el-GR" i="1" dirty="0" err="1"/>
              <a:t>πρέπει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γίνηται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πρῶτος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δεύτερος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λοιπὰ</a:t>
            </a:r>
            <a:r>
              <a:rPr lang="el-GR" i="1" dirty="0"/>
              <a:t> </a:t>
            </a:r>
            <a:r>
              <a:rPr lang="el-GR" i="1" dirty="0" err="1"/>
              <a:t>κατὰ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χρείαν</a:t>
            </a:r>
            <a:r>
              <a:rPr lang="el-GR" i="1" dirty="0"/>
              <a:t>". </a:t>
            </a:r>
            <a:r>
              <a:rPr lang="el-GR" i="1" dirty="0" err="1"/>
              <a:t>Αὐτὴ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σαφὴς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ἐξαιρετικὰ</a:t>
            </a:r>
            <a:r>
              <a:rPr lang="el-GR" i="1" dirty="0"/>
              <a:t> </a:t>
            </a:r>
            <a:r>
              <a:rPr lang="el-GR" i="1" dirty="0" err="1"/>
              <a:t>διδακτικὴ</a:t>
            </a:r>
            <a:r>
              <a:rPr lang="el-GR" i="1" dirty="0"/>
              <a:t> </a:t>
            </a:r>
            <a:r>
              <a:rPr lang="el-GR" i="1" dirty="0" err="1"/>
              <a:t>σχέση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ἤχων</a:t>
            </a:r>
            <a:r>
              <a:rPr lang="el-GR" i="1" dirty="0"/>
              <a:t>, </a:t>
            </a:r>
            <a:r>
              <a:rPr lang="el-GR" i="1" dirty="0" err="1"/>
              <a:t>παρότι</a:t>
            </a:r>
            <a:r>
              <a:rPr lang="el-GR" i="1" dirty="0"/>
              <a:t> </a:t>
            </a:r>
            <a:r>
              <a:rPr lang="el-GR" i="1" dirty="0" err="1"/>
              <a:t>ἐξακολούθησε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ἀποτυπώνεται</a:t>
            </a:r>
            <a:r>
              <a:rPr lang="el-GR" i="1" dirty="0"/>
              <a:t> </a:t>
            </a:r>
            <a:r>
              <a:rPr lang="el-GR" i="1" dirty="0" err="1"/>
              <a:t>στὴν</a:t>
            </a:r>
            <a:r>
              <a:rPr lang="el-GR" i="1" dirty="0"/>
              <a:t> </a:t>
            </a:r>
            <a:r>
              <a:rPr lang="el-GR" i="1" dirty="0" err="1"/>
              <a:t>πράξη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μελοποιίας</a:t>
            </a:r>
            <a:r>
              <a:rPr lang="el-GR" i="1" dirty="0"/>
              <a:t>, </a:t>
            </a:r>
            <a:r>
              <a:rPr lang="el-GR" i="1" dirty="0" err="1"/>
              <a:t>στὴν</a:t>
            </a:r>
            <a:r>
              <a:rPr lang="el-GR" i="1" dirty="0"/>
              <a:t> </a:t>
            </a:r>
            <a:r>
              <a:rPr lang="el-GR" i="1" dirty="0" err="1"/>
              <a:t>κατὰ</a:t>
            </a:r>
            <a:r>
              <a:rPr lang="el-GR" i="1" dirty="0"/>
              <a:t> </a:t>
            </a:r>
            <a:r>
              <a:rPr lang="el-GR" i="1" dirty="0" err="1"/>
              <a:t>τὴ</a:t>
            </a:r>
            <a:r>
              <a:rPr lang="el-GR" i="1" dirty="0"/>
              <a:t> </a:t>
            </a:r>
            <a:r>
              <a:rPr lang="el-GR" i="1" dirty="0" err="1"/>
              <a:t>νέα</a:t>
            </a:r>
            <a:r>
              <a:rPr lang="el-GR" i="1" dirty="0"/>
              <a:t> </a:t>
            </a:r>
            <a:r>
              <a:rPr lang="el-GR" i="1" dirty="0" err="1"/>
              <a:t>μέθοδο</a:t>
            </a:r>
            <a:r>
              <a:rPr lang="el-GR" i="1" dirty="0"/>
              <a:t> </a:t>
            </a:r>
            <a:r>
              <a:rPr lang="el-GR" i="1" dirty="0" err="1"/>
              <a:t>διδασκαλία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θεωρίας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τέχνης</a:t>
            </a:r>
            <a:r>
              <a:rPr lang="el-GR" i="1" dirty="0"/>
              <a:t> </a:t>
            </a:r>
            <a:r>
              <a:rPr lang="el-GR" i="1" dirty="0" err="1"/>
              <a:t>μεταβλήθηκε</a:t>
            </a:r>
            <a:r>
              <a:rPr lang="el-GR" i="1" dirty="0"/>
              <a:t>, </a:t>
            </a:r>
            <a:r>
              <a:rPr lang="el-GR" i="1" dirty="0" err="1"/>
              <a:t>δυστυχῶς</a:t>
            </a:r>
            <a:r>
              <a:rPr lang="el-GR" i="1" dirty="0"/>
              <a:t> (</a:t>
            </a:r>
            <a:r>
              <a:rPr lang="el-GR" i="1" dirty="0" err="1"/>
              <a:t>καὶ</a:t>
            </a:r>
            <a:r>
              <a:rPr lang="el-GR" i="1" dirty="0"/>
              <a:t> κατ' </a:t>
            </a:r>
            <a:r>
              <a:rPr lang="el-GR" i="1" dirty="0" err="1"/>
              <a:t>ἀπομίμηση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ἀντίστοιχης</a:t>
            </a:r>
            <a:r>
              <a:rPr lang="el-GR" i="1" dirty="0"/>
              <a:t> </a:t>
            </a:r>
            <a:r>
              <a:rPr lang="el-GR" i="1" dirty="0" err="1"/>
              <a:t>δυτικῆς</a:t>
            </a:r>
            <a:r>
              <a:rPr lang="el-GR" i="1" dirty="0"/>
              <a:t> </a:t>
            </a:r>
            <a:r>
              <a:rPr lang="el-GR" i="1" dirty="0" err="1"/>
              <a:t>θεωρίας</a:t>
            </a:r>
            <a:r>
              <a:rPr lang="el-GR" i="1" dirty="0"/>
              <a:t>),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κυκλικὴ</a:t>
            </a:r>
            <a:r>
              <a:rPr lang="el-GR" i="1" dirty="0"/>
              <a:t> </a:t>
            </a:r>
            <a:r>
              <a:rPr lang="el-GR" i="1" dirty="0" err="1"/>
              <a:t>σὲ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ρ ι ζ </a:t>
            </a:r>
            <a:r>
              <a:rPr lang="el-GR" i="1" dirty="0" err="1"/>
              <a:t>ό</a:t>
            </a:r>
            <a:r>
              <a:rPr lang="el-GR" i="1" dirty="0"/>
              <a:t> ν τ ι α (</a:t>
            </a:r>
            <a:r>
              <a:rPr lang="el-GR" i="1" dirty="0" err="1"/>
              <a:t>μέσῳ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σχετικῶν</a:t>
            </a:r>
            <a:r>
              <a:rPr lang="el-GR" i="1" dirty="0"/>
              <a:t> </a:t>
            </a:r>
            <a:r>
              <a:rPr lang="el-GR" i="1" dirty="0" err="1"/>
              <a:t>κλιμάκων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ὁποίων</a:t>
            </a:r>
            <a:r>
              <a:rPr lang="el-GR" i="1" dirty="0"/>
              <a:t> </a:t>
            </a:r>
            <a:r>
              <a:rPr lang="el-GR" i="1" dirty="0" err="1"/>
              <a:t>ἀποτυπώνουμε</a:t>
            </a:r>
            <a:r>
              <a:rPr lang="el-GR" i="1" dirty="0"/>
              <a:t> </a:t>
            </a:r>
            <a:r>
              <a:rPr lang="el-GR" i="1" dirty="0" err="1"/>
              <a:t>πλέον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θεωρητικὰ</a:t>
            </a:r>
            <a:r>
              <a:rPr lang="el-GR" i="1" dirty="0"/>
              <a:t> </a:t>
            </a:r>
            <a:r>
              <a:rPr lang="el-GR" i="1" dirty="0" err="1"/>
              <a:t>δεδομένα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ἤχων</a:t>
            </a:r>
            <a:r>
              <a:rPr lang="el-GR" i="1" dirty="0"/>
              <a:t>), </a:t>
            </a:r>
            <a:r>
              <a:rPr lang="el-GR" i="1" dirty="0" err="1"/>
              <a:t>γεγονὸς</a:t>
            </a:r>
            <a:r>
              <a:rPr lang="el-GR" i="1" dirty="0"/>
              <a:t> </a:t>
            </a:r>
            <a:r>
              <a:rPr lang="el-GR" i="1" dirty="0" err="1"/>
              <a:t>ποὺ</a:t>
            </a:r>
            <a:r>
              <a:rPr lang="el-GR" i="1" dirty="0"/>
              <a:t> </a:t>
            </a:r>
            <a:r>
              <a:rPr lang="el-GR" i="1" dirty="0" err="1"/>
              <a:t>δημιούργησε</a:t>
            </a:r>
            <a:r>
              <a:rPr lang="el-GR" i="1" dirty="0"/>
              <a:t> (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συνεχῶς</a:t>
            </a:r>
            <a:r>
              <a:rPr lang="el-GR" i="1" dirty="0"/>
              <a:t> </a:t>
            </a:r>
            <a:r>
              <a:rPr lang="el-GR" i="1" dirty="0" err="1"/>
              <a:t>δημιουργεῖ</a:t>
            </a:r>
            <a:r>
              <a:rPr lang="el-GR" i="1" dirty="0"/>
              <a:t>) </a:t>
            </a:r>
            <a:r>
              <a:rPr lang="el-GR" i="1" dirty="0" err="1"/>
              <a:t>μεγάλο</a:t>
            </a:r>
            <a:r>
              <a:rPr lang="el-GR" i="1" dirty="0"/>
              <a:t> </a:t>
            </a:r>
            <a:r>
              <a:rPr lang="el-GR" i="1" dirty="0" err="1"/>
              <a:t>χάσμα</a:t>
            </a:r>
            <a:r>
              <a:rPr lang="el-GR" i="1" dirty="0"/>
              <a:t> </a:t>
            </a:r>
            <a:r>
              <a:rPr lang="el-GR" i="1" dirty="0" err="1"/>
              <a:t>μεταξὺ</a:t>
            </a:r>
            <a:r>
              <a:rPr lang="el-GR" i="1" dirty="0"/>
              <a:t> </a:t>
            </a:r>
            <a:r>
              <a:rPr lang="el-GR" i="1" dirty="0" err="1"/>
              <a:t>θεωρίας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πράξης</a:t>
            </a:r>
            <a:r>
              <a:rPr lang="el-GR" i="1" dirty="0"/>
              <a:t>.</a:t>
            </a:r>
            <a:endParaRPr lang="el-G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803564" y="2052918"/>
            <a:ext cx="9246289" cy="4195481"/>
          </a:xfrm>
        </p:spPr>
        <p:txBody>
          <a:bodyPr/>
          <a:lstStyle/>
          <a:p>
            <a:pPr lvl="0" algn="just"/>
            <a:r>
              <a:rPr lang="el-GR" i="1" dirty="0" err="1"/>
              <a:t>τονισμὸς</a:t>
            </a:r>
            <a:r>
              <a:rPr lang="el-GR" dirty="0"/>
              <a:t> (</a:t>
            </a:r>
            <a:r>
              <a:rPr lang="el-GR" dirty="0" err="1"/>
              <a:t>στὶς</a:t>
            </a:r>
            <a:r>
              <a:rPr lang="el-GR" dirty="0"/>
              <a:t> ποικίλες του </a:t>
            </a:r>
            <a:r>
              <a:rPr lang="el-GR" dirty="0" err="1"/>
              <a:t>ἐκδοχές</a:t>
            </a:r>
            <a:r>
              <a:rPr lang="el-GR" dirty="0"/>
              <a:t>: </a:t>
            </a:r>
            <a:r>
              <a:rPr lang="el-GR" dirty="0" err="1"/>
              <a:t>ὀλίγον</a:t>
            </a:r>
            <a:r>
              <a:rPr lang="el-GR" dirty="0"/>
              <a:t>, </a:t>
            </a:r>
            <a:r>
              <a:rPr lang="el-GR" dirty="0" err="1"/>
              <a:t>ψηφιστόν</a:t>
            </a:r>
            <a:r>
              <a:rPr lang="el-GR" dirty="0"/>
              <a:t>, </a:t>
            </a:r>
            <a:r>
              <a:rPr lang="el-GR" dirty="0" err="1"/>
              <a:t>πεταστή</a:t>
            </a:r>
            <a:r>
              <a:rPr lang="el-GR" dirty="0"/>
              <a:t>, κ.λπ</a:t>
            </a:r>
            <a:r>
              <a:rPr lang="el-GR" dirty="0" smtClean="0"/>
              <a:t>.)</a:t>
            </a:r>
          </a:p>
          <a:p>
            <a:pPr marL="0" lvl="0" indent="0" algn="just">
              <a:buNone/>
            </a:pPr>
            <a:endParaRPr lang="el-GR" dirty="0"/>
          </a:p>
          <a:p>
            <a:pPr algn="just"/>
            <a:r>
              <a:rPr lang="el-GR" dirty="0"/>
              <a:t> </a:t>
            </a:r>
            <a:r>
              <a:rPr lang="el-GR" i="1" dirty="0" err="1" smtClean="0"/>
              <a:t>μικρὲς</a:t>
            </a:r>
            <a:r>
              <a:rPr lang="el-GR" i="1" dirty="0" smtClean="0"/>
              <a:t> </a:t>
            </a:r>
            <a:r>
              <a:rPr lang="el-GR" i="1" dirty="0"/>
              <a:t>θέσεις</a:t>
            </a:r>
            <a:r>
              <a:rPr lang="el-GR" dirty="0"/>
              <a:t> (βάσει </a:t>
            </a:r>
            <a:r>
              <a:rPr lang="el-GR" dirty="0" err="1"/>
              <a:t>ἐνδεικτικῶν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τονισμοῦ</a:t>
            </a:r>
            <a:r>
              <a:rPr lang="el-GR" dirty="0"/>
              <a:t> </a:t>
            </a:r>
            <a:r>
              <a:rPr lang="el-GR" dirty="0" err="1"/>
              <a:t>σημαδιῶν</a:t>
            </a:r>
            <a:r>
              <a:rPr lang="el-GR" dirty="0"/>
              <a:t>) //  </a:t>
            </a:r>
            <a:r>
              <a:rPr lang="el-GR" i="1" dirty="0"/>
              <a:t>μεγάλες θέσεις</a:t>
            </a:r>
            <a:r>
              <a:rPr lang="el-GR" dirty="0"/>
              <a:t> (βάσει λέξης/ φράσης, </a:t>
            </a:r>
            <a:r>
              <a:rPr lang="el-GR" dirty="0" err="1"/>
              <a:t>ποιητικοῦ</a:t>
            </a:r>
            <a:r>
              <a:rPr lang="el-GR" dirty="0"/>
              <a:t> κειμένου </a:t>
            </a:r>
            <a:r>
              <a:rPr lang="el-GR" dirty="0" err="1"/>
              <a:t>ἤ</a:t>
            </a:r>
            <a:r>
              <a:rPr lang="el-GR" dirty="0"/>
              <a:t> </a:t>
            </a:r>
            <a:r>
              <a:rPr lang="el-GR" dirty="0" err="1"/>
              <a:t>μουσικῆς</a:t>
            </a:r>
            <a:r>
              <a:rPr lang="el-GR" dirty="0"/>
              <a:t> </a:t>
            </a:r>
            <a:r>
              <a:rPr lang="el-GR" dirty="0" err="1"/>
              <a:t>γραμμῆς</a:t>
            </a:r>
            <a:r>
              <a:rPr lang="el-GR" dirty="0"/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46112" y="1705708"/>
            <a:ext cx="9403742" cy="4542692"/>
          </a:xfrm>
        </p:spPr>
        <p:txBody>
          <a:bodyPr/>
          <a:lstStyle/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l-GR" i="1" dirty="0"/>
              <a:t>"</a:t>
            </a:r>
            <a:r>
              <a:rPr lang="el-GR" i="1" dirty="0" err="1"/>
              <a:t>Ἄδει</a:t>
            </a:r>
            <a:r>
              <a:rPr lang="el-GR" i="1" dirty="0"/>
              <a:t> </a:t>
            </a:r>
            <a:r>
              <a:rPr lang="el-GR" i="1" dirty="0" err="1"/>
              <a:t>δέ</a:t>
            </a:r>
            <a:r>
              <a:rPr lang="el-GR" i="1" dirty="0"/>
              <a:t> τις ἢ </a:t>
            </a:r>
            <a:r>
              <a:rPr lang="el-GR" i="1" dirty="0" err="1"/>
              <a:t>ψάλλει</a:t>
            </a:r>
            <a:r>
              <a:rPr lang="el-GR" i="1" dirty="0"/>
              <a:t> </a:t>
            </a:r>
            <a:r>
              <a:rPr lang="el-GR" i="1" dirty="0" err="1"/>
              <a:t>ἀτέχνως</a:t>
            </a:r>
            <a:r>
              <a:rPr lang="el-GR" i="1" dirty="0"/>
              <a:t> -</a:t>
            </a:r>
            <a:r>
              <a:rPr lang="el-GR" i="1" dirty="0" err="1"/>
              <a:t>σημειώνει</a:t>
            </a:r>
            <a:r>
              <a:rPr lang="el-GR" i="1" dirty="0"/>
              <a:t> </a:t>
            </a:r>
            <a:r>
              <a:rPr lang="el-GR" i="1" dirty="0" err="1" smtClean="0"/>
              <a:t>χαρακτηριστικὰ</a:t>
            </a:r>
            <a:r>
              <a:rPr lang="el-GR" i="1" dirty="0" smtClean="0"/>
              <a:t> ὁ Χρύσανθος-, </a:t>
            </a:r>
            <a:r>
              <a:rPr lang="el-GR" i="1" dirty="0" err="1"/>
              <a:t>ὅποιος</a:t>
            </a:r>
            <a:r>
              <a:rPr lang="el-GR" i="1" dirty="0"/>
              <a:t> </a:t>
            </a:r>
            <a:r>
              <a:rPr lang="el-GR" i="1" dirty="0" err="1"/>
              <a:t>ἀγνοῶν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κανόνας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Μουσικῆς</a:t>
            </a:r>
            <a:r>
              <a:rPr lang="el-GR" i="1" dirty="0"/>
              <a:t>, </a:t>
            </a:r>
            <a:r>
              <a:rPr lang="el-GR" i="1" dirty="0" err="1"/>
              <a:t>εὐγάζει</a:t>
            </a:r>
            <a:r>
              <a:rPr lang="el-GR" i="1" dirty="0"/>
              <a:t> </a:t>
            </a:r>
            <a:r>
              <a:rPr lang="el-GR" i="1" dirty="0" err="1"/>
              <a:t>πολλοὺς</a:t>
            </a:r>
            <a:r>
              <a:rPr lang="el-GR" i="1" dirty="0"/>
              <a:t> </a:t>
            </a:r>
            <a:r>
              <a:rPr lang="el-GR" i="1" dirty="0" err="1"/>
              <a:t>φθόγγους</a:t>
            </a:r>
            <a:r>
              <a:rPr lang="el-GR" i="1" dirty="0"/>
              <a:t>, </a:t>
            </a:r>
            <a:r>
              <a:rPr lang="el-GR" i="1" dirty="0" err="1"/>
              <a:t>οἵτινες</a:t>
            </a:r>
            <a:r>
              <a:rPr lang="el-GR" i="1" dirty="0"/>
              <a:t> </a:t>
            </a:r>
            <a:r>
              <a:rPr lang="el-GR" i="1" dirty="0" err="1"/>
              <a:t>διαδέχονται</a:t>
            </a:r>
            <a:r>
              <a:rPr lang="el-GR" i="1" dirty="0"/>
              <a:t> </a:t>
            </a:r>
            <a:r>
              <a:rPr lang="el-GR" i="1" dirty="0" err="1"/>
              <a:t>ἀλλήλους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ἀρέσκει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ἀκροατάς</a:t>
            </a:r>
            <a:r>
              <a:rPr lang="el-GR" i="1" dirty="0"/>
              <a:t>. </a:t>
            </a:r>
            <a:r>
              <a:rPr lang="el-GR" i="1" dirty="0" err="1"/>
              <a:t>Ἐντέχνως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ψάλλει</a:t>
            </a:r>
            <a:r>
              <a:rPr lang="el-GR" i="1" dirty="0"/>
              <a:t>, </a:t>
            </a:r>
            <a:r>
              <a:rPr lang="el-GR" i="1" dirty="0" err="1"/>
              <a:t>ὅποιος</a:t>
            </a:r>
            <a:r>
              <a:rPr lang="el-GR" i="1" dirty="0"/>
              <a:t> </a:t>
            </a:r>
            <a:r>
              <a:rPr lang="el-GR" i="1" dirty="0" err="1"/>
              <a:t>γνωρίζων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κανόνας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Μουσικῆς</a:t>
            </a:r>
            <a:r>
              <a:rPr lang="el-GR" i="1" dirty="0"/>
              <a:t>, </a:t>
            </a:r>
            <a:r>
              <a:rPr lang="el-GR" i="1" dirty="0" err="1"/>
              <a:t>προφέρει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 </a:t>
            </a:r>
            <a:r>
              <a:rPr lang="el-GR" i="1" dirty="0" err="1"/>
              <a:t>ὅπερ</a:t>
            </a:r>
            <a:r>
              <a:rPr lang="el-GR" i="1" dirty="0"/>
              <a:t> </a:t>
            </a:r>
            <a:r>
              <a:rPr lang="el-GR" i="1" dirty="0" err="1"/>
              <a:t>παριστᾶται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χαρακτήρων</a:t>
            </a:r>
            <a:r>
              <a:rPr lang="el-GR" i="1" dirty="0"/>
              <a:t>, </a:t>
            </a:r>
            <a:r>
              <a:rPr lang="el-GR" i="1" dirty="0" err="1"/>
              <a:t>καθὼς</a:t>
            </a:r>
            <a:r>
              <a:rPr lang="el-GR" i="1" dirty="0"/>
              <a:t> </a:t>
            </a:r>
            <a:r>
              <a:rPr lang="el-GR" i="1" dirty="0" err="1"/>
              <a:t>ἔφθασε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διδαχθῇ</a:t>
            </a:r>
            <a:r>
              <a:rPr lang="el-GR" i="1" dirty="0"/>
              <a:t>· </a:t>
            </a:r>
            <a:r>
              <a:rPr lang="el-GR" i="1" dirty="0" err="1"/>
              <a:t>ἐπιστημονικῶς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ψάλλει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τέλειος</a:t>
            </a:r>
            <a:r>
              <a:rPr lang="el-GR" i="1" dirty="0"/>
              <a:t> </a:t>
            </a:r>
            <a:r>
              <a:rPr lang="el-GR" i="1" dirty="0" err="1"/>
              <a:t>Μουσικός</a:t>
            </a:r>
            <a:r>
              <a:rPr lang="el-GR" i="1" dirty="0"/>
              <a:t>. </a:t>
            </a:r>
            <a:r>
              <a:rPr lang="el-GR" i="1" dirty="0" err="1"/>
              <a:t>Τέλειος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Μουσικὸς</a:t>
            </a:r>
            <a:r>
              <a:rPr lang="el-GR" i="1" dirty="0"/>
              <a:t> </a:t>
            </a:r>
            <a:r>
              <a:rPr lang="el-GR" i="1" dirty="0" err="1"/>
              <a:t>λέγεται</a:t>
            </a:r>
            <a:r>
              <a:rPr lang="el-GR" i="1" dirty="0"/>
              <a:t>, </a:t>
            </a:r>
            <a:r>
              <a:rPr lang="el-GR" i="1" dirty="0" err="1"/>
              <a:t>ὅποιος</a:t>
            </a:r>
            <a:r>
              <a:rPr lang="el-GR" i="1" dirty="0"/>
              <a:t> </a:t>
            </a:r>
            <a:r>
              <a:rPr lang="el-GR" i="1" dirty="0" err="1"/>
              <a:t>δύναται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ψάλλῃ</a:t>
            </a:r>
            <a:r>
              <a:rPr lang="el-GR" i="1" dirty="0"/>
              <a:t>, </a:t>
            </a:r>
            <a:r>
              <a:rPr lang="el-GR" i="1" dirty="0" err="1"/>
              <a:t>προξενῶν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τέρψιν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θλίψιν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ἐνθουσιασμόν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χαύνωσιν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ἐξόρμησιν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θάρσος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δέος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κᾀνένα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λοιπά</a:t>
            </a:r>
            <a:r>
              <a:rPr lang="el-GR" i="1" dirty="0"/>
              <a:t>, </a:t>
            </a:r>
            <a:r>
              <a:rPr lang="el-GR" i="1" dirty="0" err="1"/>
              <a:t>ἅτινα</a:t>
            </a:r>
            <a:r>
              <a:rPr lang="el-GR" i="1" dirty="0"/>
              <a:t> </a:t>
            </a:r>
            <a:r>
              <a:rPr lang="el-GR" i="1" dirty="0" err="1"/>
              <a:t>δύνανται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κινῶσι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ψυχὴν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κᾀνένα</a:t>
            </a:r>
            <a:r>
              <a:rPr lang="el-GR" i="1" dirty="0"/>
              <a:t> </a:t>
            </a:r>
            <a:r>
              <a:rPr lang="el-GR" i="1" dirty="0" err="1"/>
              <a:t>πάθος</a:t>
            </a:r>
            <a:r>
              <a:rPr lang="el-GR" i="1" dirty="0"/>
              <a:t>. </a:t>
            </a:r>
            <a:r>
              <a:rPr lang="el-GR" i="1" dirty="0" err="1"/>
              <a:t>Δύναται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μελίζῃ</a:t>
            </a:r>
            <a:r>
              <a:rPr lang="el-GR" i="1" dirty="0"/>
              <a:t>, </a:t>
            </a:r>
            <a:r>
              <a:rPr lang="el-GR" i="1" dirty="0" err="1"/>
              <a:t>γινώσκων</a:t>
            </a:r>
            <a:r>
              <a:rPr lang="el-GR" i="1" dirty="0"/>
              <a:t> </a:t>
            </a:r>
            <a:r>
              <a:rPr lang="el-GR" i="1" dirty="0" err="1"/>
              <a:t>ἀκριβῶς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περὶ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 </a:t>
            </a:r>
            <a:r>
              <a:rPr lang="el-GR" i="1" dirty="0" err="1"/>
              <a:t>συμβαίνοντα</a:t>
            </a:r>
            <a:r>
              <a:rPr lang="el-GR" i="1" dirty="0"/>
              <a:t>· </a:t>
            </a:r>
            <a:r>
              <a:rPr lang="el-GR" i="1" dirty="0" err="1"/>
              <a:t>τουτέστιν</a:t>
            </a:r>
            <a:r>
              <a:rPr lang="el-GR" i="1" dirty="0"/>
              <a:t> </a:t>
            </a:r>
            <a:r>
              <a:rPr lang="el-GR" i="1" dirty="0" err="1"/>
              <a:t>ὅσα</a:t>
            </a:r>
            <a:r>
              <a:rPr lang="el-GR" i="1" dirty="0"/>
              <a:t> </a:t>
            </a:r>
            <a:r>
              <a:rPr lang="el-GR" i="1" dirty="0" err="1"/>
              <a:t>θεωροῦνται</a:t>
            </a:r>
            <a:r>
              <a:rPr lang="el-GR" i="1" dirty="0"/>
              <a:t> </a:t>
            </a:r>
            <a:r>
              <a:rPr lang="el-GR" i="1" dirty="0" err="1"/>
              <a:t>τριγύρω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, </a:t>
            </a:r>
            <a:r>
              <a:rPr lang="el-GR" i="1" dirty="0" err="1"/>
              <a:t>φθόγγους</a:t>
            </a:r>
            <a:r>
              <a:rPr lang="el-GR" i="1" dirty="0"/>
              <a:t>, </a:t>
            </a:r>
            <a:r>
              <a:rPr lang="el-GR" i="1" dirty="0" err="1"/>
              <a:t>διαστήματα</a:t>
            </a:r>
            <a:r>
              <a:rPr lang="el-GR" i="1" dirty="0"/>
              <a:t>, </a:t>
            </a:r>
            <a:r>
              <a:rPr lang="el-GR" i="1" dirty="0" err="1"/>
              <a:t>τόνους</a:t>
            </a:r>
            <a:r>
              <a:rPr lang="el-GR" i="1" dirty="0"/>
              <a:t>, </a:t>
            </a:r>
            <a:r>
              <a:rPr lang="el-GR" i="1" dirty="0" err="1"/>
              <a:t>ἤχους</a:t>
            </a:r>
            <a:r>
              <a:rPr lang="el-GR" i="1" dirty="0"/>
              <a:t>, </a:t>
            </a:r>
            <a:r>
              <a:rPr lang="el-GR" i="1" dirty="0" err="1"/>
              <a:t>συστήματα</a:t>
            </a:r>
            <a:r>
              <a:rPr lang="el-GR" i="1" dirty="0"/>
              <a:t>, </a:t>
            </a:r>
            <a:r>
              <a:rPr lang="el-GR" i="1" dirty="0" err="1"/>
              <a:t>ῥυθμούς</a:t>
            </a:r>
            <a:r>
              <a:rPr lang="el-GR" i="1" dirty="0"/>
              <a:t>, </a:t>
            </a:r>
            <a:r>
              <a:rPr lang="el-GR" i="1" dirty="0" err="1"/>
              <a:t>ἁρμονίαν</a:t>
            </a:r>
            <a:r>
              <a:rPr lang="el-GR" i="1" dirty="0"/>
              <a:t>, </a:t>
            </a:r>
            <a:r>
              <a:rPr lang="el-GR" i="1" dirty="0" err="1"/>
              <a:t>λέξιν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λοιπά</a:t>
            </a:r>
            <a:r>
              <a:rPr lang="el-GR" i="1" dirty="0"/>
              <a:t>.</a:t>
            </a:r>
            <a:endParaRPr lang="el-G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46110" y="1424354"/>
            <a:ext cx="9403743" cy="4824045"/>
          </a:xfrm>
        </p:spPr>
        <p:txBody>
          <a:bodyPr>
            <a:normAutofit lnSpcReduction="10000"/>
          </a:bodyPr>
          <a:lstStyle/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l-GR" i="1" dirty="0" smtClean="0"/>
              <a:t>«...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μεγάλοι</a:t>
            </a:r>
            <a:r>
              <a:rPr lang="el-GR" i="1" dirty="0"/>
              <a:t> </a:t>
            </a:r>
            <a:r>
              <a:rPr lang="el-GR" i="1" dirty="0" err="1"/>
              <a:t>διδάσκαλοι</a:t>
            </a:r>
            <a:r>
              <a:rPr lang="el-GR" i="1" dirty="0"/>
              <a:t> [...] </a:t>
            </a:r>
            <a:r>
              <a:rPr lang="el-GR" i="1" dirty="0" err="1"/>
              <a:t>ἔπεσον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ῥυθμὸν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ἐγένετο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τέχνης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ῥυθμὸν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μετροφωνίαν</a:t>
            </a:r>
            <a:r>
              <a:rPr lang="el-GR" i="1" dirty="0"/>
              <a:t> [...],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νῦν</a:t>
            </a:r>
            <a:r>
              <a:rPr lang="el-GR" i="1" dirty="0"/>
              <a:t> </a:t>
            </a:r>
            <a:r>
              <a:rPr lang="el-GR" i="1" dirty="0" err="1"/>
              <a:t>σοφοὶ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γένους</a:t>
            </a:r>
            <a:r>
              <a:rPr lang="el-GR" i="1" dirty="0"/>
              <a:t>, </a:t>
            </a:r>
            <a:r>
              <a:rPr lang="el-GR" i="1" dirty="0" err="1"/>
              <a:t>τὸ</a:t>
            </a:r>
            <a:r>
              <a:rPr lang="el-GR" i="1" dirty="0"/>
              <a:t> λοιπόν,  </a:t>
            </a:r>
            <a:r>
              <a:rPr lang="el-GR" i="1" dirty="0" err="1"/>
              <a:t>ἂς</a:t>
            </a:r>
            <a:r>
              <a:rPr lang="el-GR" i="1" dirty="0"/>
              <a:t> </a:t>
            </a:r>
            <a:r>
              <a:rPr lang="el-GR" i="1" dirty="0" err="1"/>
              <a:t>τοῖς</a:t>
            </a:r>
            <a:r>
              <a:rPr lang="el-GR" i="1" dirty="0"/>
              <a:t> </a:t>
            </a:r>
            <a:r>
              <a:rPr lang="el-GR" i="1" dirty="0" err="1"/>
              <a:t>λείπουν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σχηματισμοί, </a:t>
            </a:r>
            <a:r>
              <a:rPr lang="el-GR" i="1" dirty="0" err="1"/>
              <a:t>ὥσπερ</a:t>
            </a:r>
            <a:r>
              <a:rPr lang="el-GR" i="1" dirty="0"/>
              <a:t> </a:t>
            </a:r>
            <a:r>
              <a:rPr lang="el-GR" i="1" dirty="0" err="1"/>
              <a:t>λείπουν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εὐρωπαϊκῆς</a:t>
            </a:r>
            <a:r>
              <a:rPr lang="el-GR" i="1" dirty="0"/>
              <a:t> </a:t>
            </a:r>
            <a:r>
              <a:rPr lang="el-GR" i="1" dirty="0" err="1"/>
              <a:t>μουσικῆς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φθάνει</a:t>
            </a:r>
            <a:r>
              <a:rPr lang="el-GR" i="1" dirty="0"/>
              <a:t> τους ἡ </a:t>
            </a:r>
            <a:r>
              <a:rPr lang="el-GR" i="1" dirty="0" err="1"/>
              <a:t>μετροφωνία</a:t>
            </a:r>
            <a:r>
              <a:rPr lang="el-GR" i="1" dirty="0"/>
              <a:t> [...] </a:t>
            </a:r>
            <a:r>
              <a:rPr lang="el-GR" i="1" dirty="0" err="1"/>
              <a:t>αἱ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γραμμαὶ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Ῥωμαῖοι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ἔχουν</a:t>
            </a:r>
            <a:r>
              <a:rPr lang="el-GR" i="1" dirty="0"/>
              <a:t> [...]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μεταγενέστεροι</a:t>
            </a:r>
            <a:r>
              <a:rPr lang="el-GR" i="1" dirty="0"/>
              <a:t> </a:t>
            </a:r>
            <a:r>
              <a:rPr lang="el-GR" i="1" dirty="0" err="1"/>
              <a:t>διδάσκαλοι</a:t>
            </a:r>
            <a:r>
              <a:rPr lang="el-GR" i="1" dirty="0"/>
              <a:t> </a:t>
            </a:r>
            <a:r>
              <a:rPr lang="el-GR" i="1" dirty="0" err="1"/>
              <a:t>κάμνοντας</a:t>
            </a:r>
            <a:r>
              <a:rPr lang="el-GR" i="1" dirty="0"/>
              <a:t> ὁ </a:t>
            </a:r>
            <a:r>
              <a:rPr lang="el-GR" i="1" dirty="0" err="1"/>
              <a:t>ἕνας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ὁ </a:t>
            </a:r>
            <a:r>
              <a:rPr lang="el-GR" i="1" dirty="0" err="1"/>
              <a:t>ἄλλος</a:t>
            </a:r>
            <a:r>
              <a:rPr lang="el-GR" i="1" dirty="0"/>
              <a:t> </a:t>
            </a:r>
            <a:r>
              <a:rPr lang="el-GR" i="1" dirty="0" err="1"/>
              <a:t>ἄλλαις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ἄλλαις</a:t>
            </a:r>
            <a:r>
              <a:rPr lang="el-GR" i="1" dirty="0"/>
              <a:t>, </a:t>
            </a:r>
            <a:r>
              <a:rPr lang="el-GR" i="1" dirty="0" err="1"/>
              <a:t>ἐχάθη</a:t>
            </a:r>
            <a:r>
              <a:rPr lang="el-GR" i="1" dirty="0"/>
              <a:t> </a:t>
            </a:r>
            <a:r>
              <a:rPr lang="el-GR" i="1" dirty="0" err="1"/>
              <a:t>κατὰ</a:t>
            </a:r>
            <a:r>
              <a:rPr lang="el-GR" i="1" dirty="0"/>
              <a:t> </a:t>
            </a:r>
            <a:r>
              <a:rPr lang="el-GR" i="1" dirty="0" err="1"/>
              <a:t>κράτος</a:t>
            </a:r>
            <a:r>
              <a:rPr lang="el-GR" i="1" dirty="0"/>
              <a:t> </a:t>
            </a:r>
            <a:r>
              <a:rPr lang="el-GR" i="1" dirty="0" err="1"/>
              <a:t>αὐτῶν</a:t>
            </a:r>
            <a:r>
              <a:rPr lang="el-GR" i="1" dirty="0"/>
              <a:t> ὁ </a:t>
            </a:r>
            <a:r>
              <a:rPr lang="el-GR" i="1" dirty="0" err="1"/>
              <a:t>καρπὸς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ἡ </a:t>
            </a:r>
            <a:r>
              <a:rPr lang="el-GR" i="1" dirty="0" err="1"/>
              <a:t>τέχνη</a:t>
            </a:r>
            <a:r>
              <a:rPr lang="el-GR" i="1" dirty="0"/>
              <a:t>. </a:t>
            </a:r>
            <a:r>
              <a:rPr lang="el-GR" i="1" dirty="0" err="1"/>
              <a:t>Ὅμως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χάρις</a:t>
            </a:r>
            <a:r>
              <a:rPr lang="el-GR" i="1" dirty="0"/>
              <a:t> </a:t>
            </a:r>
            <a:r>
              <a:rPr lang="el-GR" i="1" dirty="0" err="1"/>
              <a:t>αὐτῶν</a:t>
            </a:r>
            <a:r>
              <a:rPr lang="el-GR" i="1" dirty="0"/>
              <a:t> </a:t>
            </a:r>
            <a:r>
              <a:rPr lang="el-GR" i="1" dirty="0" err="1"/>
              <a:t>ἐπιθυμεῖται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κάθε</a:t>
            </a:r>
            <a:r>
              <a:rPr lang="el-GR" i="1" dirty="0"/>
              <a:t> </a:t>
            </a:r>
            <a:r>
              <a:rPr lang="el-GR" i="1" dirty="0" err="1"/>
              <a:t>μουσικόν</a:t>
            </a:r>
            <a:r>
              <a:rPr lang="el-GR" i="1" dirty="0"/>
              <a:t>. </a:t>
            </a:r>
            <a:r>
              <a:rPr lang="el-GR" i="1" dirty="0" err="1"/>
              <a:t>διότι</a:t>
            </a:r>
            <a:r>
              <a:rPr lang="el-GR" i="1" dirty="0"/>
              <a:t>,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ἐξήγησις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μὴν</a:t>
            </a:r>
            <a:r>
              <a:rPr lang="el-GR" i="1" dirty="0"/>
              <a:t> </a:t>
            </a:r>
            <a:r>
              <a:rPr lang="el-GR" i="1" dirty="0" err="1"/>
              <a:t>ξεχαστῇ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γραμμή</a:t>
            </a:r>
            <a:r>
              <a:rPr lang="el-GR" i="1" dirty="0"/>
              <a:t>, </a:t>
            </a:r>
            <a:r>
              <a:rPr lang="el-GR" i="1" dirty="0" err="1"/>
              <a:t>ὅμως</a:t>
            </a:r>
            <a:r>
              <a:rPr lang="el-GR" i="1" dirty="0"/>
              <a:t> </a:t>
            </a:r>
            <a:r>
              <a:rPr lang="el-GR" i="1" dirty="0" err="1"/>
              <a:t>λείπει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λεπτὴν</a:t>
            </a:r>
            <a:r>
              <a:rPr lang="el-GR" i="1" dirty="0"/>
              <a:t> </a:t>
            </a:r>
            <a:r>
              <a:rPr lang="el-GR" i="1" dirty="0" err="1"/>
              <a:t>ἐξήγησιν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γραμμῆς</a:t>
            </a:r>
            <a:r>
              <a:rPr lang="el-GR" i="1" dirty="0"/>
              <a:t>, </a:t>
            </a:r>
            <a:r>
              <a:rPr lang="el-GR" i="1" dirty="0" err="1"/>
              <a:t>ἐπειδὴ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γραμμὴ</a:t>
            </a:r>
            <a:r>
              <a:rPr lang="el-GR" i="1" dirty="0"/>
              <a:t> </a:t>
            </a:r>
            <a:r>
              <a:rPr lang="el-GR" i="1" dirty="0" err="1"/>
              <a:t>ἔχει</a:t>
            </a:r>
            <a:r>
              <a:rPr lang="el-GR" i="1" dirty="0"/>
              <a:t> </a:t>
            </a:r>
            <a:r>
              <a:rPr lang="el-GR" i="1" dirty="0" err="1"/>
              <a:t>μέσα</a:t>
            </a:r>
            <a:r>
              <a:rPr lang="el-GR" i="1" dirty="0"/>
              <a:t> της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μεγάλας</a:t>
            </a:r>
            <a:r>
              <a:rPr lang="el-GR" i="1" dirty="0"/>
              <a:t> </a:t>
            </a:r>
            <a:r>
              <a:rPr lang="el-GR" i="1" dirty="0" err="1"/>
              <a:t>φωνὰς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μικρὰς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σχηματισμοὺς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μισηφωνίας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χειρονομίαν</a:t>
            </a:r>
            <a:r>
              <a:rPr lang="el-GR" i="1" dirty="0"/>
              <a:t>.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τοῦτο</a:t>
            </a:r>
            <a:r>
              <a:rPr lang="el-GR" i="1" dirty="0"/>
              <a:t>, </a:t>
            </a:r>
            <a:r>
              <a:rPr lang="el-GR" i="1" dirty="0" err="1"/>
              <a:t>ὅποιος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μάθει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κάθε</a:t>
            </a:r>
            <a:r>
              <a:rPr lang="el-GR" i="1" dirty="0"/>
              <a:t> </a:t>
            </a:r>
            <a:r>
              <a:rPr lang="el-GR" i="1" dirty="0" err="1"/>
              <a:t>γραμμήν</a:t>
            </a:r>
            <a:r>
              <a:rPr lang="el-GR" i="1" dirty="0"/>
              <a:t>, </a:t>
            </a:r>
            <a:r>
              <a:rPr lang="el-GR" i="1" dirty="0" err="1"/>
              <a:t>τραβᾷ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ἀρχὴν</a:t>
            </a:r>
            <a:r>
              <a:rPr lang="el-GR" i="1" dirty="0"/>
              <a:t> </a:t>
            </a:r>
            <a:r>
              <a:rPr lang="el-GR" i="1" dirty="0" err="1"/>
              <a:t>κόπον</a:t>
            </a:r>
            <a:r>
              <a:rPr lang="el-GR" i="1" dirty="0"/>
              <a:t>, </a:t>
            </a:r>
            <a:r>
              <a:rPr lang="el-GR" i="1" dirty="0" err="1"/>
              <a:t>ὅμως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τέλος</a:t>
            </a:r>
            <a:r>
              <a:rPr lang="el-GR" i="1" dirty="0"/>
              <a:t> </a:t>
            </a:r>
            <a:r>
              <a:rPr lang="el-GR" i="1" dirty="0" err="1"/>
              <a:t>ψάλλει</a:t>
            </a:r>
            <a:r>
              <a:rPr lang="el-GR" i="1" dirty="0"/>
              <a:t> </a:t>
            </a:r>
            <a:r>
              <a:rPr lang="el-GR" i="1" dirty="0" err="1"/>
              <a:t>χωρίς</a:t>
            </a:r>
            <a:r>
              <a:rPr lang="el-GR" i="1" dirty="0"/>
              <a:t> </a:t>
            </a:r>
            <a:r>
              <a:rPr lang="el-GR" i="1" dirty="0" err="1"/>
              <a:t>τινα</a:t>
            </a:r>
            <a:r>
              <a:rPr lang="el-GR" i="1" dirty="0"/>
              <a:t> </a:t>
            </a:r>
            <a:r>
              <a:rPr lang="el-GR" i="1" dirty="0" err="1"/>
              <a:t>δισταγμόν</a:t>
            </a:r>
            <a:r>
              <a:rPr lang="el-GR" i="1" dirty="0"/>
              <a:t>, </a:t>
            </a:r>
            <a:r>
              <a:rPr lang="el-GR" i="1" dirty="0" err="1"/>
              <a:t>ὡσὰν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ἤξευρε</a:t>
            </a:r>
            <a:r>
              <a:rPr lang="el-GR" i="1" dirty="0"/>
              <a:t> </a:t>
            </a:r>
            <a:r>
              <a:rPr lang="el-GR" i="1" dirty="0" err="1"/>
              <a:t>ἀπ</a:t>
            </a:r>
            <a:r>
              <a:rPr lang="el-GR" i="1" dirty="0"/>
              <a:t>' </a:t>
            </a:r>
            <a:r>
              <a:rPr lang="el-GR" i="1" dirty="0" err="1"/>
              <a:t>ἔξω</a:t>
            </a:r>
            <a:r>
              <a:rPr lang="el-GR" i="1" dirty="0"/>
              <a:t>.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ἐξήγησις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εὐκολωτέρα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μάθησις</a:t>
            </a:r>
            <a:r>
              <a:rPr lang="el-GR" i="1" dirty="0"/>
              <a:t> </a:t>
            </a:r>
            <a:r>
              <a:rPr lang="el-GR" i="1" dirty="0" err="1"/>
              <a:t>αὐτῆς</a:t>
            </a:r>
            <a:r>
              <a:rPr lang="el-GR" i="1" dirty="0"/>
              <a:t>, </a:t>
            </a:r>
            <a:r>
              <a:rPr lang="el-GR" i="1" dirty="0" err="1"/>
              <a:t>ὅμως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ψάλλων</a:t>
            </a:r>
            <a:r>
              <a:rPr lang="el-GR" i="1" dirty="0"/>
              <a:t> </a:t>
            </a:r>
            <a:r>
              <a:rPr lang="el-GR" i="1" dirty="0" err="1"/>
              <a:t>χάνει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φύσεις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ἐνεργείας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γραμμῆς</a:t>
            </a:r>
            <a:r>
              <a:rPr lang="el-GR" i="1" dirty="0"/>
              <a:t>·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μετρώντας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ψάλλοντας</a:t>
            </a:r>
            <a:r>
              <a:rPr lang="el-GR" i="1" dirty="0"/>
              <a:t> </a:t>
            </a:r>
            <a:r>
              <a:rPr lang="el-GR" i="1" dirty="0" err="1"/>
              <a:t>πρέπει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ἔχῃ</a:t>
            </a:r>
            <a:r>
              <a:rPr lang="el-GR" i="1" dirty="0"/>
              <a:t> </a:t>
            </a:r>
            <a:r>
              <a:rPr lang="el-GR" i="1" dirty="0" err="1"/>
              <a:t>προσοχὴν</a:t>
            </a:r>
            <a:r>
              <a:rPr lang="el-GR" i="1" dirty="0"/>
              <a:t> </a:t>
            </a:r>
            <a:r>
              <a:rPr lang="el-GR" i="1" dirty="0" err="1"/>
              <a:t>πολλὴν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φύγῃ</a:t>
            </a:r>
            <a:r>
              <a:rPr lang="el-GR" i="1" dirty="0"/>
              <a:t> </a:t>
            </a:r>
            <a:r>
              <a:rPr lang="el-GR" i="1" dirty="0" err="1"/>
              <a:t>καμμία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χάσει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πᾶν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μαθήματος</a:t>
            </a:r>
            <a:r>
              <a:rPr lang="el-GR" i="1" dirty="0"/>
              <a:t> </a:t>
            </a:r>
            <a:r>
              <a:rPr lang="el-GR" i="1" dirty="0" err="1"/>
              <a:t>ὁποῦ</a:t>
            </a:r>
            <a:r>
              <a:rPr lang="el-GR" i="1" dirty="0"/>
              <a:t> </a:t>
            </a:r>
            <a:r>
              <a:rPr lang="el-GR" i="1" dirty="0" err="1"/>
              <a:t>ψάλλει</a:t>
            </a:r>
            <a:r>
              <a:rPr lang="el-GR" i="1" dirty="0"/>
              <a:t>...».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207818" y="1292469"/>
            <a:ext cx="11180618" cy="5468816"/>
          </a:xfrm>
        </p:spPr>
        <p:txBody>
          <a:bodyPr>
            <a:normAutofit lnSpcReduction="10000"/>
          </a:bodyPr>
          <a:lstStyle/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l-GR" i="1" dirty="0"/>
              <a:t>"...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διχῶς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χοροὺς</a:t>
            </a:r>
            <a:r>
              <a:rPr lang="el-GR" i="1" dirty="0"/>
              <a:t> </a:t>
            </a:r>
            <a:r>
              <a:rPr lang="el-GR" i="1" dirty="0" err="1"/>
              <a:t>ποιεῖν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διαιρεῖν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, </a:t>
            </a:r>
            <a:r>
              <a:rPr lang="el-GR" i="1" dirty="0" err="1"/>
              <a:t>τίς</a:t>
            </a:r>
            <a:r>
              <a:rPr lang="el-GR" i="1" dirty="0"/>
              <a:t> </a:t>
            </a:r>
            <a:r>
              <a:rPr lang="el-GR" i="1" dirty="0" err="1"/>
              <a:t>ἡμῖν</a:t>
            </a:r>
            <a:r>
              <a:rPr lang="el-GR" i="1" dirty="0"/>
              <a:t>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ὑπέδειξεν</a:t>
            </a:r>
            <a:r>
              <a:rPr lang="el-GR" i="1" dirty="0"/>
              <a:t>, </a:t>
            </a:r>
            <a:r>
              <a:rPr lang="el-GR" i="1" dirty="0" err="1"/>
              <a:t>ἄκουε</a:t>
            </a:r>
            <a:r>
              <a:rPr lang="el-GR" i="1" dirty="0"/>
              <a:t>, </a:t>
            </a:r>
            <a:r>
              <a:rPr lang="el-GR" i="1" dirty="0" err="1"/>
              <a:t>ὦ</a:t>
            </a:r>
            <a:r>
              <a:rPr lang="el-GR" i="1" dirty="0"/>
              <a:t> </a:t>
            </a:r>
            <a:r>
              <a:rPr lang="el-GR" i="1" dirty="0" err="1"/>
              <a:t>ἀκροατά</a:t>
            </a:r>
            <a:r>
              <a:rPr lang="el-GR" i="1" dirty="0"/>
              <a:t>.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δύο</a:t>
            </a:r>
            <a:r>
              <a:rPr lang="el-GR" i="1" dirty="0"/>
              <a:t> </a:t>
            </a:r>
            <a:r>
              <a:rPr lang="el-GR" i="1" dirty="0" err="1"/>
              <a:t>χοροὺς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Φλαβιανὸς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μακαριώτατος</a:t>
            </a:r>
            <a:r>
              <a:rPr lang="el-GR" i="1" dirty="0"/>
              <a:t> </a:t>
            </a:r>
            <a:r>
              <a:rPr lang="el-GR" i="1" dirty="0" err="1"/>
              <a:t>ἀρχιεπίσκοπος</a:t>
            </a:r>
            <a:r>
              <a:rPr lang="el-GR" i="1" dirty="0"/>
              <a:t> </a:t>
            </a:r>
            <a:r>
              <a:rPr lang="el-GR" i="1" dirty="0" err="1"/>
              <a:t>Ἀντιοχείας</a:t>
            </a:r>
            <a:r>
              <a:rPr lang="el-GR" i="1" dirty="0"/>
              <a:t> </a:t>
            </a:r>
            <a:r>
              <a:rPr lang="el-GR" i="1" dirty="0" err="1"/>
              <a:t>παρέδωκεν</a:t>
            </a:r>
            <a:r>
              <a:rPr lang="el-GR" i="1" dirty="0"/>
              <a:t>,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εὐάρμοστον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ἀειθαλῆ</a:t>
            </a:r>
            <a:r>
              <a:rPr lang="el-GR" i="1" dirty="0"/>
              <a:t> </a:t>
            </a:r>
            <a:r>
              <a:rPr lang="el-GR" i="1" dirty="0" err="1"/>
              <a:t>ποιῶν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μελῳδίαν</a:t>
            </a:r>
            <a:r>
              <a:rPr lang="el-GR" i="1" dirty="0"/>
              <a:t>· </a:t>
            </a:r>
            <a:r>
              <a:rPr lang="el-GR" i="1" dirty="0" err="1"/>
              <a:t>μικρὸν</a:t>
            </a:r>
            <a:r>
              <a:rPr lang="el-GR" i="1" dirty="0"/>
              <a:t> </a:t>
            </a:r>
            <a:r>
              <a:rPr lang="el-GR" i="1" dirty="0" err="1"/>
              <a:t>ἀπ</a:t>
            </a:r>
            <a:r>
              <a:rPr lang="el-GR" i="1" dirty="0"/>
              <a:t>' </a:t>
            </a:r>
            <a:r>
              <a:rPr lang="el-GR" i="1" dirty="0" err="1"/>
              <a:t>ἀλλήλων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ψάλλοντας</a:t>
            </a:r>
            <a:r>
              <a:rPr lang="el-GR" i="1" dirty="0"/>
              <a:t> </a:t>
            </a:r>
            <a:r>
              <a:rPr lang="el-GR" i="1" dirty="0" err="1"/>
              <a:t>διαστήσας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χορὸν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τάξει</a:t>
            </a:r>
            <a:r>
              <a:rPr lang="el-GR" i="1" dirty="0"/>
              <a:t> </a:t>
            </a:r>
            <a:r>
              <a:rPr lang="el-GR" i="1" dirty="0" err="1"/>
              <a:t>θέσθαι</a:t>
            </a:r>
            <a:r>
              <a:rPr lang="el-GR" i="1" dirty="0"/>
              <a:t>, </a:t>
            </a:r>
            <a:r>
              <a:rPr lang="el-GR" i="1" dirty="0" err="1"/>
              <a:t>οὕτως</a:t>
            </a:r>
            <a:r>
              <a:rPr lang="el-GR" i="1" dirty="0"/>
              <a:t> </a:t>
            </a:r>
            <a:r>
              <a:rPr lang="el-GR" i="1" dirty="0" err="1"/>
              <a:t>ἐκέλευσεν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νενομοθέτηκε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εὐχαρίστως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εὐρύθμως</a:t>
            </a:r>
            <a:r>
              <a:rPr lang="el-GR" i="1" dirty="0"/>
              <a:t>,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ἂν</a:t>
            </a:r>
            <a:r>
              <a:rPr lang="el-GR" i="1" dirty="0"/>
              <a:t> </a:t>
            </a:r>
            <a:r>
              <a:rPr lang="el-GR" i="1" dirty="0" err="1"/>
              <a:t>θατέρου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μερῶν</a:t>
            </a:r>
            <a:r>
              <a:rPr lang="el-GR" i="1" dirty="0"/>
              <a:t> </a:t>
            </a:r>
            <a:r>
              <a:rPr lang="el-GR" i="1" dirty="0" err="1"/>
              <a:t>ἡσυχάζοντος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πνεῦμα</a:t>
            </a:r>
            <a:r>
              <a:rPr lang="el-GR" i="1" dirty="0"/>
              <a:t> </a:t>
            </a:r>
            <a:r>
              <a:rPr lang="el-GR" i="1" dirty="0" err="1"/>
              <a:t>ὥσπερ</a:t>
            </a:r>
            <a:r>
              <a:rPr lang="el-GR" i="1" dirty="0"/>
              <a:t> </a:t>
            </a:r>
            <a:r>
              <a:rPr lang="el-GR" i="1" dirty="0" err="1"/>
              <a:t>ἀναλαμβάνοντος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ἑτέρου</a:t>
            </a:r>
            <a:r>
              <a:rPr lang="el-GR" i="1" dirty="0"/>
              <a:t> </a:t>
            </a:r>
            <a:r>
              <a:rPr lang="el-GR" i="1" dirty="0" err="1"/>
              <a:t>ψαλμῳδίᾳ</a:t>
            </a:r>
            <a:r>
              <a:rPr lang="el-GR" i="1" dirty="0"/>
              <a:t>.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τοῦτο</a:t>
            </a:r>
            <a:r>
              <a:rPr lang="el-GR" i="1" dirty="0"/>
              <a:t> </a:t>
            </a:r>
            <a:r>
              <a:rPr lang="el-GR" i="1" dirty="0" err="1"/>
              <a:t>οὔτε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ψάλλων</a:t>
            </a:r>
            <a:r>
              <a:rPr lang="el-GR" i="1" dirty="0"/>
              <a:t> </a:t>
            </a:r>
            <a:r>
              <a:rPr lang="el-GR" i="1" dirty="0" err="1"/>
              <a:t>οὔτε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ἀκούων</a:t>
            </a:r>
            <a:r>
              <a:rPr lang="el-GR" i="1" dirty="0"/>
              <a:t> </a:t>
            </a:r>
            <a:r>
              <a:rPr lang="el-GR" i="1" dirty="0" err="1"/>
              <a:t>ναρκήσει</a:t>
            </a:r>
            <a:r>
              <a:rPr lang="el-GR" i="1" dirty="0"/>
              <a:t> </a:t>
            </a:r>
            <a:r>
              <a:rPr lang="el-GR" i="1" dirty="0" err="1"/>
              <a:t>ποτέ</a:t>
            </a:r>
            <a:r>
              <a:rPr lang="el-GR" i="1" dirty="0"/>
              <a:t>.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κραυγῆς</a:t>
            </a:r>
            <a:r>
              <a:rPr lang="el-GR" i="1" dirty="0"/>
              <a:t> </a:t>
            </a:r>
            <a:r>
              <a:rPr lang="el-GR" i="1" dirty="0" err="1"/>
              <a:t>τινος</a:t>
            </a:r>
            <a:r>
              <a:rPr lang="el-GR" i="1" dirty="0"/>
              <a:t>,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μουσικὴν</a:t>
            </a:r>
            <a:r>
              <a:rPr lang="el-GR" i="1" dirty="0"/>
              <a:t> </a:t>
            </a:r>
            <a:r>
              <a:rPr lang="el-GR" i="1" dirty="0" err="1"/>
              <a:t>ψάλλοντες</a:t>
            </a:r>
            <a:r>
              <a:rPr lang="el-GR" i="1" dirty="0"/>
              <a:t>·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δέ</a:t>
            </a:r>
            <a:r>
              <a:rPr lang="el-GR" i="1" dirty="0"/>
              <a:t> </a:t>
            </a:r>
            <a:r>
              <a:rPr lang="el-GR" i="1" dirty="0" err="1"/>
              <a:t>γε</a:t>
            </a:r>
            <a:r>
              <a:rPr lang="el-GR" i="1" dirty="0"/>
              <a:t> </a:t>
            </a:r>
            <a:r>
              <a:rPr lang="el-GR" i="1" dirty="0" err="1"/>
              <a:t>θέλεις</a:t>
            </a:r>
            <a:r>
              <a:rPr lang="el-GR" i="1" dirty="0"/>
              <a:t> </a:t>
            </a:r>
            <a:r>
              <a:rPr lang="el-GR" i="1" dirty="0" err="1"/>
              <a:t>ἀληθῶς</a:t>
            </a:r>
            <a:r>
              <a:rPr lang="el-GR" i="1" dirty="0"/>
              <a:t> </a:t>
            </a:r>
            <a:r>
              <a:rPr lang="el-GR" i="1" dirty="0" err="1"/>
              <a:t>ἔμμουσα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δυνάμει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σῇ</a:t>
            </a:r>
            <a:r>
              <a:rPr lang="el-GR" i="1" dirty="0"/>
              <a:t>, </a:t>
            </a:r>
            <a:r>
              <a:rPr lang="el-GR" i="1" dirty="0" err="1"/>
              <a:t>ψάλλε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βιασθῇς</a:t>
            </a:r>
            <a:r>
              <a:rPr lang="el-GR" i="1" dirty="0"/>
              <a:t>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πολλοὶ</a:t>
            </a:r>
            <a:r>
              <a:rPr lang="el-GR" i="1" dirty="0"/>
              <a:t> </a:t>
            </a:r>
            <a:r>
              <a:rPr lang="el-GR" i="1" dirty="0" err="1"/>
              <a:t>κραυγὰς</a:t>
            </a:r>
            <a:r>
              <a:rPr lang="el-GR" i="1" dirty="0"/>
              <a:t> </a:t>
            </a:r>
            <a:r>
              <a:rPr lang="el-GR" i="1" dirty="0" err="1"/>
              <a:t>ἀσήμους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ἀτάκτους</a:t>
            </a:r>
            <a:r>
              <a:rPr lang="el-GR" i="1" dirty="0"/>
              <a:t> </a:t>
            </a:r>
            <a:r>
              <a:rPr lang="el-GR" i="1" dirty="0" err="1"/>
              <a:t>ἐκπέμπουσι</a:t>
            </a:r>
            <a:r>
              <a:rPr lang="el-GR" i="1" dirty="0"/>
              <a:t> </a:t>
            </a:r>
            <a:r>
              <a:rPr lang="el-GR" i="1" dirty="0" err="1"/>
              <a:t>φωνάς</a:t>
            </a:r>
            <a:r>
              <a:rPr lang="el-GR" i="1" dirty="0"/>
              <a:t>·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αἰνούντων</a:t>
            </a:r>
            <a:r>
              <a:rPr lang="el-GR" i="1" dirty="0"/>
              <a:t>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Κύριον</a:t>
            </a:r>
            <a:r>
              <a:rPr lang="el-GR" i="1" dirty="0"/>
              <a:t>,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μαινομένων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φρενιτιώντων</a:t>
            </a:r>
            <a:r>
              <a:rPr lang="el-GR" i="1" dirty="0"/>
              <a:t> </a:t>
            </a:r>
            <a:r>
              <a:rPr lang="el-GR" i="1" dirty="0" err="1"/>
              <a:t>ἀνθρώπων</a:t>
            </a:r>
            <a:r>
              <a:rPr lang="el-GR" i="1" dirty="0"/>
              <a:t>. </a:t>
            </a:r>
            <a:r>
              <a:rPr lang="el-GR" i="1" dirty="0" err="1"/>
              <a:t>Ὅπου</a:t>
            </a:r>
            <a:r>
              <a:rPr lang="el-GR" i="1" dirty="0"/>
              <a:t> </a:t>
            </a:r>
            <a:r>
              <a:rPr lang="el-GR" i="1" dirty="0" err="1"/>
              <a:t>γε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Πέτρου</a:t>
            </a:r>
            <a:r>
              <a:rPr lang="el-GR" i="1" dirty="0"/>
              <a:t> </a:t>
            </a:r>
            <a:r>
              <a:rPr lang="el-GR" i="1" dirty="0" err="1"/>
              <a:t>κανὼν</a:t>
            </a:r>
            <a:r>
              <a:rPr lang="el-GR" i="1" dirty="0"/>
              <a:t> </a:t>
            </a:r>
            <a:r>
              <a:rPr lang="el-GR" i="1" dirty="0" err="1"/>
              <a:t>διαῤῥήδην</a:t>
            </a:r>
            <a:r>
              <a:rPr lang="el-GR" i="1" dirty="0"/>
              <a:t> </a:t>
            </a:r>
            <a:r>
              <a:rPr lang="el-GR" i="1" dirty="0" err="1"/>
              <a:t>βοᾷ</a:t>
            </a:r>
            <a:r>
              <a:rPr lang="el-GR" i="1" dirty="0"/>
              <a:t>· </a:t>
            </a:r>
            <a:r>
              <a:rPr lang="el-GR" i="1" dirty="0" err="1"/>
              <a:t>κανὼν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συνάδων</a:t>
            </a:r>
            <a:r>
              <a:rPr lang="el-GR" i="1" dirty="0"/>
              <a:t> </a:t>
            </a:r>
            <a:r>
              <a:rPr lang="el-GR" i="1" dirty="0" err="1"/>
              <a:t>ἐκείνου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ἐμά</a:t>
            </a:r>
            <a:r>
              <a:rPr lang="el-GR" i="1" dirty="0"/>
              <a:t>,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ἀπείργει</a:t>
            </a:r>
            <a:r>
              <a:rPr lang="el-GR" i="1" dirty="0"/>
              <a:t> </a:t>
            </a:r>
            <a:r>
              <a:rPr lang="el-GR" i="1" dirty="0" err="1"/>
              <a:t>φάσκων</a:t>
            </a:r>
            <a:r>
              <a:rPr lang="el-GR" i="1" dirty="0"/>
              <a:t>, </a:t>
            </a:r>
            <a:r>
              <a:rPr lang="el-GR" i="1" dirty="0" err="1"/>
              <a:t>οὕτω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ταῖς</a:t>
            </a:r>
            <a:r>
              <a:rPr lang="el-GR" i="1" dirty="0"/>
              <a:t> </a:t>
            </a:r>
            <a:r>
              <a:rPr lang="el-GR" i="1" dirty="0" err="1"/>
              <a:t>θείαις</a:t>
            </a:r>
            <a:r>
              <a:rPr lang="el-GR" i="1" dirty="0"/>
              <a:t> </a:t>
            </a:r>
            <a:r>
              <a:rPr lang="el-GR" i="1" dirty="0" err="1"/>
              <a:t>παραγενομένους</a:t>
            </a:r>
            <a:r>
              <a:rPr lang="el-GR" i="1" dirty="0"/>
              <a:t> </a:t>
            </a:r>
            <a:r>
              <a:rPr lang="el-GR" i="1" dirty="0" err="1"/>
              <a:t>ἐκκλησίαις</a:t>
            </a:r>
            <a:r>
              <a:rPr lang="el-GR" i="1" dirty="0"/>
              <a:t> </a:t>
            </a:r>
            <a:r>
              <a:rPr lang="el-GR" i="1" dirty="0" err="1"/>
              <a:t>βουλόμεθα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φόβου</a:t>
            </a:r>
            <a:r>
              <a:rPr lang="el-GR" i="1" dirty="0"/>
              <a:t> </a:t>
            </a:r>
            <a:r>
              <a:rPr lang="el-GR" i="1" dirty="0" err="1"/>
              <a:t>Θεοῦ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κατανύξεως</a:t>
            </a:r>
            <a:r>
              <a:rPr lang="el-GR" i="1" dirty="0"/>
              <a:t>.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παραγενομένων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ἐκκλησίᾳ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ἀσήμους</a:t>
            </a:r>
            <a:r>
              <a:rPr lang="el-GR" i="1" dirty="0"/>
              <a:t> </a:t>
            </a:r>
            <a:r>
              <a:rPr lang="el-GR" i="1" dirty="0" err="1"/>
              <a:t>φωνὰς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κραυγὰς</a:t>
            </a:r>
            <a:r>
              <a:rPr lang="el-GR" i="1" dirty="0"/>
              <a:t> </a:t>
            </a:r>
            <a:r>
              <a:rPr lang="el-GR" i="1" dirty="0" err="1"/>
              <a:t>ᾀδόντων</a:t>
            </a:r>
            <a:r>
              <a:rPr lang="el-GR" i="1" dirty="0"/>
              <a:t> </a:t>
            </a:r>
            <a:r>
              <a:rPr lang="el-GR" i="1" dirty="0" err="1"/>
              <a:t>οὐκ</a:t>
            </a:r>
            <a:r>
              <a:rPr lang="el-GR" i="1" dirty="0"/>
              <a:t> </a:t>
            </a:r>
            <a:r>
              <a:rPr lang="el-GR" i="1" dirty="0" err="1"/>
              <a:t>ἀποδεχόμεθα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ὁρμήν</a:t>
            </a:r>
            <a:r>
              <a:rPr lang="el-GR" i="1" dirty="0"/>
              <a:t>· </a:t>
            </a:r>
            <a:r>
              <a:rPr lang="el-GR" i="1" dirty="0" err="1"/>
              <a:t>γέγραπται</a:t>
            </a:r>
            <a:r>
              <a:rPr lang="el-GR" i="1" dirty="0"/>
              <a:t> </a:t>
            </a:r>
            <a:r>
              <a:rPr lang="el-GR" i="1" dirty="0" err="1"/>
              <a:t>γάρ</a:t>
            </a:r>
            <a:r>
              <a:rPr lang="el-GR" i="1" dirty="0"/>
              <a:t>·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βιάζετε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φύσιν</a:t>
            </a:r>
            <a:r>
              <a:rPr lang="el-GR" i="1" dirty="0"/>
              <a:t> </a:t>
            </a:r>
            <a:r>
              <a:rPr lang="el-GR" i="1" dirty="0" err="1"/>
              <a:t>ὑπὲρ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φύσιν</a:t>
            </a:r>
            <a:r>
              <a:rPr lang="el-GR" i="1" dirty="0"/>
              <a:t>,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προσηκούσης</a:t>
            </a:r>
            <a:r>
              <a:rPr lang="el-GR" i="1" dirty="0"/>
              <a:t> </a:t>
            </a:r>
            <a:r>
              <a:rPr lang="el-GR" i="1" dirty="0" err="1"/>
              <a:t>εὐλαβείας</a:t>
            </a:r>
            <a:r>
              <a:rPr lang="el-GR" i="1" dirty="0"/>
              <a:t> </a:t>
            </a:r>
            <a:r>
              <a:rPr lang="el-GR" i="1" dirty="0" err="1"/>
              <a:t>προσάγειν</a:t>
            </a:r>
            <a:r>
              <a:rPr lang="el-GR" i="1" dirty="0"/>
              <a:t> </a:t>
            </a:r>
            <a:r>
              <a:rPr lang="el-GR" i="1" dirty="0" err="1"/>
              <a:t>δεῖ</a:t>
            </a:r>
            <a:r>
              <a:rPr lang="el-GR" i="1" dirty="0"/>
              <a:t> </a:t>
            </a:r>
            <a:r>
              <a:rPr lang="el-GR" i="1" dirty="0" err="1"/>
              <a:t>τῷ</a:t>
            </a:r>
            <a:r>
              <a:rPr lang="el-GR" i="1" dirty="0"/>
              <a:t> </a:t>
            </a:r>
            <a:r>
              <a:rPr lang="el-GR" i="1" dirty="0" err="1"/>
              <a:t>Θεῷ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ὕμνους</a:t>
            </a:r>
            <a:r>
              <a:rPr lang="el-GR" i="1" dirty="0"/>
              <a:t>· </a:t>
            </a:r>
            <a:r>
              <a:rPr lang="el-GR" i="1" dirty="0" err="1"/>
              <a:t>εὐλαβεῖς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ἔσεσθαι</a:t>
            </a:r>
            <a:r>
              <a:rPr lang="el-GR" i="1" dirty="0"/>
              <a:t> </a:t>
            </a:r>
            <a:r>
              <a:rPr lang="el-GR" i="1" dirty="0" err="1"/>
              <a:t>δεῖ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εὐλογοῦντας</a:t>
            </a:r>
            <a:r>
              <a:rPr lang="el-GR" i="1" dirty="0"/>
              <a:t> </a:t>
            </a:r>
            <a:r>
              <a:rPr lang="el-GR" i="1" dirty="0" err="1"/>
              <a:t>ἅμα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αἰνοῦντας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Κύριον</a:t>
            </a:r>
            <a:r>
              <a:rPr lang="el-GR" i="1" dirty="0"/>
              <a:t>, </a:t>
            </a:r>
            <a:r>
              <a:rPr lang="el-GR" i="1" dirty="0" err="1"/>
              <a:t>καθώσπερ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ἱερὸν</a:t>
            </a:r>
            <a:r>
              <a:rPr lang="el-GR" i="1" dirty="0"/>
              <a:t> </a:t>
            </a:r>
            <a:r>
              <a:rPr lang="el-GR" i="1" dirty="0" err="1"/>
              <a:t>ἀπεφήνατο</a:t>
            </a:r>
            <a:r>
              <a:rPr lang="el-GR" i="1" dirty="0"/>
              <a:t> </a:t>
            </a:r>
            <a:r>
              <a:rPr lang="el-GR" i="1" dirty="0" err="1"/>
              <a:t>λόγιον</a:t>
            </a:r>
            <a:r>
              <a:rPr lang="el-GR" i="1" dirty="0"/>
              <a:t>.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χρυσοῦς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γλῶτταν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μέγας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οἰκουμένης</a:t>
            </a:r>
            <a:r>
              <a:rPr lang="el-GR" i="1" dirty="0"/>
              <a:t> </a:t>
            </a:r>
            <a:r>
              <a:rPr lang="el-GR" i="1" dirty="0" err="1"/>
              <a:t>φωστὴρ</a:t>
            </a:r>
            <a:r>
              <a:rPr lang="el-GR" i="1" dirty="0"/>
              <a:t> </a:t>
            </a:r>
            <a:r>
              <a:rPr lang="el-GR" i="1" dirty="0" err="1"/>
              <a:t>τάδε</a:t>
            </a:r>
            <a:r>
              <a:rPr lang="el-GR" i="1" dirty="0"/>
              <a:t> </a:t>
            </a:r>
            <a:r>
              <a:rPr lang="el-GR" i="1" dirty="0" err="1"/>
              <a:t>φησί</a:t>
            </a:r>
            <a:r>
              <a:rPr lang="el-GR" i="1" dirty="0"/>
              <a:t>· καθ' </a:t>
            </a:r>
            <a:r>
              <a:rPr lang="el-GR" i="1" dirty="0" err="1"/>
              <a:t>ἑκάστην</a:t>
            </a:r>
            <a:r>
              <a:rPr lang="el-GR" i="1" dirty="0"/>
              <a:t> </a:t>
            </a:r>
            <a:r>
              <a:rPr lang="el-GR" i="1" dirty="0" err="1"/>
              <a:t>ἄγγελοί</a:t>
            </a:r>
            <a:r>
              <a:rPr lang="el-GR" i="1" dirty="0"/>
              <a:t> </a:t>
            </a:r>
            <a:r>
              <a:rPr lang="el-GR" i="1" dirty="0" err="1"/>
              <a:t>εἰσιν</a:t>
            </a:r>
            <a:r>
              <a:rPr lang="el-GR" i="1" dirty="0"/>
              <a:t> </a:t>
            </a:r>
            <a:r>
              <a:rPr lang="el-GR" i="1" dirty="0" err="1"/>
              <a:t>ἀπογραφόμενοι</a:t>
            </a:r>
            <a:r>
              <a:rPr lang="el-GR" i="1" dirty="0"/>
              <a:t> </a:t>
            </a:r>
            <a:r>
              <a:rPr lang="el-GR" i="1" dirty="0" err="1"/>
              <a:t>τοὺς</a:t>
            </a:r>
            <a:r>
              <a:rPr lang="el-GR" i="1" dirty="0"/>
              <a:t> </a:t>
            </a:r>
            <a:r>
              <a:rPr lang="el-GR" i="1" dirty="0" err="1"/>
              <a:t>παρισταμένους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ἐκκλησίᾳ</a:t>
            </a:r>
            <a:r>
              <a:rPr lang="el-GR" i="1" dirty="0"/>
              <a:t>"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872836" y="1177636"/>
            <a:ext cx="9177018" cy="50707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"</a:t>
            </a:r>
            <a:r>
              <a:rPr lang="el-GR" i="1" dirty="0" err="1"/>
              <a:t>Τί</a:t>
            </a:r>
            <a:r>
              <a:rPr lang="el-GR" i="1" dirty="0"/>
              <a:t> </a:t>
            </a:r>
            <a:r>
              <a:rPr lang="el-GR" i="1" dirty="0" err="1"/>
              <a:t>ἐστι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n-US" i="1" dirty="0"/>
              <a:t>;</a:t>
            </a:r>
            <a:r>
              <a:rPr lang="en-US" dirty="0"/>
              <a:t> -</a:t>
            </a:r>
            <a:r>
              <a:rPr lang="el-GR" dirty="0" err="1"/>
              <a:t>διερωτᾶται</a:t>
            </a:r>
            <a:r>
              <a:rPr lang="en-US" dirty="0"/>
              <a:t>, </a:t>
            </a:r>
            <a:r>
              <a:rPr lang="el-GR" dirty="0" err="1"/>
              <a:t>γιὰ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ἀπαντήσει</a:t>
            </a:r>
            <a:r>
              <a:rPr lang="el-GR" dirty="0"/>
              <a:t> </a:t>
            </a:r>
            <a:r>
              <a:rPr lang="el-GR" dirty="0" err="1"/>
              <a:t>εὐθύς</a:t>
            </a:r>
            <a:r>
              <a:rPr lang="en-US" dirty="0"/>
              <a:t>, </a:t>
            </a:r>
            <a:r>
              <a:rPr lang="el-GR" dirty="0"/>
              <a:t>ὁ </a:t>
            </a:r>
            <a:r>
              <a:rPr lang="el-GR" dirty="0" err="1" smtClean="0"/>
              <a:t>ἄδηλος</a:t>
            </a:r>
            <a:r>
              <a:rPr lang="el-GR" dirty="0" smtClean="0"/>
              <a:t> </a:t>
            </a:r>
            <a:r>
              <a:rPr lang="el-GR" dirty="0" err="1"/>
              <a:t>βυζαντινὸς</a:t>
            </a:r>
            <a:r>
              <a:rPr lang="el-GR" dirty="0"/>
              <a:t> </a:t>
            </a:r>
            <a:r>
              <a:rPr lang="el-GR" dirty="0" err="1"/>
              <a:t>θεωρητικογράφος</a:t>
            </a:r>
            <a:r>
              <a:rPr lang="en-US" dirty="0"/>
              <a:t>:-</a:t>
            </a:r>
            <a:r>
              <a:rPr lang="en-US" i="1" dirty="0"/>
              <a:t> </a:t>
            </a:r>
            <a:r>
              <a:rPr lang="el-GR" i="1" dirty="0" err="1"/>
              <a:t>χειρονομία</a:t>
            </a:r>
            <a:r>
              <a:rPr lang="el-GR" i="1" dirty="0"/>
              <a:t> </a:t>
            </a:r>
            <a:r>
              <a:rPr lang="el-GR" i="1" dirty="0" err="1"/>
              <a:t>ἐστὶ</a:t>
            </a:r>
            <a:r>
              <a:rPr lang="el-GR" i="1" dirty="0"/>
              <a:t> </a:t>
            </a:r>
            <a:r>
              <a:rPr lang="el-GR" i="1" dirty="0" err="1"/>
              <a:t>νόμος</a:t>
            </a:r>
            <a:r>
              <a:rPr lang="el-GR" i="1" dirty="0"/>
              <a:t> </a:t>
            </a:r>
            <a:r>
              <a:rPr lang="el-GR" i="1" dirty="0" err="1"/>
              <a:t>παραδεδομένος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ἁγίων</a:t>
            </a:r>
            <a:r>
              <a:rPr lang="el-GR" i="1" dirty="0"/>
              <a:t> </a:t>
            </a:r>
            <a:r>
              <a:rPr lang="el-GR" i="1" dirty="0" err="1"/>
              <a:t>πατέρων</a:t>
            </a:r>
            <a:r>
              <a:rPr lang="en-US" i="1" dirty="0"/>
              <a:t>, </a:t>
            </a:r>
            <a:r>
              <a:rPr lang="el-GR" i="1" dirty="0" err="1"/>
              <a:t>τοῦ</a:t>
            </a:r>
            <a:r>
              <a:rPr lang="el-GR" i="1" dirty="0"/>
              <a:t> τε </a:t>
            </a:r>
            <a:r>
              <a:rPr lang="el-GR" i="1" dirty="0" err="1"/>
              <a:t>ἁγίου</a:t>
            </a:r>
            <a:r>
              <a:rPr lang="el-GR" i="1" dirty="0"/>
              <a:t> </a:t>
            </a:r>
            <a:r>
              <a:rPr lang="el-GR" i="1" dirty="0" err="1"/>
              <a:t>Κοσμᾶ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ποιητοῦ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ἁγίου</a:t>
            </a:r>
            <a:r>
              <a:rPr lang="el-GR" dirty="0"/>
              <a:t> </a:t>
            </a:r>
            <a:r>
              <a:rPr lang="el-GR" i="1" dirty="0" err="1"/>
              <a:t>Ἰωάννου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Δαμασκηνοῦ</a:t>
            </a:r>
            <a:r>
              <a:rPr lang="en-US" i="1" dirty="0"/>
              <a:t>. </a:t>
            </a:r>
            <a:r>
              <a:rPr lang="el-GR" i="1" dirty="0" err="1"/>
              <a:t>Ἡνίκα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ἐξέρχεται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μέλλοντος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τι</a:t>
            </a:r>
            <a:r>
              <a:rPr lang="en-US" i="1" dirty="0"/>
              <a:t>, </a:t>
            </a:r>
            <a:r>
              <a:rPr lang="el-GR" i="1" dirty="0" err="1"/>
              <a:t>παραυτίκα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n-US" i="1" dirty="0"/>
              <a:t>,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παραδεικνύῃ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n-US" i="1" dirty="0"/>
              <a:t>". </a:t>
            </a:r>
            <a:r>
              <a:rPr lang="el-GR" dirty="0" err="1"/>
              <a:t>Σύμφωνα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θεωρητικὸ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ψαλτικῆς</a:t>
            </a:r>
            <a:r>
              <a:rPr lang="el-GR" dirty="0"/>
              <a:t> </a:t>
            </a:r>
            <a:r>
              <a:rPr lang="el-GR" dirty="0" err="1"/>
              <a:t>τέχνης</a:t>
            </a:r>
            <a:r>
              <a:rPr lang="el-GR" dirty="0"/>
              <a:t> </a:t>
            </a:r>
            <a:r>
              <a:rPr lang="el-GR" dirty="0" err="1"/>
              <a:t>Γαβριὴλ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ἱερομόναχο</a:t>
            </a:r>
            <a:r>
              <a:rPr lang="en-US" dirty="0"/>
              <a:t>,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χειρονομία</a:t>
            </a:r>
            <a:r>
              <a:rPr lang="el-GR" dirty="0"/>
              <a:t> </a:t>
            </a:r>
            <a:r>
              <a:rPr lang="en-US" i="1" dirty="0"/>
              <a:t>"</a:t>
            </a:r>
            <a:r>
              <a:rPr lang="el-GR" i="1" dirty="0" err="1"/>
              <a:t>ἔστι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χρήσιμος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n-US" i="1" dirty="0"/>
              <a:t> &lt;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θέσεις</a:t>
            </a:r>
            <a:r>
              <a:rPr lang="en-US" i="1" dirty="0"/>
              <a:t>&gt;, </a:t>
            </a:r>
            <a:r>
              <a:rPr lang="el-GR" i="1" dirty="0" err="1"/>
              <a:t>αἳ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λόγον</a:t>
            </a:r>
            <a:r>
              <a:rPr lang="el-GR" i="1" dirty="0"/>
              <a:t> </a:t>
            </a:r>
            <a:r>
              <a:rPr lang="el-GR" i="1" dirty="0" err="1"/>
              <a:t>ἔχουσιν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ψαλτικῇ</a:t>
            </a:r>
            <a:r>
              <a:rPr lang="el-GR" i="1" dirty="0"/>
              <a:t> </a:t>
            </a:r>
            <a:r>
              <a:rPr lang="el-GR" i="1" dirty="0" err="1"/>
              <a:t>ὃν</a:t>
            </a:r>
            <a:r>
              <a:rPr lang="el-GR" i="1" dirty="0"/>
              <a:t> </a:t>
            </a:r>
            <a:r>
              <a:rPr lang="el-GR" i="1" dirty="0" err="1"/>
              <a:t>αἱ</a:t>
            </a:r>
            <a:r>
              <a:rPr lang="el-GR" i="1" dirty="0"/>
              <a:t> </a:t>
            </a:r>
            <a:r>
              <a:rPr lang="el-GR" i="1" dirty="0" err="1"/>
              <a:t>λέξεις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γραμματικῇ</a:t>
            </a:r>
            <a:r>
              <a:rPr lang="en-US" i="1" dirty="0"/>
              <a:t>, &lt;</a:t>
            </a:r>
            <a:r>
              <a:rPr lang="el-GR" i="1" dirty="0" err="1"/>
              <a:t>ἃς</a:t>
            </a:r>
            <a:r>
              <a:rPr lang="en-US" i="1" dirty="0"/>
              <a:t>&gt; </a:t>
            </a:r>
            <a:r>
              <a:rPr lang="el-GR" i="1" dirty="0" err="1"/>
              <a:t>διακρίνει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θεωρεῖ</a:t>
            </a:r>
            <a:r>
              <a:rPr lang="el-GR" i="1" dirty="0"/>
              <a:t> </a:t>
            </a:r>
            <a:r>
              <a:rPr lang="el-GR" i="1" dirty="0" err="1"/>
              <a:t>εἴτε</a:t>
            </a:r>
            <a:r>
              <a:rPr lang="el-GR" i="1" dirty="0"/>
              <a:t> </a:t>
            </a:r>
            <a:r>
              <a:rPr lang="el-GR" i="1" dirty="0" err="1"/>
              <a:t>καλῶς</a:t>
            </a:r>
            <a:r>
              <a:rPr lang="el-GR" i="1" dirty="0"/>
              <a:t> </a:t>
            </a:r>
            <a:r>
              <a:rPr lang="el-GR" i="1" dirty="0" err="1"/>
              <a:t>ἔχουσιν</a:t>
            </a:r>
            <a:r>
              <a:rPr lang="el-GR" i="1" dirty="0"/>
              <a:t> </a:t>
            </a:r>
            <a:r>
              <a:rPr lang="el-GR" i="1" dirty="0" err="1"/>
              <a:t>εἴτε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n-US" i="1" dirty="0"/>
              <a:t> [...], </a:t>
            </a:r>
            <a:r>
              <a:rPr lang="el-GR" i="1" dirty="0" err="1"/>
              <a:t>ἀλλ</a:t>
            </a:r>
            <a:r>
              <a:rPr lang="en-US" i="1" dirty="0"/>
              <a:t>'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βοηθῷ</a:t>
            </a:r>
            <a:r>
              <a:rPr lang="el-GR" i="1" dirty="0"/>
              <a:t> </a:t>
            </a:r>
            <a:r>
              <a:rPr lang="el-GR" i="1" dirty="0" err="1"/>
              <a:t>τινι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συνεργῷ</a:t>
            </a:r>
            <a:r>
              <a:rPr lang="el-GR" i="1" dirty="0"/>
              <a:t> </a:t>
            </a:r>
            <a:r>
              <a:rPr lang="el-GR" i="1" dirty="0" err="1"/>
              <a:t>χρώμεθα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τοῖς</a:t>
            </a:r>
            <a:r>
              <a:rPr lang="el-GR" i="1" dirty="0"/>
              <a:t> </a:t>
            </a:r>
            <a:r>
              <a:rPr lang="el-GR" i="1" dirty="0" err="1"/>
              <a:t>ᾄσμασιν</a:t>
            </a:r>
            <a:r>
              <a:rPr lang="en-US" i="1" dirty="0"/>
              <a:t>. </a:t>
            </a:r>
            <a:r>
              <a:rPr lang="el-GR" i="1" dirty="0" err="1"/>
              <a:t>Ὥσπερ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διαλεγόμενοι</a:t>
            </a:r>
            <a:r>
              <a:rPr lang="el-GR" i="1" dirty="0"/>
              <a:t> </a:t>
            </a:r>
            <a:r>
              <a:rPr lang="el-GR" i="1" dirty="0" err="1"/>
              <a:t>ἀναπαύεσθαι</a:t>
            </a:r>
            <a:r>
              <a:rPr lang="el-GR" i="1" dirty="0"/>
              <a:t> </a:t>
            </a:r>
            <a:r>
              <a:rPr lang="el-GR" i="1" dirty="0" err="1"/>
              <a:t>δοκοῦσι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ποριμώτεροι</a:t>
            </a:r>
            <a:r>
              <a:rPr lang="el-GR" i="1" dirty="0"/>
              <a:t> </a:t>
            </a:r>
            <a:r>
              <a:rPr lang="el-GR" i="1" dirty="0" err="1"/>
              <a:t>γίνονται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χεῖρα</a:t>
            </a:r>
            <a:r>
              <a:rPr lang="el-GR" i="1" dirty="0"/>
              <a:t> </a:t>
            </a:r>
            <a:r>
              <a:rPr lang="el-GR" i="1" dirty="0" err="1"/>
              <a:t>κινοῦντες</a:t>
            </a:r>
            <a:r>
              <a:rPr lang="el-GR" i="1" dirty="0"/>
              <a:t> </a:t>
            </a:r>
            <a:r>
              <a:rPr lang="el-GR" i="1" dirty="0" err="1"/>
              <a:t>ἔνιοι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ἑαυτοὺς</a:t>
            </a:r>
            <a:r>
              <a:rPr lang="el-GR" i="1" dirty="0"/>
              <a:t> </a:t>
            </a:r>
            <a:r>
              <a:rPr lang="el-GR" i="1" dirty="0" err="1"/>
              <a:t>ὅλους</a:t>
            </a:r>
            <a:r>
              <a:rPr lang="en-US" i="1" dirty="0"/>
              <a:t>, </a:t>
            </a:r>
            <a:r>
              <a:rPr lang="el-GR" i="1" dirty="0" err="1"/>
              <a:t>οὕτω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ψάλται</a:t>
            </a:r>
            <a:r>
              <a:rPr lang="el-GR" i="1" dirty="0"/>
              <a:t> </a:t>
            </a:r>
            <a:r>
              <a:rPr lang="el-GR" i="1" dirty="0" err="1"/>
              <a:t>κρεῖττον</a:t>
            </a:r>
            <a:r>
              <a:rPr lang="el-GR" i="1" dirty="0"/>
              <a:t> </a:t>
            </a:r>
            <a:r>
              <a:rPr lang="el-GR" i="1" dirty="0" err="1"/>
              <a:t>ᾄσουσι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χεῖρα</a:t>
            </a:r>
            <a:r>
              <a:rPr lang="el-GR" i="1" dirty="0"/>
              <a:t> </a:t>
            </a:r>
            <a:r>
              <a:rPr lang="el-GR" i="1" dirty="0" err="1"/>
              <a:t>κινοῦντες</a:t>
            </a:r>
            <a:r>
              <a:rPr lang="el-GR" i="1" dirty="0"/>
              <a:t>· </a:t>
            </a:r>
            <a:r>
              <a:rPr lang="el-GR" i="1" dirty="0" err="1"/>
              <a:t>ἄλλως</a:t>
            </a:r>
            <a:r>
              <a:rPr lang="el-GR" i="1" dirty="0"/>
              <a:t> θ</a:t>
            </a:r>
            <a:r>
              <a:rPr lang="en-US" i="1" dirty="0"/>
              <a:t>'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ἦν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n-US" i="1" dirty="0"/>
              <a:t>, </a:t>
            </a:r>
            <a:r>
              <a:rPr lang="el-GR" i="1" dirty="0" err="1"/>
              <a:t>παμφωνία</a:t>
            </a:r>
            <a:r>
              <a:rPr lang="el-GR" i="1" dirty="0"/>
              <a:t> </a:t>
            </a:r>
            <a:r>
              <a:rPr lang="el-GR" i="1" dirty="0" err="1"/>
              <a:t>ἐγένετο</a:t>
            </a:r>
            <a:r>
              <a:rPr lang="el-GR" i="1" dirty="0"/>
              <a:t> </a:t>
            </a:r>
            <a:r>
              <a:rPr lang="el-GR" i="1" dirty="0" err="1"/>
              <a:t>ἂν</a:t>
            </a:r>
            <a:r>
              <a:rPr lang="el-GR" i="1" dirty="0"/>
              <a:t> </a:t>
            </a:r>
            <a:r>
              <a:rPr lang="el-GR" i="1" dirty="0" err="1"/>
              <a:t>ἀλλ</a:t>
            </a:r>
            <a:r>
              <a:rPr lang="en-US" i="1" dirty="0"/>
              <a:t>'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συμφωνία</a:t>
            </a:r>
            <a:r>
              <a:rPr lang="en-US" i="1" dirty="0"/>
              <a:t>. </a:t>
            </a:r>
            <a:r>
              <a:rPr lang="el-GR" i="1" dirty="0" err="1"/>
              <a:t>Ἐπεὶ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ἅπαντες</a:t>
            </a:r>
            <a:r>
              <a:rPr lang="el-GR" i="1" dirty="0"/>
              <a:t> </a:t>
            </a:r>
            <a:r>
              <a:rPr lang="el-GR" i="1" dirty="0" err="1"/>
              <a:t>οὐκ</a:t>
            </a:r>
            <a:r>
              <a:rPr lang="el-GR" i="1" dirty="0"/>
              <a:t> </a:t>
            </a:r>
            <a:r>
              <a:rPr lang="el-GR" i="1" dirty="0" err="1"/>
              <a:t>ἄλλας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ἄλλας</a:t>
            </a:r>
            <a:r>
              <a:rPr lang="el-GR" i="1" dirty="0"/>
              <a:t> </a:t>
            </a:r>
            <a:r>
              <a:rPr lang="el-GR" i="1" dirty="0" err="1"/>
              <a:t>λέγομεν</a:t>
            </a:r>
            <a:r>
              <a:rPr lang="el-GR" i="1" dirty="0"/>
              <a:t> </a:t>
            </a:r>
            <a:r>
              <a:rPr lang="el-GR" i="1" dirty="0" err="1"/>
              <a:t>φωνὰς</a:t>
            </a:r>
            <a:r>
              <a:rPr lang="el-GR" i="1" dirty="0"/>
              <a:t>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αὐτὰς</a:t>
            </a:r>
            <a:r>
              <a:rPr lang="el-GR" i="1" dirty="0"/>
              <a:t> </a:t>
            </a:r>
            <a:r>
              <a:rPr lang="el-GR" i="1" dirty="0" err="1"/>
              <a:t>πάντες</a:t>
            </a:r>
            <a:r>
              <a:rPr lang="en-US" i="1" dirty="0"/>
              <a:t>, </a:t>
            </a:r>
            <a:r>
              <a:rPr lang="el-GR" i="1" dirty="0" err="1"/>
              <a:t>συνέβαινεν</a:t>
            </a:r>
            <a:r>
              <a:rPr lang="el-GR" i="1" dirty="0"/>
              <a:t> </a:t>
            </a:r>
            <a:r>
              <a:rPr lang="el-GR" i="1" dirty="0" err="1"/>
              <a:t>ἄν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προλαμβάνειν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ἕπεσθαι</a:t>
            </a:r>
            <a:r>
              <a:rPr lang="en-US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ἔσω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ἔξω</a:t>
            </a:r>
            <a:r>
              <a:rPr lang="el-GR" i="1" dirty="0"/>
              <a:t> </a:t>
            </a:r>
            <a:r>
              <a:rPr lang="el-GR" i="1" dirty="0" err="1"/>
              <a:t>λέγειν</a:t>
            </a:r>
            <a:r>
              <a:rPr lang="en-US" i="1" dirty="0"/>
              <a:t>,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ἦν</a:t>
            </a:r>
            <a:r>
              <a:rPr lang="el-GR" i="1" dirty="0"/>
              <a:t> τι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ὁδηγοῦν</a:t>
            </a:r>
            <a:r>
              <a:rPr lang="el-GR" i="1" dirty="0"/>
              <a:t> </a:t>
            </a:r>
            <a:r>
              <a:rPr lang="el-GR" i="1" dirty="0" err="1"/>
              <a:t>πάντας</a:t>
            </a:r>
            <a:r>
              <a:rPr lang="el-GR" i="1" dirty="0"/>
              <a:t> </a:t>
            </a:r>
            <a:r>
              <a:rPr lang="el-GR" i="1" dirty="0" err="1"/>
              <a:t>συμφωνεῖν</a:t>
            </a:r>
            <a:r>
              <a:rPr lang="en-US" i="1" dirty="0"/>
              <a:t>. </a:t>
            </a:r>
            <a:r>
              <a:rPr lang="el-GR" i="1" dirty="0" err="1"/>
              <a:t>Τοῦτο</a:t>
            </a:r>
            <a:r>
              <a:rPr lang="el-GR" i="1" dirty="0"/>
              <a:t> δ</a:t>
            </a:r>
            <a:r>
              <a:rPr lang="en-US" i="1" dirty="0"/>
              <a:t>' </a:t>
            </a:r>
            <a:r>
              <a:rPr lang="el-GR" i="1" dirty="0" err="1"/>
              <a:t>ἐστὶν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l-GR" i="1" dirty="0"/>
              <a:t>· </a:t>
            </a:r>
            <a:r>
              <a:rPr lang="el-GR" i="1" dirty="0" err="1"/>
              <a:t>πρὸς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δομεστίκου</a:t>
            </a:r>
            <a:r>
              <a:rPr lang="el-GR" i="1" dirty="0"/>
              <a:t> </a:t>
            </a:r>
            <a:r>
              <a:rPr lang="el-GR" i="1" dirty="0" err="1"/>
              <a:t>χεῖρα</a:t>
            </a:r>
            <a:r>
              <a:rPr lang="el-GR" i="1" dirty="0"/>
              <a:t> </a:t>
            </a:r>
            <a:r>
              <a:rPr lang="el-GR" i="1" dirty="0" err="1"/>
              <a:t>ἅπαντες</a:t>
            </a:r>
            <a:r>
              <a:rPr lang="el-GR" i="1" dirty="0"/>
              <a:t> </a:t>
            </a:r>
            <a:r>
              <a:rPr lang="el-GR" i="1" dirty="0" err="1"/>
              <a:t>ἀποβλέποντες</a:t>
            </a:r>
            <a:r>
              <a:rPr lang="el-GR" i="1" dirty="0"/>
              <a:t> </a:t>
            </a:r>
            <a:r>
              <a:rPr lang="el-GR" i="1" dirty="0" err="1"/>
              <a:t>συμφωνοῦμεν</a:t>
            </a:r>
            <a:r>
              <a:rPr lang="en-US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χρήσιμός</a:t>
            </a:r>
            <a:r>
              <a:rPr lang="el-GR" i="1" dirty="0"/>
              <a:t> </a:t>
            </a:r>
            <a:r>
              <a:rPr lang="el-GR" i="1" dirty="0" err="1"/>
              <a:t>ἐστι</a:t>
            </a:r>
            <a:r>
              <a:rPr lang="en-US" i="1" dirty="0"/>
              <a:t>, </a:t>
            </a:r>
            <a:r>
              <a:rPr lang="el-GR" i="1" dirty="0" err="1"/>
              <a:t>μᾶλλον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χρησιμωτάτη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τιμιωτάτη</a:t>
            </a:r>
            <a:r>
              <a:rPr lang="el-GR" i="1" dirty="0"/>
              <a:t> </a:t>
            </a:r>
            <a:r>
              <a:rPr lang="el-GR" i="1" dirty="0" err="1"/>
              <a:t>ἐστὶν</a:t>
            </a:r>
            <a:r>
              <a:rPr lang="el-GR" i="1" dirty="0"/>
              <a:t> </a:t>
            </a:r>
            <a:r>
              <a:rPr lang="el-GR" i="1" dirty="0" err="1"/>
              <a:t>ἡμῖν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σεμνότητος</a:t>
            </a:r>
            <a:r>
              <a:rPr lang="en-US" i="1" dirty="0"/>
              <a:t>"</a:t>
            </a:r>
            <a:r>
              <a:rPr lang="en-US" dirty="0"/>
              <a:t>.</a:t>
            </a:r>
            <a:endParaRPr lang="el-G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027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46112" y="1556238"/>
            <a:ext cx="9403742" cy="4692161"/>
          </a:xfrm>
        </p:spPr>
        <p:txBody>
          <a:bodyPr>
            <a:normAutofit/>
          </a:bodyPr>
          <a:lstStyle/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n-US" i="1" dirty="0"/>
              <a:t> "... </a:t>
            </a:r>
            <a:r>
              <a:rPr lang="el-GR" i="1" dirty="0" err="1"/>
              <a:t>Δεῖ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ἔχειν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σοῦ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ἕτερον</a:t>
            </a:r>
            <a:r>
              <a:rPr lang="el-GR" i="1" dirty="0"/>
              <a:t> </a:t>
            </a:r>
            <a:r>
              <a:rPr lang="el-GR" i="1" dirty="0" err="1"/>
              <a:t>βοηθὸν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δύο</a:t>
            </a:r>
            <a:r>
              <a:rPr lang="en-US" i="1" dirty="0"/>
              <a:t>, </a:t>
            </a:r>
            <a:r>
              <a:rPr lang="el-GR" i="1" dirty="0" err="1"/>
              <a:t>πλείονας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οὐδαμῶς</a:t>
            </a:r>
            <a:r>
              <a:rPr lang="el-GR" i="1" dirty="0"/>
              <a:t>· </a:t>
            </a:r>
            <a:r>
              <a:rPr lang="el-GR" i="1" dirty="0" err="1"/>
              <a:t>τότε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καλοφωνία</a:t>
            </a:r>
            <a:r>
              <a:rPr lang="el-GR" i="1" dirty="0"/>
              <a:t>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λεγόμενον</a:t>
            </a:r>
            <a:r>
              <a:rPr lang="el-GR" i="1" dirty="0"/>
              <a:t> </a:t>
            </a:r>
            <a:r>
              <a:rPr lang="el-GR" i="1" dirty="0" err="1"/>
              <a:t>ἀπὸ</a:t>
            </a:r>
            <a:r>
              <a:rPr lang="el-GR" i="1" dirty="0"/>
              <a:t> </a:t>
            </a:r>
            <a:r>
              <a:rPr lang="el-GR" i="1" dirty="0" err="1"/>
              <a:t>χοροῦ</a:t>
            </a:r>
            <a:r>
              <a:rPr lang="el-GR" i="1" dirty="0"/>
              <a:t> </a:t>
            </a:r>
            <a:r>
              <a:rPr lang="el-GR" i="1" dirty="0" err="1"/>
              <a:t>γενήσεται</a:t>
            </a:r>
            <a:r>
              <a:rPr lang="en-US" i="1" dirty="0"/>
              <a:t>.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τοῦτο</a:t>
            </a:r>
            <a:r>
              <a:rPr lang="el-GR" i="1" dirty="0"/>
              <a:t> </a:t>
            </a:r>
            <a:r>
              <a:rPr lang="el-GR" i="1" dirty="0" err="1"/>
              <a:t>ὀφείλει</a:t>
            </a:r>
            <a:r>
              <a:rPr lang="el-GR" i="1" dirty="0"/>
              <a:t> </a:t>
            </a:r>
            <a:r>
              <a:rPr lang="el-GR" i="1" dirty="0" err="1"/>
              <a:t>γίνεσθαι</a:t>
            </a:r>
            <a:r>
              <a:rPr lang="el-GR" i="1" dirty="0"/>
              <a:t> </a:t>
            </a:r>
            <a:r>
              <a:rPr lang="el-GR" i="1" dirty="0" err="1"/>
              <a:t>ἐὰν</a:t>
            </a:r>
            <a:r>
              <a:rPr lang="el-GR" i="1" dirty="0"/>
              <a:t> </a:t>
            </a:r>
            <a:r>
              <a:rPr lang="el-GR" i="1" dirty="0" err="1"/>
              <a:t>αἱ</a:t>
            </a:r>
            <a:r>
              <a:rPr lang="el-GR" i="1" dirty="0"/>
              <a:t> </a:t>
            </a:r>
            <a:r>
              <a:rPr lang="el-GR" i="1" dirty="0" err="1"/>
              <a:t>φωναὶ</a:t>
            </a:r>
            <a:r>
              <a:rPr lang="el-GR" i="1" dirty="0"/>
              <a:t> </a:t>
            </a:r>
            <a:r>
              <a:rPr lang="el-GR" i="1" dirty="0" err="1"/>
              <a:t>ὦσιν</a:t>
            </a:r>
            <a:r>
              <a:rPr lang="el-GR" i="1" dirty="0"/>
              <a:t> </a:t>
            </a:r>
            <a:r>
              <a:rPr lang="el-GR" i="1" dirty="0" err="1"/>
              <a:t>ἐπιτήδειαι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καλαί</a:t>
            </a:r>
            <a:r>
              <a:rPr lang="el-GR" i="1" dirty="0"/>
              <a:t>·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οὕτως</a:t>
            </a:r>
            <a:r>
              <a:rPr lang="el-GR" i="1" dirty="0"/>
              <a:t> </a:t>
            </a:r>
            <a:r>
              <a:rPr lang="el-GR" i="1" dirty="0" err="1"/>
              <a:t>ἔχει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καλοφωνοῦντος</a:t>
            </a:r>
            <a:r>
              <a:rPr lang="el-GR" i="1" dirty="0"/>
              <a:t> </a:t>
            </a:r>
            <a:r>
              <a:rPr lang="el-GR" i="1" dirty="0" err="1"/>
              <a:t>φωνή</a:t>
            </a:r>
            <a:r>
              <a:rPr lang="en-US" i="1" dirty="0"/>
              <a:t>, </a:t>
            </a:r>
            <a:r>
              <a:rPr lang="el-GR" i="1" dirty="0" err="1"/>
              <a:t>πάντας</a:t>
            </a:r>
            <a:r>
              <a:rPr lang="el-GR" i="1" dirty="0"/>
              <a:t> </a:t>
            </a:r>
            <a:r>
              <a:rPr lang="el-GR" i="1" dirty="0" err="1"/>
              <a:t>λαμβανέτω</a:t>
            </a:r>
            <a:r>
              <a:rPr lang="el-GR" i="1" dirty="0"/>
              <a:t> </a:t>
            </a:r>
            <a:r>
              <a:rPr lang="el-GR" i="1" dirty="0" err="1"/>
              <a:t>βοηθούς</a:t>
            </a:r>
            <a:r>
              <a:rPr lang="en-US" i="1" dirty="0"/>
              <a:t>. </a:t>
            </a:r>
            <a:r>
              <a:rPr lang="el-GR" i="1" dirty="0" err="1"/>
              <a:t>Ὀφείλουσι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ψάλλοντες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συνήθεις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σχεδὸν</a:t>
            </a:r>
            <a:r>
              <a:rPr lang="el-GR" i="1" dirty="0"/>
              <a:t> </a:t>
            </a:r>
            <a:r>
              <a:rPr lang="el-GR" i="1" dirty="0" err="1"/>
              <a:t>προμελετηκότες</a:t>
            </a:r>
            <a:r>
              <a:rPr lang="el-GR" i="1" dirty="0"/>
              <a:t> </a:t>
            </a:r>
            <a:r>
              <a:rPr lang="el-GR" i="1" dirty="0" err="1"/>
              <a:t>ἕκαστος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ἑκάστου</a:t>
            </a:r>
            <a:r>
              <a:rPr lang="el-GR" i="1" dirty="0"/>
              <a:t> </a:t>
            </a:r>
            <a:r>
              <a:rPr lang="el-GR" i="1" dirty="0" err="1"/>
              <a:t>κοινῶς</a:t>
            </a:r>
            <a:r>
              <a:rPr lang="en-US" i="1" dirty="0"/>
              <a:t>,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συμφωνῶσι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ἡδίων</a:t>
            </a:r>
            <a:r>
              <a:rPr lang="el-GR" i="1" dirty="0"/>
              <a:t> </a:t>
            </a:r>
            <a:r>
              <a:rPr lang="el-GR" i="1" dirty="0" err="1"/>
              <a:t>οὕτω</a:t>
            </a:r>
            <a:r>
              <a:rPr lang="el-GR" i="1" dirty="0"/>
              <a:t> </a:t>
            </a:r>
            <a:r>
              <a:rPr lang="el-GR" i="1" dirty="0" err="1"/>
              <a:t>φανείη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ψαλτική</a:t>
            </a:r>
            <a:r>
              <a:rPr lang="en-US" i="1" dirty="0"/>
              <a:t>. </a:t>
            </a:r>
            <a:r>
              <a:rPr lang="el-GR" i="1" dirty="0" err="1"/>
              <a:t>Κακῷ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χρήσῃ</a:t>
            </a:r>
            <a:r>
              <a:rPr lang="el-GR" i="1" dirty="0"/>
              <a:t> </a:t>
            </a:r>
            <a:r>
              <a:rPr lang="el-GR" i="1" dirty="0" err="1"/>
              <a:t>ποτὲ</a:t>
            </a:r>
            <a:r>
              <a:rPr lang="el-GR" i="1" dirty="0"/>
              <a:t> </a:t>
            </a:r>
            <a:r>
              <a:rPr lang="el-GR" i="1" dirty="0" err="1"/>
              <a:t>βοηθῷ</a:t>
            </a:r>
            <a:r>
              <a:rPr lang="el-GR" i="1" dirty="0"/>
              <a:t>· </a:t>
            </a:r>
            <a:r>
              <a:rPr lang="el-GR" i="1" dirty="0" err="1"/>
              <a:t>κρεῖττον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ᾖ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n-US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κακοφώνου</a:t>
            </a:r>
            <a:r>
              <a:rPr lang="el-GR" i="1" dirty="0"/>
              <a:t>· </a:t>
            </a:r>
            <a:r>
              <a:rPr lang="el-GR" i="1" dirty="0" err="1"/>
              <a:t>ἀπολέσει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σὸν</a:t>
            </a:r>
            <a:r>
              <a:rPr lang="el-GR" i="1" dirty="0"/>
              <a:t> </a:t>
            </a:r>
            <a:r>
              <a:rPr lang="el-GR" i="1" dirty="0" err="1"/>
              <a:t>τότε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n-US" i="1" dirty="0"/>
              <a:t>.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παρήχων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κακοφώνων</a:t>
            </a:r>
            <a:r>
              <a:rPr lang="el-GR" i="1" dirty="0"/>
              <a:t> </a:t>
            </a:r>
            <a:r>
              <a:rPr lang="el-GR" i="1" dirty="0" err="1"/>
              <a:t>εὑρίσκεται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ταχυτέρα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δέοντος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πετρώδης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ἀσθενὴς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κεχαλασμένη</a:t>
            </a:r>
            <a:r>
              <a:rPr lang="el-GR" i="1" dirty="0"/>
              <a:t>·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ἑνὸς</a:t>
            </a:r>
            <a:r>
              <a:rPr lang="el-GR" i="1" dirty="0"/>
              <a:t> </a:t>
            </a:r>
            <a:r>
              <a:rPr lang="el-GR" i="1" dirty="0" err="1"/>
              <a:t>ᾖ</a:t>
            </a:r>
            <a:r>
              <a:rPr lang="el-GR" i="1" dirty="0"/>
              <a:t> </a:t>
            </a:r>
            <a:r>
              <a:rPr lang="el-GR" i="1" dirty="0" err="1"/>
              <a:t>πετρώδης</a:t>
            </a:r>
            <a:r>
              <a:rPr lang="en-US" i="1" dirty="0"/>
              <a:t>, </a:t>
            </a:r>
            <a:r>
              <a:rPr lang="el-GR" i="1" dirty="0" err="1"/>
              <a:t>ἀνέρχεται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ὑψηλότερον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βουλομένου</a:t>
            </a:r>
            <a:r>
              <a:rPr lang="en-US" i="1" dirty="0"/>
              <a:t>,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ἑτέρου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χαμηλότερον</a:t>
            </a:r>
            <a:r>
              <a:rPr lang="el-GR" i="1" dirty="0"/>
              <a:t> </a:t>
            </a:r>
            <a:r>
              <a:rPr lang="el-GR" i="1" dirty="0" err="1"/>
              <a:t>ἄκοντος</a:t>
            </a:r>
            <a:r>
              <a:rPr lang="en-US" i="1" dirty="0"/>
              <a:t>.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δὴ</a:t>
            </a:r>
            <a:r>
              <a:rPr lang="el-GR" i="1" dirty="0"/>
              <a:t> </a:t>
            </a:r>
            <a:r>
              <a:rPr lang="el-GR" i="1" dirty="0" err="1"/>
              <a:t>τοιοῦτον</a:t>
            </a:r>
            <a:r>
              <a:rPr lang="el-GR" i="1" dirty="0"/>
              <a:t> </a:t>
            </a:r>
            <a:r>
              <a:rPr lang="el-GR" i="1" dirty="0" err="1"/>
              <a:t>ἀποπέμπεσθαι</a:t>
            </a:r>
            <a:r>
              <a:rPr lang="el-GR" i="1" dirty="0"/>
              <a:t> </a:t>
            </a:r>
            <a:r>
              <a:rPr lang="el-GR" i="1" dirty="0" err="1"/>
              <a:t>δεῖ</a:t>
            </a:r>
            <a:r>
              <a:rPr lang="el-GR" i="1" dirty="0"/>
              <a:t>· </a:t>
            </a:r>
            <a:r>
              <a:rPr lang="el-GR" i="1" dirty="0" err="1"/>
              <a:t>οὑ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ἑαυτῷ</a:t>
            </a:r>
            <a:r>
              <a:rPr lang="el-GR" i="1" dirty="0"/>
              <a:t>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πᾶσι</a:t>
            </a:r>
            <a:r>
              <a:rPr lang="el-GR" i="1" dirty="0"/>
              <a:t> </a:t>
            </a:r>
            <a:r>
              <a:rPr lang="el-GR" i="1" dirty="0" err="1"/>
              <a:t>μεταδίδωσι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κακοῦ</a:t>
            </a:r>
            <a:r>
              <a:rPr lang="en-US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ἄνω</a:t>
            </a:r>
            <a:r>
              <a:rPr lang="el-GR" i="1" dirty="0"/>
              <a:t> </a:t>
            </a:r>
            <a:r>
              <a:rPr lang="el-GR" i="1" dirty="0" err="1"/>
              <a:t>ἕλκουσιν</a:t>
            </a:r>
            <a:r>
              <a:rPr lang="el-GR" i="1" dirty="0"/>
              <a:t> </a:t>
            </a:r>
            <a:r>
              <a:rPr lang="el-GR" i="1" dirty="0" err="1"/>
              <a:t>ἡμᾶς</a:t>
            </a:r>
            <a:r>
              <a:rPr lang="el-GR" i="1" dirty="0"/>
              <a:t> </a:t>
            </a:r>
            <a:r>
              <a:rPr lang="el-GR" i="1" dirty="0" err="1"/>
              <a:t>ἄκοντας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κάτω</a:t>
            </a:r>
            <a:r>
              <a:rPr lang="en-US" i="1" dirty="0"/>
              <a:t>....". </a:t>
            </a:r>
            <a:endParaRPr lang="el-GR" i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46110" y="650631"/>
            <a:ext cx="10001375" cy="591642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l-GR" b="1" dirty="0" err="1" smtClean="0"/>
              <a:t>ἡ</a:t>
            </a:r>
            <a:r>
              <a:rPr lang="el-GR" b="1" dirty="0" smtClean="0"/>
              <a:t> </a:t>
            </a:r>
            <a:r>
              <a:rPr lang="el-GR" b="1" dirty="0"/>
              <a:t>πρακτική</a:t>
            </a:r>
            <a:r>
              <a:rPr lang="el-GR" dirty="0"/>
              <a:t>·</a:t>
            </a:r>
            <a:r>
              <a:rPr lang="el-GR" b="1" dirty="0"/>
              <a:t> </a:t>
            </a:r>
            <a:r>
              <a:rPr lang="el-GR" b="1" dirty="0" err="1"/>
              <a:t>δηλαδὴ</a:t>
            </a:r>
            <a:r>
              <a:rPr lang="el-GR" b="1" dirty="0"/>
              <a:t> </a:t>
            </a:r>
            <a:r>
              <a:rPr lang="el-GR" b="1" dirty="0" err="1"/>
              <a:t>ἡ</a:t>
            </a:r>
            <a:r>
              <a:rPr lang="el-GR" b="1" dirty="0"/>
              <a:t> συνήθης </a:t>
            </a:r>
            <a:r>
              <a:rPr lang="el-GR" b="1" dirty="0" err="1"/>
              <a:t>τακτικὴ</a:t>
            </a:r>
            <a:r>
              <a:rPr lang="el-GR" b="1" dirty="0"/>
              <a:t> </a:t>
            </a:r>
            <a:r>
              <a:rPr lang="el-GR" b="1" dirty="0" err="1"/>
              <a:t>τῆς</a:t>
            </a:r>
            <a:r>
              <a:rPr lang="el-GR" b="1" dirty="0"/>
              <a:t> </a:t>
            </a:r>
            <a:r>
              <a:rPr lang="el-GR" b="1" dirty="0" err="1"/>
              <a:t>ἀπὸ</a:t>
            </a:r>
            <a:r>
              <a:rPr lang="el-GR" b="1" dirty="0"/>
              <a:t> </a:t>
            </a:r>
            <a:r>
              <a:rPr lang="el-GR" b="1" dirty="0" err="1"/>
              <a:t>χοροῦ</a:t>
            </a:r>
            <a:r>
              <a:rPr lang="el-GR" b="1" dirty="0"/>
              <a:t> </a:t>
            </a:r>
            <a:r>
              <a:rPr lang="el-GR" b="1" dirty="0" err="1"/>
              <a:t>ψαλμώδησης</a:t>
            </a:r>
            <a:r>
              <a:rPr lang="el-GR" b="1" dirty="0" smtClean="0"/>
              <a:t>:</a:t>
            </a:r>
          </a:p>
          <a:p>
            <a:pPr lvl="0"/>
            <a:endParaRPr lang="el-GR" dirty="0"/>
          </a:p>
          <a:p>
            <a:pPr marL="0" indent="0" algn="just">
              <a:buNone/>
            </a:pPr>
            <a:r>
              <a:rPr lang="el-GR" dirty="0" err="1" smtClean="0"/>
              <a:t>ἡ</a:t>
            </a:r>
            <a:r>
              <a:rPr lang="el-GR" dirty="0" smtClean="0"/>
              <a:t> </a:t>
            </a:r>
            <a:r>
              <a:rPr lang="el-GR" dirty="0" err="1"/>
              <a:t>χορικὴ</a:t>
            </a:r>
            <a:r>
              <a:rPr lang="el-GR" dirty="0"/>
              <a:t> </a:t>
            </a:r>
            <a:r>
              <a:rPr lang="el-GR" dirty="0" err="1"/>
              <a:t>ἑρμηνεία</a:t>
            </a:r>
            <a:r>
              <a:rPr lang="el-GR" dirty="0"/>
              <a:t> </a:t>
            </a:r>
            <a:r>
              <a:rPr lang="el-GR" dirty="0" err="1"/>
              <a:t>ἀναπτύσσεται</a:t>
            </a:r>
            <a:r>
              <a:rPr lang="el-GR" dirty="0"/>
              <a:t>, </a:t>
            </a:r>
            <a:r>
              <a:rPr lang="el-GR" dirty="0" err="1"/>
              <a:t>μεταξὺ</a:t>
            </a:r>
            <a:r>
              <a:rPr lang="el-GR" dirty="0"/>
              <a:t> δύο </a:t>
            </a:r>
            <a:r>
              <a:rPr lang="el-GR" dirty="0" err="1"/>
              <a:t>χορῶν</a:t>
            </a:r>
            <a:r>
              <a:rPr lang="el-GR" dirty="0"/>
              <a:t> </a:t>
            </a:r>
            <a:r>
              <a:rPr lang="el-GR" dirty="0" err="1"/>
              <a:t>ψαλτῶν</a:t>
            </a:r>
            <a:r>
              <a:rPr lang="el-GR" dirty="0"/>
              <a:t>, </a:t>
            </a:r>
            <a:r>
              <a:rPr lang="el-GR" dirty="0" err="1"/>
              <a:t>ἀντιφωνικά</a:t>
            </a:r>
            <a:r>
              <a:rPr lang="el-GR" dirty="0"/>
              <a:t> (</a:t>
            </a:r>
            <a:r>
              <a:rPr lang="el-GR" dirty="0" err="1"/>
              <a:t>κατὰ</a:t>
            </a:r>
            <a:r>
              <a:rPr lang="el-GR" dirty="0"/>
              <a:t> </a:t>
            </a:r>
            <a:r>
              <a:rPr lang="el-GR" dirty="0" err="1"/>
              <a:t>ἐπιμεριστικὸ</a:t>
            </a:r>
            <a:r>
              <a:rPr lang="el-GR" dirty="0"/>
              <a:t> </a:t>
            </a:r>
            <a:r>
              <a:rPr lang="el-GR" dirty="0" err="1"/>
              <a:t>σχῆμα</a:t>
            </a:r>
            <a:r>
              <a:rPr lang="el-GR" dirty="0"/>
              <a:t>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i="1" dirty="0" err="1"/>
              <a:t>ποιεῖ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μελῳδίαν</a:t>
            </a:r>
            <a:r>
              <a:rPr lang="el-GR" i="1" dirty="0"/>
              <a:t> </a:t>
            </a:r>
            <a:r>
              <a:rPr lang="el-GR" i="1" dirty="0" err="1"/>
              <a:t>εὐάρμοστον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ἀειθαλῆ</a:t>
            </a:r>
            <a:r>
              <a:rPr lang="el-GR" dirty="0"/>
              <a:t>). </a:t>
            </a:r>
            <a:r>
              <a:rPr lang="el-GR" dirty="0" err="1"/>
              <a:t>Αὐτὸς</a:t>
            </a:r>
            <a:r>
              <a:rPr lang="el-GR" dirty="0"/>
              <a:t> </a:t>
            </a:r>
            <a:r>
              <a:rPr lang="el-GR" dirty="0" err="1"/>
              <a:t>ὁ</a:t>
            </a:r>
            <a:r>
              <a:rPr lang="el-GR" dirty="0"/>
              <a:t> τρόπος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ψαλμώδησης</a:t>
            </a:r>
            <a:r>
              <a:rPr lang="el-GR" dirty="0"/>
              <a:t> </a:t>
            </a:r>
            <a:r>
              <a:rPr lang="el-GR" dirty="0" err="1"/>
              <a:t>ἐνέχει</a:t>
            </a:r>
            <a:r>
              <a:rPr lang="el-GR" dirty="0"/>
              <a:t> δύο (μία </a:t>
            </a:r>
            <a:r>
              <a:rPr lang="el-GR" dirty="0" err="1"/>
              <a:t>θετικὴ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μία </a:t>
            </a:r>
            <a:r>
              <a:rPr lang="el-GR" dirty="0" err="1"/>
              <a:t>ἀρνητική</a:t>
            </a:r>
            <a:r>
              <a:rPr lang="el-GR" dirty="0"/>
              <a:t>) προσεγγίσεις: </a:t>
            </a:r>
            <a:r>
              <a:rPr lang="el-GR" dirty="0" err="1"/>
              <a:t>κατὰ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πρώτη (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εὐκταία</a:t>
            </a:r>
            <a:r>
              <a:rPr lang="el-GR" dirty="0"/>
              <a:t>) </a:t>
            </a:r>
            <a:r>
              <a:rPr lang="el-GR" dirty="0" err="1"/>
              <a:t>ἡ</a:t>
            </a:r>
            <a:r>
              <a:rPr lang="el-GR" dirty="0"/>
              <a:t> ψαλμωδία πρέπει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εὐχάριστη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εὔρυθμη</a:t>
            </a:r>
            <a:r>
              <a:rPr lang="el-GR" dirty="0"/>
              <a:t> (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i="1" dirty="0" err="1"/>
              <a:t>οὔτε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ψάλλων</a:t>
            </a:r>
            <a:r>
              <a:rPr lang="el-GR" i="1" dirty="0"/>
              <a:t> </a:t>
            </a:r>
            <a:r>
              <a:rPr lang="el-GR" i="1" dirty="0" err="1"/>
              <a:t>οὔτε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ἀκούων</a:t>
            </a:r>
            <a:r>
              <a:rPr lang="el-GR" i="1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i="1" dirty="0" err="1"/>
              <a:t>ναρκήσει</a:t>
            </a:r>
            <a:r>
              <a:rPr lang="el-GR" i="1" dirty="0"/>
              <a:t> </a:t>
            </a:r>
            <a:r>
              <a:rPr lang="el-GR" i="1" dirty="0" err="1"/>
              <a:t>ποτέ</a:t>
            </a:r>
            <a:r>
              <a:rPr lang="el-GR" dirty="0"/>
              <a:t>) </a:t>
            </a:r>
            <a:r>
              <a:rPr lang="el-GR" dirty="0" err="1"/>
              <a:t>καὶ</a:t>
            </a:r>
            <a:r>
              <a:rPr lang="el-GR" dirty="0"/>
              <a:t> παράλληλα πρέπει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ἐμπνέει</a:t>
            </a:r>
            <a:r>
              <a:rPr lang="el-GR" dirty="0"/>
              <a:t> φόβο </a:t>
            </a:r>
            <a:r>
              <a:rPr lang="el-GR" dirty="0" err="1"/>
              <a:t>καὶ</a:t>
            </a:r>
            <a:r>
              <a:rPr lang="el-GR" dirty="0"/>
              <a:t> κατάνυξη (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ἀκούγεται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προσλαμβάνεται </a:t>
            </a:r>
            <a:r>
              <a:rPr lang="el-GR" i="1" dirty="0"/>
              <a:t>«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αὔρας</a:t>
            </a:r>
            <a:r>
              <a:rPr lang="el-GR" i="1" dirty="0"/>
              <a:t> </a:t>
            </a:r>
            <a:r>
              <a:rPr lang="el-GR" i="1" dirty="0" err="1"/>
              <a:t>λεπτῆς</a:t>
            </a:r>
            <a:r>
              <a:rPr lang="el-GR" i="1" dirty="0"/>
              <a:t>»</a:t>
            </a:r>
            <a:r>
              <a:rPr lang="el-GR" dirty="0"/>
              <a:t>)· </a:t>
            </a:r>
            <a:r>
              <a:rPr lang="el-GR" dirty="0" err="1"/>
              <a:t>ἡ</a:t>
            </a:r>
            <a:r>
              <a:rPr lang="el-GR" dirty="0"/>
              <a:t> διατύπωση </a:t>
            </a:r>
            <a:r>
              <a:rPr lang="el-GR" dirty="0" err="1"/>
              <a:t>ἐδῶ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χαρακτηριστική: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ἂν</a:t>
            </a:r>
            <a:r>
              <a:rPr lang="el-GR" i="1" dirty="0"/>
              <a:t> </a:t>
            </a:r>
            <a:r>
              <a:rPr lang="el-GR" i="1" dirty="0" err="1"/>
              <a:t>θατέρου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μερῶν</a:t>
            </a:r>
            <a:r>
              <a:rPr lang="el-GR" i="1" dirty="0"/>
              <a:t> </a:t>
            </a:r>
            <a:r>
              <a:rPr lang="el-GR" i="1" dirty="0" err="1"/>
              <a:t>ἡσυχάζοντος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πνεῦμα</a:t>
            </a:r>
            <a:r>
              <a:rPr lang="el-GR" i="1" dirty="0"/>
              <a:t> </a:t>
            </a:r>
            <a:r>
              <a:rPr lang="el-GR" i="1" dirty="0" err="1"/>
              <a:t>ὥσπερ</a:t>
            </a:r>
            <a:r>
              <a:rPr lang="el-GR" i="1" dirty="0"/>
              <a:t> </a:t>
            </a:r>
            <a:r>
              <a:rPr lang="el-GR" i="1" dirty="0" err="1"/>
              <a:t>ἀναλαμβάνοντος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ἑτέρου</a:t>
            </a:r>
            <a:r>
              <a:rPr lang="el-GR" i="1" dirty="0"/>
              <a:t> </a:t>
            </a:r>
            <a:r>
              <a:rPr lang="el-GR" i="1" dirty="0" err="1"/>
              <a:t>ψαλμῳδίᾳ</a:t>
            </a:r>
            <a:r>
              <a:rPr lang="el-GR" i="1" dirty="0"/>
              <a:t>.</a:t>
            </a:r>
            <a:r>
              <a:rPr lang="el-GR" dirty="0"/>
              <a:t> [Πρόκειται, βέβαια, </a:t>
            </a:r>
            <a:r>
              <a:rPr lang="el-GR" dirty="0" err="1"/>
              <a:t>γιὰ</a:t>
            </a:r>
            <a:r>
              <a:rPr lang="el-GR" dirty="0"/>
              <a:t> </a:t>
            </a:r>
            <a:r>
              <a:rPr lang="el-GR" dirty="0" err="1"/>
              <a:t>εἰκόνα</a:t>
            </a:r>
            <a:r>
              <a:rPr lang="el-GR" dirty="0"/>
              <a:t> </a:t>
            </a:r>
            <a:r>
              <a:rPr lang="el-GR" dirty="0" err="1"/>
              <a:t>ποὺ</a:t>
            </a:r>
            <a:r>
              <a:rPr lang="el-GR" dirty="0"/>
              <a:t> παραπέμπει </a:t>
            </a:r>
            <a:r>
              <a:rPr lang="el-GR" dirty="0" err="1"/>
              <a:t>σὲ</a:t>
            </a:r>
            <a:r>
              <a:rPr lang="el-GR" dirty="0"/>
              <a:t> </a:t>
            </a:r>
            <a:r>
              <a:rPr lang="el-GR" dirty="0" err="1"/>
              <a:t>γνωστὴ</a:t>
            </a:r>
            <a:r>
              <a:rPr lang="el-GR" dirty="0"/>
              <a:t> </a:t>
            </a:r>
            <a:r>
              <a:rPr lang="el-GR" dirty="0" err="1"/>
              <a:t>παλαιοδιαθηκικὴ</a:t>
            </a:r>
            <a:r>
              <a:rPr lang="el-GR" dirty="0"/>
              <a:t> σκηνή,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ὁποία</a:t>
            </a:r>
            <a:r>
              <a:rPr lang="el-GR" dirty="0"/>
              <a:t> </a:t>
            </a:r>
            <a:r>
              <a:rPr lang="el-GR" dirty="0" err="1"/>
              <a:t>ἂς</a:t>
            </a:r>
            <a:r>
              <a:rPr lang="el-GR" dirty="0"/>
              <a:t> </a:t>
            </a:r>
            <a:r>
              <a:rPr lang="el-GR" dirty="0" err="1"/>
              <a:t>θυμηθοῦμε</a:t>
            </a:r>
            <a:r>
              <a:rPr lang="el-GR" dirty="0"/>
              <a:t> </a:t>
            </a:r>
            <a:r>
              <a:rPr lang="el-GR" dirty="0" err="1"/>
              <a:t>ἐδῶ</a:t>
            </a:r>
            <a:r>
              <a:rPr lang="el-GR" dirty="0"/>
              <a:t> </a:t>
            </a:r>
            <a:r>
              <a:rPr lang="el-GR" dirty="0" err="1"/>
              <a:t>μέσῳ</a:t>
            </a:r>
            <a:r>
              <a:rPr lang="el-GR" dirty="0"/>
              <a:t> </a:t>
            </a:r>
            <a:r>
              <a:rPr lang="el-GR" dirty="0" err="1"/>
              <a:t>σχετικοῦ</a:t>
            </a:r>
            <a:r>
              <a:rPr lang="el-GR" dirty="0"/>
              <a:t> </a:t>
            </a:r>
            <a:r>
              <a:rPr lang="el-GR" dirty="0" err="1"/>
              <a:t>γλαφυροῦ</a:t>
            </a:r>
            <a:r>
              <a:rPr lang="el-GR" dirty="0"/>
              <a:t> </a:t>
            </a:r>
            <a:r>
              <a:rPr lang="el-GR" dirty="0" err="1"/>
              <a:t>σχολιασμοῦ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Ἀλέξανδρου</a:t>
            </a:r>
            <a:r>
              <a:rPr lang="el-GR" dirty="0"/>
              <a:t> Παπαδιαμάντη: </a:t>
            </a:r>
            <a:r>
              <a:rPr lang="el-GR" i="1" dirty="0"/>
              <a:t>«…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θεοφάνεια</a:t>
            </a:r>
            <a:r>
              <a:rPr lang="el-GR" i="1" dirty="0"/>
              <a:t> &lt;</a:t>
            </a:r>
            <a:r>
              <a:rPr lang="el-GR" i="1" dirty="0" err="1"/>
              <a:t>ἐγένετο</a:t>
            </a:r>
            <a:r>
              <a:rPr lang="el-GR" i="1" dirty="0"/>
              <a:t>&gt;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Θεσβίτην</a:t>
            </a:r>
            <a:r>
              <a:rPr lang="el-GR" i="1" dirty="0"/>
              <a:t> </a:t>
            </a:r>
            <a:r>
              <a:rPr lang="el-GR" i="1" dirty="0" err="1"/>
              <a:t>Ἠλίαν</a:t>
            </a:r>
            <a:r>
              <a:rPr lang="el-GR" i="1" dirty="0"/>
              <a:t> […] </a:t>
            </a:r>
            <a:r>
              <a:rPr lang="el-GR" i="1" dirty="0" err="1"/>
              <a:t>ὄχι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τῷ</a:t>
            </a:r>
            <a:r>
              <a:rPr lang="el-GR" i="1" dirty="0"/>
              <a:t> πνεύματι </a:t>
            </a:r>
            <a:r>
              <a:rPr lang="el-GR" i="1" dirty="0" err="1"/>
              <a:t>τῷ</a:t>
            </a:r>
            <a:r>
              <a:rPr lang="el-GR" i="1" dirty="0"/>
              <a:t> </a:t>
            </a:r>
            <a:r>
              <a:rPr lang="el-GR" i="1" dirty="0" err="1"/>
              <a:t>βιαίῳ</a:t>
            </a:r>
            <a:r>
              <a:rPr lang="el-GR" i="1" dirty="0"/>
              <a:t>, </a:t>
            </a:r>
            <a:r>
              <a:rPr lang="el-GR" i="1" dirty="0" err="1"/>
              <a:t>ὄχι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τῷ</a:t>
            </a:r>
            <a:r>
              <a:rPr lang="el-GR" i="1" dirty="0"/>
              <a:t> </a:t>
            </a:r>
            <a:r>
              <a:rPr lang="el-GR" i="1" dirty="0" err="1"/>
              <a:t>συσσεισμῷ</a:t>
            </a:r>
            <a:r>
              <a:rPr lang="el-GR" i="1" dirty="0"/>
              <a:t>, </a:t>
            </a:r>
            <a:r>
              <a:rPr lang="el-GR" i="1" dirty="0" err="1"/>
              <a:t>ὄχι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πυρί</a:t>
            </a:r>
            <a:r>
              <a:rPr lang="el-GR" i="1" dirty="0"/>
              <a:t>, </a:t>
            </a:r>
            <a:r>
              <a:rPr lang="el-GR" i="1" dirty="0" err="1"/>
              <a:t>ἀλλ</a:t>
            </a:r>
            <a:r>
              <a:rPr lang="el-GR" i="1" dirty="0"/>
              <a:t>’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φωνῇ</a:t>
            </a:r>
            <a:r>
              <a:rPr lang="el-GR" i="1" dirty="0"/>
              <a:t> </a:t>
            </a:r>
            <a:r>
              <a:rPr lang="el-GR" i="1" dirty="0" err="1"/>
              <a:t>αὔρας</a:t>
            </a:r>
            <a:r>
              <a:rPr lang="el-GR" i="1" dirty="0"/>
              <a:t> </a:t>
            </a:r>
            <a:r>
              <a:rPr lang="el-GR" i="1" dirty="0" err="1"/>
              <a:t>λεπτῆς</a:t>
            </a:r>
            <a:r>
              <a:rPr lang="el-GR" i="1" dirty="0"/>
              <a:t>.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αὔρας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λεπτῆς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πράου </a:t>
            </a:r>
            <a:r>
              <a:rPr lang="el-GR" i="1" dirty="0" err="1"/>
              <a:t>Ἰησοῦ</a:t>
            </a:r>
            <a:r>
              <a:rPr lang="el-GR" i="1" dirty="0"/>
              <a:t>,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φωνὴ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Εὐαγγελίου</a:t>
            </a:r>
            <a:r>
              <a:rPr lang="el-GR" i="1" dirty="0"/>
              <a:t>.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τοῦτο</a:t>
            </a:r>
            <a:r>
              <a:rPr lang="el-GR" i="1" dirty="0"/>
              <a:t>, λέγει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μελῳδός</a:t>
            </a:r>
            <a:r>
              <a:rPr lang="el-GR" i="1" dirty="0"/>
              <a:t>, ‘ </a:t>
            </a:r>
            <a:r>
              <a:rPr lang="el-GR" i="1" dirty="0" err="1"/>
              <a:t>Ἰησοῦ</a:t>
            </a:r>
            <a:r>
              <a:rPr lang="el-GR" i="1" dirty="0"/>
              <a:t> </a:t>
            </a:r>
            <a:r>
              <a:rPr lang="el-GR" i="1" dirty="0" err="1"/>
              <a:t>τῷ</a:t>
            </a:r>
            <a:r>
              <a:rPr lang="el-GR" i="1" dirty="0"/>
              <a:t> </a:t>
            </a:r>
            <a:r>
              <a:rPr lang="el-GR" i="1" dirty="0" err="1"/>
              <a:t>πράῳ</a:t>
            </a:r>
            <a:r>
              <a:rPr lang="el-GR" i="1" dirty="0"/>
              <a:t> </a:t>
            </a:r>
            <a:r>
              <a:rPr lang="el-GR" i="1" dirty="0" err="1"/>
              <a:t>ψάλλομεν</a:t>
            </a:r>
            <a:r>
              <a:rPr lang="el-GR" i="1" dirty="0"/>
              <a:t>’.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τοῦτο</a:t>
            </a:r>
            <a:r>
              <a:rPr lang="el-GR" i="1" dirty="0"/>
              <a:t> […] </a:t>
            </a:r>
            <a:r>
              <a:rPr lang="el-GR" i="1" dirty="0" err="1"/>
              <a:t>ὀφείλομεν</a:t>
            </a:r>
            <a:r>
              <a:rPr lang="el-GR" i="1" dirty="0"/>
              <a:t> </a:t>
            </a:r>
            <a:r>
              <a:rPr lang="el-GR" i="1" dirty="0" err="1"/>
              <a:t>νὰ</a:t>
            </a:r>
            <a:r>
              <a:rPr lang="el-GR" i="1" dirty="0"/>
              <a:t> </a:t>
            </a:r>
            <a:r>
              <a:rPr lang="el-GR" i="1" dirty="0" err="1"/>
              <a:t>ψάλλωμεν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Ἐκκλησίᾳ</a:t>
            </a:r>
            <a:r>
              <a:rPr lang="el-GR" i="1" dirty="0"/>
              <a:t> </a:t>
            </a:r>
            <a:r>
              <a:rPr lang="el-GR" i="1" dirty="0" err="1"/>
              <a:t>μὲ</a:t>
            </a:r>
            <a:r>
              <a:rPr lang="el-GR" i="1" dirty="0"/>
              <a:t> </a:t>
            </a:r>
            <a:r>
              <a:rPr lang="el-GR" i="1" dirty="0" err="1"/>
              <a:t>πραείας</a:t>
            </a:r>
            <a:r>
              <a:rPr lang="el-GR" i="1" dirty="0"/>
              <a:t> </a:t>
            </a:r>
            <a:r>
              <a:rPr lang="el-GR" i="1" dirty="0" err="1"/>
              <a:t>φωνάς</a:t>
            </a:r>
            <a:r>
              <a:rPr lang="el-GR" i="1" dirty="0"/>
              <a:t>, </a:t>
            </a:r>
            <a:r>
              <a:rPr lang="el-GR" i="1" dirty="0" err="1"/>
              <a:t>μὲ</a:t>
            </a:r>
            <a:r>
              <a:rPr lang="el-GR" i="1" dirty="0"/>
              <a:t> </a:t>
            </a:r>
            <a:r>
              <a:rPr lang="el-GR" i="1" dirty="0" err="1"/>
              <a:t>φωνὴν</a:t>
            </a:r>
            <a:r>
              <a:rPr lang="el-GR" i="1" dirty="0"/>
              <a:t> </a:t>
            </a:r>
            <a:r>
              <a:rPr lang="el-GR" i="1" dirty="0" err="1"/>
              <a:t>αὔρας</a:t>
            </a:r>
            <a:r>
              <a:rPr lang="el-GR" i="1" dirty="0"/>
              <a:t> </a:t>
            </a:r>
            <a:r>
              <a:rPr lang="el-GR" i="1" dirty="0" err="1"/>
              <a:t>λεπτῆς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ὄχι</a:t>
            </a:r>
            <a:r>
              <a:rPr lang="el-GR" i="1" dirty="0"/>
              <a:t> </a:t>
            </a:r>
            <a:r>
              <a:rPr lang="el-GR" i="1" dirty="0" err="1"/>
              <a:t>μὲ</a:t>
            </a:r>
            <a:r>
              <a:rPr lang="el-GR" i="1" dirty="0"/>
              <a:t> πολυφωνίας </a:t>
            </a:r>
            <a:r>
              <a:rPr lang="el-GR" i="1" dirty="0" err="1"/>
              <a:t>καὶ</a:t>
            </a:r>
            <a:r>
              <a:rPr lang="el-GR" i="1" dirty="0"/>
              <a:t> παραφωνίας, </a:t>
            </a:r>
            <a:r>
              <a:rPr lang="el-GR" i="1" dirty="0" err="1"/>
              <a:t>αἵτινες</a:t>
            </a:r>
            <a:r>
              <a:rPr lang="el-GR" i="1" dirty="0"/>
              <a:t> </a:t>
            </a:r>
            <a:r>
              <a:rPr lang="el-GR" i="1" dirty="0" err="1"/>
              <a:t>ὁμοιάζουν</a:t>
            </a:r>
            <a:r>
              <a:rPr lang="el-GR" i="1" dirty="0"/>
              <a:t> </a:t>
            </a:r>
            <a:r>
              <a:rPr lang="el-GR" i="1" dirty="0" err="1"/>
              <a:t>μὲ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πνεῦμα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ἀνέμου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βίαιον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μὲ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συσσεισμόν</a:t>
            </a:r>
            <a:r>
              <a:rPr lang="el-GR" i="1" dirty="0"/>
              <a:t>, </a:t>
            </a:r>
            <a:r>
              <a:rPr lang="el-GR" i="1" dirty="0" err="1"/>
              <a:t>μέσῳ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ὁποίων</a:t>
            </a:r>
            <a:r>
              <a:rPr lang="el-GR" i="1" dirty="0"/>
              <a:t> </a:t>
            </a:r>
            <a:r>
              <a:rPr lang="el-GR" i="1" dirty="0" err="1"/>
              <a:t>δὲν</a:t>
            </a:r>
            <a:r>
              <a:rPr lang="el-GR" i="1" dirty="0"/>
              <a:t> </a:t>
            </a:r>
            <a:r>
              <a:rPr lang="el-GR" i="1" dirty="0" err="1"/>
              <a:t>ἐφανερώθη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Θεός»</a:t>
            </a:r>
            <a:r>
              <a:rPr lang="el-GR" dirty="0"/>
              <a:t>]</a:t>
            </a:r>
            <a:r>
              <a:rPr lang="el-GR" i="1" dirty="0"/>
              <a:t>. </a:t>
            </a:r>
            <a:r>
              <a:rPr lang="el-GR" dirty="0" err="1"/>
              <a:t>Κατὰ</a:t>
            </a:r>
            <a:r>
              <a:rPr lang="el-GR" dirty="0"/>
              <a:t> </a:t>
            </a:r>
            <a:r>
              <a:rPr lang="el-GR" dirty="0" err="1"/>
              <a:t>τὴ</a:t>
            </a:r>
            <a:r>
              <a:rPr lang="el-GR" dirty="0"/>
              <a:t> δεύτερη (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ἀπευκταία</a:t>
            </a:r>
            <a:r>
              <a:rPr lang="el-GR" dirty="0"/>
              <a:t>) προσέγγιση </a:t>
            </a:r>
            <a:r>
              <a:rPr lang="el-GR" dirty="0" err="1"/>
              <a:t>ἡ</a:t>
            </a:r>
            <a:r>
              <a:rPr lang="el-GR" dirty="0"/>
              <a:t> ψαλμωδία </a:t>
            </a:r>
            <a:r>
              <a:rPr lang="el-GR" dirty="0" err="1"/>
              <a:t>δὲν</a:t>
            </a:r>
            <a:r>
              <a:rPr lang="el-GR" dirty="0"/>
              <a:t> πρέπει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ἐκφέρεται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κραυγὴ</a:t>
            </a:r>
            <a:r>
              <a:rPr lang="el-GR" dirty="0"/>
              <a:t> </a:t>
            </a:r>
            <a:r>
              <a:rPr lang="el-GR" dirty="0" err="1"/>
              <a:t>ἢ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ἄσημη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ἄτακτη</a:t>
            </a:r>
            <a:r>
              <a:rPr lang="el-GR" dirty="0"/>
              <a:t> (: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δέ</a:t>
            </a:r>
            <a:r>
              <a:rPr lang="el-GR" i="1" dirty="0"/>
              <a:t> </a:t>
            </a:r>
            <a:r>
              <a:rPr lang="el-GR" i="1" dirty="0" err="1"/>
              <a:t>γε</a:t>
            </a:r>
            <a:r>
              <a:rPr lang="el-GR" i="1" dirty="0"/>
              <a:t> </a:t>
            </a:r>
            <a:r>
              <a:rPr lang="el-GR" i="1" dirty="0" err="1"/>
              <a:t>θέλεις</a:t>
            </a:r>
            <a:r>
              <a:rPr lang="el-GR" i="1" dirty="0"/>
              <a:t> </a:t>
            </a:r>
            <a:r>
              <a:rPr lang="el-GR" i="1" dirty="0" err="1"/>
              <a:t>ἀληθῶς</a:t>
            </a:r>
            <a:r>
              <a:rPr lang="el-GR" i="1" dirty="0"/>
              <a:t> </a:t>
            </a:r>
            <a:r>
              <a:rPr lang="el-GR" i="1" dirty="0" err="1"/>
              <a:t>ἔμμουσα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ἐπὶ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δυνάμει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σῇ</a:t>
            </a:r>
            <a:r>
              <a:rPr lang="el-GR" i="1" dirty="0"/>
              <a:t>, </a:t>
            </a:r>
            <a:r>
              <a:rPr lang="el-GR" i="1" dirty="0" err="1"/>
              <a:t>ψάλλε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βιασθῇς</a:t>
            </a:r>
            <a:r>
              <a:rPr lang="el-GR" i="1" dirty="0"/>
              <a:t>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πολλοὶ</a:t>
            </a:r>
            <a:r>
              <a:rPr lang="el-GR" i="1" dirty="0"/>
              <a:t> </a:t>
            </a:r>
            <a:r>
              <a:rPr lang="el-GR" i="1" dirty="0" err="1"/>
              <a:t>κραυγὰς</a:t>
            </a:r>
            <a:r>
              <a:rPr lang="el-GR" i="1" dirty="0"/>
              <a:t> </a:t>
            </a:r>
            <a:r>
              <a:rPr lang="el-GR" i="1" dirty="0" err="1"/>
              <a:t>ἀσήμους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ἀτάκτους</a:t>
            </a:r>
            <a:r>
              <a:rPr lang="el-GR" i="1" dirty="0"/>
              <a:t> </a:t>
            </a:r>
            <a:r>
              <a:rPr lang="el-GR" i="1" dirty="0" err="1"/>
              <a:t>ἐκπέμπουσι</a:t>
            </a:r>
            <a:r>
              <a:rPr lang="el-GR" i="1" dirty="0"/>
              <a:t> </a:t>
            </a:r>
            <a:r>
              <a:rPr lang="el-GR" i="1" dirty="0" err="1"/>
              <a:t>φωνάς</a:t>
            </a:r>
            <a:r>
              <a:rPr lang="el-GR" i="1" dirty="0"/>
              <a:t>·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αἰνούντων</a:t>
            </a:r>
            <a:r>
              <a:rPr lang="el-GR" i="1" dirty="0"/>
              <a:t>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Κύριον</a:t>
            </a:r>
            <a:r>
              <a:rPr lang="el-GR" i="1" dirty="0"/>
              <a:t>,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μαινομένων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φρενιτιώντων</a:t>
            </a:r>
            <a:r>
              <a:rPr lang="el-GR" i="1" dirty="0"/>
              <a:t> </a:t>
            </a:r>
            <a:r>
              <a:rPr lang="el-GR" i="1" dirty="0" err="1"/>
              <a:t>ἀνθρώπων</a:t>
            </a:r>
            <a:r>
              <a:rPr lang="el-GR" dirty="0"/>
              <a:t>). </a:t>
            </a:r>
            <a:r>
              <a:rPr lang="el-GR" dirty="0" err="1"/>
              <a:t>Στοὺς</a:t>
            </a:r>
            <a:r>
              <a:rPr lang="el-GR" dirty="0"/>
              <a:t> τελευταίους </a:t>
            </a:r>
            <a:r>
              <a:rPr lang="el-GR" dirty="0" err="1"/>
              <a:t>χαρακτηρισμοὺς</a:t>
            </a:r>
            <a:r>
              <a:rPr lang="el-GR" dirty="0"/>
              <a:t> (</a:t>
            </a:r>
            <a:r>
              <a:rPr lang="el-GR" i="1" dirty="0" err="1"/>
              <a:t>ἄσημη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i="1" dirty="0" err="1"/>
              <a:t>ἄτακτη</a:t>
            </a:r>
            <a:r>
              <a:rPr lang="el-GR" dirty="0"/>
              <a:t>) λανθάνει, πιστεύω,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πρακτικὴ</a:t>
            </a:r>
            <a:r>
              <a:rPr lang="el-GR" dirty="0"/>
              <a:t> τόσο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προσωπικῆς</a:t>
            </a:r>
            <a:r>
              <a:rPr lang="el-GR" dirty="0"/>
              <a:t> μελέτης (</a:t>
            </a:r>
            <a:r>
              <a:rPr lang="el-GR" dirty="0" err="1"/>
              <a:t>καθὼς</a:t>
            </a:r>
            <a:r>
              <a:rPr lang="el-GR" dirty="0"/>
              <a:t> </a:t>
            </a:r>
            <a:r>
              <a:rPr lang="el-GR" dirty="0" err="1"/>
              <a:t>αὐτὴ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συντελεῖ</a:t>
            </a:r>
            <a:r>
              <a:rPr lang="el-GR" dirty="0"/>
              <a:t> 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i="1" dirty="0" err="1"/>
              <a:t>ἄσημο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κατανοηθεῖ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ἀποκτήσει</a:t>
            </a:r>
            <a:r>
              <a:rPr lang="el-GR" dirty="0"/>
              <a:t> </a:t>
            </a:r>
            <a:r>
              <a:rPr lang="el-GR" i="1" dirty="0"/>
              <a:t>σημασία</a:t>
            </a:r>
            <a:r>
              <a:rPr lang="el-GR" dirty="0"/>
              <a:t>), </a:t>
            </a:r>
            <a:r>
              <a:rPr lang="el-GR" dirty="0" err="1"/>
              <a:t>ὅσο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συλλογικῆς</a:t>
            </a:r>
            <a:r>
              <a:rPr lang="el-GR" dirty="0"/>
              <a:t> προετοιμασίας (</a:t>
            </a:r>
            <a:r>
              <a:rPr lang="el-GR" dirty="0" err="1"/>
              <a:t>ἐφ</a:t>
            </a:r>
            <a:r>
              <a:rPr lang="el-GR" dirty="0"/>
              <a:t>’ </a:t>
            </a:r>
            <a:r>
              <a:rPr lang="el-GR" dirty="0" err="1"/>
              <a:t>ὅσον</a:t>
            </a:r>
            <a:r>
              <a:rPr lang="el-GR" dirty="0"/>
              <a:t> </a:t>
            </a:r>
            <a:r>
              <a:rPr lang="el-GR" dirty="0" err="1"/>
              <a:t>ἡ</a:t>
            </a:r>
            <a:r>
              <a:rPr lang="el-GR" dirty="0"/>
              <a:t> τελευταία συμβάλλει </a:t>
            </a:r>
            <a:r>
              <a:rPr lang="el-GR" dirty="0" err="1"/>
              <a:t>καθοριστικὰ</a:t>
            </a:r>
            <a:r>
              <a:rPr lang="el-GR" dirty="0"/>
              <a:t> 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i="1" dirty="0" err="1"/>
              <a:t>ἄτακτο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ὀργανωθεῖ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μετατραπεῖ</a:t>
            </a:r>
            <a:r>
              <a:rPr lang="el-GR" dirty="0"/>
              <a:t> </a:t>
            </a:r>
            <a:r>
              <a:rPr lang="el-GR" dirty="0" err="1"/>
              <a:t>σὲ</a:t>
            </a:r>
            <a:r>
              <a:rPr lang="el-GR" dirty="0"/>
              <a:t> </a:t>
            </a:r>
            <a:r>
              <a:rPr lang="el-GR" i="1" dirty="0" err="1"/>
              <a:t>εὔτακτο</a:t>
            </a:r>
            <a:r>
              <a:rPr lang="el-GR" dirty="0" smtClean="0"/>
              <a:t>).</a:t>
            </a:r>
            <a:r>
              <a:rPr lang="el-GR" dirty="0"/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46111" y="452718"/>
            <a:ext cx="9737604" cy="57956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 </a:t>
            </a:r>
          </a:p>
          <a:p>
            <a:r>
              <a:rPr lang="el-GR" b="1" dirty="0"/>
              <a:t>ἡ προσέγγιση</a:t>
            </a:r>
            <a:r>
              <a:rPr lang="el-GR" dirty="0"/>
              <a:t>·</a:t>
            </a:r>
            <a:r>
              <a:rPr lang="el-GR" b="1" dirty="0"/>
              <a:t> </a:t>
            </a:r>
            <a:r>
              <a:rPr lang="el-GR" b="1" dirty="0" err="1"/>
              <a:t>δηλαδὴ</a:t>
            </a:r>
            <a:r>
              <a:rPr lang="el-GR" b="1" dirty="0"/>
              <a:t> ἡ μέθοδος </a:t>
            </a:r>
            <a:r>
              <a:rPr lang="el-GR" b="1" dirty="0" err="1"/>
              <a:t>τῆς</a:t>
            </a:r>
            <a:r>
              <a:rPr lang="el-GR" b="1" dirty="0"/>
              <a:t> </a:t>
            </a:r>
            <a:r>
              <a:rPr lang="el-GR" b="1" dirty="0" err="1"/>
              <a:t>ἀπὸ</a:t>
            </a:r>
            <a:r>
              <a:rPr lang="el-GR" b="1" dirty="0"/>
              <a:t> </a:t>
            </a:r>
            <a:r>
              <a:rPr lang="el-GR" b="1" dirty="0" err="1"/>
              <a:t>χοροῦ</a:t>
            </a:r>
            <a:r>
              <a:rPr lang="el-GR" b="1" dirty="0"/>
              <a:t> </a:t>
            </a:r>
            <a:r>
              <a:rPr lang="el-GR" b="1" dirty="0" err="1"/>
              <a:t>ψαλμώδησης</a:t>
            </a:r>
            <a:r>
              <a:rPr lang="el-GR" b="1" dirty="0" smtClean="0"/>
              <a:t>:</a:t>
            </a:r>
          </a:p>
          <a:p>
            <a:endParaRPr lang="el-GR" dirty="0"/>
          </a:p>
          <a:p>
            <a:pPr marL="0" indent="0" algn="just">
              <a:buNone/>
            </a:pPr>
            <a:r>
              <a:rPr lang="el-GR" dirty="0" err="1"/>
              <a:t>στὴν</a:t>
            </a:r>
            <a:r>
              <a:rPr lang="el-GR" dirty="0"/>
              <a:t> </a:t>
            </a:r>
            <a:r>
              <a:rPr lang="el-GR" dirty="0" err="1"/>
              <a:t>ἀναζήτηση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παραπάνω ζητούμενων (</a:t>
            </a:r>
            <a:r>
              <a:rPr lang="el-GR" dirty="0" err="1"/>
              <a:t>τῆς</a:t>
            </a:r>
            <a:r>
              <a:rPr lang="el-GR" dirty="0"/>
              <a:t> τάξης,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ρυθμοῦ</a:t>
            </a:r>
            <a:r>
              <a:rPr lang="el-GR" dirty="0"/>
              <a:t>,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ἠρεμίας</a:t>
            </a:r>
            <a:r>
              <a:rPr lang="el-GR" dirty="0"/>
              <a:t>, </a:t>
            </a:r>
            <a:r>
              <a:rPr lang="el-GR" dirty="0" err="1"/>
              <a:t>κ.ο.κ.</a:t>
            </a:r>
            <a:r>
              <a:rPr lang="el-GR" dirty="0"/>
              <a:t>) συμβάλλει (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βοηθὸς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συνεργὸς</a:t>
            </a:r>
            <a:r>
              <a:rPr lang="el-GR" dirty="0"/>
              <a:t>) </a:t>
            </a:r>
            <a:r>
              <a:rPr lang="el-GR" dirty="0" err="1"/>
              <a:t>ἡ</a:t>
            </a:r>
            <a:r>
              <a:rPr lang="el-GR" dirty="0"/>
              <a:t> χειρονομία. </a:t>
            </a:r>
            <a:r>
              <a:rPr lang="el-GR" dirty="0" err="1"/>
              <a:t>Ψαλτικὴ</a:t>
            </a:r>
            <a:r>
              <a:rPr lang="el-GR" dirty="0"/>
              <a:t> </a:t>
            </a:r>
            <a:r>
              <a:rPr lang="el-GR" dirty="0" err="1"/>
              <a:t>μετὰ</a:t>
            </a:r>
            <a:r>
              <a:rPr lang="el-GR" dirty="0"/>
              <a:t> χειρονομίας </a:t>
            </a:r>
            <a:r>
              <a:rPr lang="el-GR" dirty="0" err="1"/>
              <a:t>ἐγγυᾶται</a:t>
            </a:r>
            <a:r>
              <a:rPr lang="el-GR" dirty="0"/>
              <a:t> </a:t>
            </a:r>
            <a:r>
              <a:rPr lang="el-GR" dirty="0" err="1"/>
              <a:t>τὴ</a:t>
            </a:r>
            <a:r>
              <a:rPr lang="el-GR" dirty="0"/>
              <a:t> συμφωνία, </a:t>
            </a:r>
            <a:r>
              <a:rPr lang="el-GR" dirty="0" err="1"/>
              <a:t>ἐνῶ</a:t>
            </a:r>
            <a:r>
              <a:rPr lang="el-GR" dirty="0"/>
              <a:t> </a:t>
            </a:r>
            <a:r>
              <a:rPr lang="el-GR" dirty="0" err="1"/>
              <a:t>ψαλτικὴ</a:t>
            </a:r>
            <a:r>
              <a:rPr lang="el-GR" dirty="0"/>
              <a:t> </a:t>
            </a:r>
            <a:r>
              <a:rPr lang="el-GR" dirty="0" err="1"/>
              <a:t>ἄνευ</a:t>
            </a:r>
            <a:r>
              <a:rPr lang="el-GR" dirty="0"/>
              <a:t> χειρονομίας </a:t>
            </a:r>
            <a:r>
              <a:rPr lang="el-GR" dirty="0" err="1"/>
              <a:t>ὁδηγεῖ</a:t>
            </a:r>
            <a:r>
              <a:rPr lang="el-GR" dirty="0"/>
              <a:t> </a:t>
            </a:r>
            <a:r>
              <a:rPr lang="el-GR" dirty="0" err="1"/>
              <a:t>στὴν</a:t>
            </a:r>
            <a:r>
              <a:rPr lang="el-GR" dirty="0"/>
              <a:t> </a:t>
            </a:r>
            <a:r>
              <a:rPr lang="el-GR" dirty="0" err="1"/>
              <a:t>παμφωνία</a:t>
            </a:r>
            <a:r>
              <a:rPr lang="el-GR" dirty="0"/>
              <a:t>. </a:t>
            </a:r>
            <a:r>
              <a:rPr lang="el-GR" dirty="0" err="1"/>
              <a:t>Ἀμφότεροι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ὅροι</a:t>
            </a:r>
            <a:r>
              <a:rPr lang="el-GR" dirty="0"/>
              <a:t> (</a:t>
            </a:r>
            <a:r>
              <a:rPr lang="el-GR" i="1" dirty="0"/>
              <a:t>συμφωνία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i="1" dirty="0" err="1"/>
              <a:t>παμφωνία</a:t>
            </a:r>
            <a:r>
              <a:rPr lang="el-GR" dirty="0"/>
              <a:t>)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καθοριστικοὶ</a:t>
            </a:r>
            <a:r>
              <a:rPr lang="el-GR" dirty="0"/>
              <a:t> </a:t>
            </a:r>
            <a:r>
              <a:rPr lang="el-GR" dirty="0" err="1"/>
              <a:t>γιὰ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ποιότητα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χορικῆς</a:t>
            </a:r>
            <a:r>
              <a:rPr lang="el-GR" dirty="0"/>
              <a:t> ψαλμωδίας: </a:t>
            </a:r>
            <a:r>
              <a:rPr lang="el-GR" dirty="0" err="1"/>
              <a:t>ἐνῶ</a:t>
            </a:r>
            <a:r>
              <a:rPr lang="el-GR" dirty="0"/>
              <a:t>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i="1" dirty="0" err="1"/>
              <a:t>παμφωνία</a:t>
            </a:r>
            <a:r>
              <a:rPr lang="el-GR" dirty="0"/>
              <a:t> πρέπει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νοηθεῖ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περιγραφὴ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μόνωσης (</a:t>
            </a:r>
            <a:r>
              <a:rPr lang="el-GR" dirty="0" err="1"/>
              <a:t>ὁ</a:t>
            </a:r>
            <a:r>
              <a:rPr lang="el-GR" dirty="0"/>
              <a:t> καθένας ψάλλει, </a:t>
            </a:r>
            <a:r>
              <a:rPr lang="el-GR" dirty="0" err="1"/>
              <a:t>κατὰ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δοκοῦν</a:t>
            </a:r>
            <a:r>
              <a:rPr lang="el-GR" dirty="0"/>
              <a:t>, μεμονωμένα, </a:t>
            </a:r>
            <a:r>
              <a:rPr lang="el-GR" dirty="0" err="1"/>
              <a:t>ἄρα</a:t>
            </a:r>
            <a:r>
              <a:rPr lang="el-GR" dirty="0"/>
              <a:t> </a:t>
            </a:r>
            <a:r>
              <a:rPr lang="el-GR" i="1" dirty="0" err="1"/>
              <a:t>ἅπαντες</a:t>
            </a:r>
            <a:r>
              <a:rPr lang="el-GR" i="1" dirty="0"/>
              <a:t>, </a:t>
            </a:r>
            <a:r>
              <a:rPr lang="el-GR" i="1" dirty="0" err="1"/>
              <a:t>ἄλλας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ἄλλας</a:t>
            </a:r>
            <a:r>
              <a:rPr lang="el-GR" i="1" dirty="0"/>
              <a:t> </a:t>
            </a:r>
            <a:r>
              <a:rPr lang="el-GR" i="1" dirty="0" err="1"/>
              <a:t>λέγομεν</a:t>
            </a:r>
            <a:r>
              <a:rPr lang="el-GR" i="1" dirty="0"/>
              <a:t> </a:t>
            </a:r>
            <a:r>
              <a:rPr lang="el-GR" i="1" dirty="0" err="1"/>
              <a:t>φωνὰς</a:t>
            </a:r>
            <a:r>
              <a:rPr lang="el-GR" dirty="0"/>
              <a:t>),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i="1" dirty="0"/>
              <a:t>συμφωνία</a:t>
            </a:r>
            <a:r>
              <a:rPr lang="el-GR" dirty="0"/>
              <a:t>, </a:t>
            </a:r>
            <a:r>
              <a:rPr lang="el-GR" dirty="0" err="1"/>
              <a:t>ἀντίθετα</a:t>
            </a:r>
            <a:r>
              <a:rPr lang="el-GR" dirty="0"/>
              <a:t>, πρέπει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νοηθεῖ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περιγραφὴ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ὁμόνοιας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σύμπνοιας (: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αὐτὰς</a:t>
            </a:r>
            <a:r>
              <a:rPr lang="el-GR" i="1" dirty="0"/>
              <a:t> &lt;</a:t>
            </a:r>
            <a:r>
              <a:rPr lang="el-GR" i="1" dirty="0" err="1"/>
              <a:t>φωνὰς</a:t>
            </a:r>
            <a:r>
              <a:rPr lang="el-GR" i="1" dirty="0"/>
              <a:t>&gt; </a:t>
            </a:r>
            <a:r>
              <a:rPr lang="el-GR" i="1" dirty="0" err="1"/>
              <a:t>λέγομεν</a:t>
            </a:r>
            <a:r>
              <a:rPr lang="el-GR" i="1" dirty="0"/>
              <a:t> </a:t>
            </a:r>
            <a:r>
              <a:rPr lang="el-GR" i="1" dirty="0" err="1"/>
              <a:t>πάντες</a:t>
            </a:r>
            <a:r>
              <a:rPr lang="el-GR" dirty="0"/>
              <a:t>). </a:t>
            </a:r>
            <a:r>
              <a:rPr lang="el-GR" dirty="0" err="1"/>
              <a:t>Τὸ</a:t>
            </a:r>
            <a:r>
              <a:rPr lang="el-GR" dirty="0"/>
              <a:t> ζητούμενο, δηλαδή,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συντονισμὸς</a:t>
            </a:r>
            <a:r>
              <a:rPr lang="el-GR" dirty="0"/>
              <a:t> (</a:t>
            </a:r>
            <a:r>
              <a:rPr lang="el-GR" dirty="0" err="1"/>
              <a:t>διαφορετικῶν</a:t>
            </a:r>
            <a:r>
              <a:rPr lang="el-GR" dirty="0"/>
              <a:t> </a:t>
            </a:r>
            <a:r>
              <a:rPr lang="el-GR" dirty="0" err="1"/>
              <a:t>ἐπὶ</a:t>
            </a:r>
            <a:r>
              <a:rPr lang="el-GR" dirty="0"/>
              <a:t> μέρους </a:t>
            </a:r>
            <a:r>
              <a:rPr lang="el-GR" dirty="0" err="1"/>
              <a:t>φωνῶν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ἐρμηνειῶν</a:t>
            </a:r>
            <a:r>
              <a:rPr lang="el-GR" dirty="0"/>
              <a:t>) </a:t>
            </a:r>
            <a:r>
              <a:rPr lang="el-GR" dirty="0" err="1"/>
              <a:t>μέσῳ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χειρονομίας (: </a:t>
            </a:r>
            <a:r>
              <a:rPr lang="el-GR" i="1" dirty="0" err="1"/>
              <a:t>τοῦτο</a:t>
            </a:r>
            <a:r>
              <a:rPr lang="el-GR" i="1" dirty="0"/>
              <a:t> δ' </a:t>
            </a:r>
            <a:r>
              <a:rPr lang="el-GR" i="1" dirty="0" err="1"/>
              <a:t>ἐστὶν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l-GR" i="1" dirty="0"/>
              <a:t>· </a:t>
            </a:r>
            <a:r>
              <a:rPr lang="el-GR" i="1" dirty="0" err="1"/>
              <a:t>πρὸς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δομεστίκου</a:t>
            </a:r>
            <a:r>
              <a:rPr lang="el-GR" i="1" dirty="0"/>
              <a:t> </a:t>
            </a:r>
            <a:r>
              <a:rPr lang="el-GR" i="1" dirty="0" err="1"/>
              <a:t>χεῖρα</a:t>
            </a:r>
            <a:r>
              <a:rPr lang="el-GR" i="1" dirty="0"/>
              <a:t> </a:t>
            </a:r>
            <a:r>
              <a:rPr lang="el-GR" i="1" dirty="0" err="1"/>
              <a:t>ἅπαντες</a:t>
            </a:r>
            <a:r>
              <a:rPr lang="el-GR" i="1" dirty="0"/>
              <a:t> </a:t>
            </a:r>
            <a:r>
              <a:rPr lang="el-GR" i="1" dirty="0" err="1"/>
              <a:t>ἀποβλέποντες</a:t>
            </a:r>
            <a:r>
              <a:rPr lang="el-GR" i="1" dirty="0"/>
              <a:t> </a:t>
            </a:r>
            <a:r>
              <a:rPr lang="el-GR" i="1" dirty="0" err="1"/>
              <a:t>συμφωνοῦμεν</a:t>
            </a:r>
            <a:r>
              <a:rPr lang="el-GR" dirty="0"/>
              <a:t>), </a:t>
            </a:r>
            <a:r>
              <a:rPr lang="el-GR" dirty="0" err="1"/>
              <a:t>ὄχι</a:t>
            </a:r>
            <a:r>
              <a:rPr lang="el-GR" dirty="0"/>
              <a:t> </a:t>
            </a:r>
            <a:r>
              <a:rPr lang="el-GR" dirty="0" err="1"/>
              <a:t>ὅμως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ἰσοπέδωση</a:t>
            </a:r>
            <a:r>
              <a:rPr lang="el-GR" dirty="0"/>
              <a:t> (</a:t>
            </a:r>
            <a:r>
              <a:rPr lang="el-GR" dirty="0" err="1"/>
              <a:t>ἀφοῦ</a:t>
            </a:r>
            <a:r>
              <a:rPr lang="el-GR" dirty="0"/>
              <a:t> κάθε μέλος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ψαλτικοῦ</a:t>
            </a:r>
            <a:r>
              <a:rPr lang="el-GR" dirty="0"/>
              <a:t> </a:t>
            </a:r>
            <a:r>
              <a:rPr lang="el-GR" dirty="0" err="1"/>
              <a:t>χοροῦ</a:t>
            </a:r>
            <a:r>
              <a:rPr lang="el-GR" dirty="0"/>
              <a:t> </a:t>
            </a:r>
            <a:r>
              <a:rPr lang="el-GR" dirty="0" err="1"/>
              <a:t>διατηρεῖ</a:t>
            </a:r>
            <a:r>
              <a:rPr lang="el-GR" dirty="0"/>
              <a:t> </a:t>
            </a:r>
            <a:r>
              <a:rPr lang="el-GR" dirty="0" err="1"/>
              <a:t>ὄχι</a:t>
            </a:r>
            <a:r>
              <a:rPr lang="el-GR" dirty="0"/>
              <a:t> μόνον –</a:t>
            </a:r>
            <a:r>
              <a:rPr lang="el-GR" dirty="0" err="1"/>
              <a:t>καὶ</a:t>
            </a:r>
            <a:r>
              <a:rPr lang="el-GR" dirty="0"/>
              <a:t> προφανέστατα- </a:t>
            </a:r>
            <a:r>
              <a:rPr lang="el-GR" dirty="0" err="1"/>
              <a:t>τὴ</a:t>
            </a:r>
            <a:r>
              <a:rPr lang="el-GR" dirty="0"/>
              <a:t> φωνητική του </a:t>
            </a:r>
            <a:r>
              <a:rPr lang="el-GR" dirty="0" err="1"/>
              <a:t>ἰδιαιτερότητα</a:t>
            </a:r>
            <a:r>
              <a:rPr lang="el-GR" dirty="0"/>
              <a:t>, </a:t>
            </a:r>
            <a:r>
              <a:rPr lang="el-GR" dirty="0" err="1"/>
              <a:t>ἀλλὰ</a:t>
            </a:r>
            <a:r>
              <a:rPr lang="el-GR" dirty="0"/>
              <a:t> -τηρουμένων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ἀναλογιῶν</a:t>
            </a:r>
            <a:r>
              <a:rPr lang="el-GR" dirty="0"/>
              <a:t>-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προσωπική του </a:t>
            </a:r>
            <a:r>
              <a:rPr lang="el-GR" dirty="0" err="1"/>
              <a:t>ἑρμηνευτικὴ</a:t>
            </a:r>
            <a:r>
              <a:rPr lang="el-GR" dirty="0"/>
              <a:t> προσέγγιση)· </a:t>
            </a:r>
            <a:r>
              <a:rPr lang="el-GR" dirty="0" err="1"/>
              <a:t>ἔτσι</a:t>
            </a:r>
            <a:r>
              <a:rPr lang="el-GR" dirty="0"/>
              <a:t>, </a:t>
            </a:r>
            <a:r>
              <a:rPr lang="el-GR" dirty="0" err="1"/>
              <a:t>αὐτὸ</a:t>
            </a:r>
            <a:r>
              <a:rPr lang="el-GR" dirty="0"/>
              <a:t>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ἀποφεύγεται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, </a:t>
            </a:r>
            <a:r>
              <a:rPr lang="el-GR" dirty="0" err="1"/>
              <a:t>ἁπλῶς</a:t>
            </a:r>
            <a:r>
              <a:rPr lang="el-GR" dirty="0"/>
              <a:t>, </a:t>
            </a:r>
            <a:r>
              <a:rPr lang="el-GR" dirty="0" err="1"/>
              <a:t>τὸ</a:t>
            </a:r>
            <a:r>
              <a:rPr lang="el-GR" dirty="0"/>
              <a:t> φαινόμενο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προλαμβάνειν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ἕπεσθαι</a:t>
            </a:r>
            <a:r>
              <a:rPr lang="el-GR" i="1" dirty="0"/>
              <a:t>, 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μὲν</a:t>
            </a:r>
            <a:r>
              <a:rPr lang="el-GR" i="1" dirty="0"/>
              <a:t> </a:t>
            </a:r>
            <a:r>
              <a:rPr lang="el-GR" i="1" dirty="0" err="1"/>
              <a:t>ἔσω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ἔξω</a:t>
            </a:r>
            <a:r>
              <a:rPr lang="el-GR" i="1" dirty="0"/>
              <a:t> </a:t>
            </a:r>
            <a:r>
              <a:rPr lang="el-GR" i="1" dirty="0" err="1"/>
              <a:t>λέγειν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τοῦτο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τὴ</a:t>
            </a:r>
            <a:r>
              <a:rPr lang="el-GR" dirty="0"/>
              <a:t> μεσολάβηση </a:t>
            </a:r>
            <a:r>
              <a:rPr lang="el-GR" dirty="0" err="1"/>
              <a:t>ἁρμόδιου</a:t>
            </a:r>
            <a:r>
              <a:rPr lang="el-GR" dirty="0"/>
              <a:t> «τεχνάσματος» (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τεχνικῆς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χειρονομίας, δηλαδή),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ἐξασφαλίζει</a:t>
            </a:r>
            <a:r>
              <a:rPr lang="el-GR" dirty="0"/>
              <a:t> (: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ὁδηγοῦν</a:t>
            </a:r>
            <a:r>
              <a:rPr lang="el-GR" i="1" dirty="0"/>
              <a:t> </a:t>
            </a:r>
            <a:r>
              <a:rPr lang="el-GR" i="1" dirty="0" err="1"/>
              <a:t>πάντας</a:t>
            </a:r>
            <a:r>
              <a:rPr lang="el-GR" i="1" dirty="0"/>
              <a:t> </a:t>
            </a:r>
            <a:r>
              <a:rPr lang="el-GR" i="1" dirty="0" err="1"/>
              <a:t>συμφωνεῖν</a:t>
            </a:r>
            <a:r>
              <a:rPr lang="el-GR" i="1" dirty="0"/>
              <a:t> </a:t>
            </a:r>
            <a:r>
              <a:rPr lang="el-GR" dirty="0" err="1"/>
              <a:t>στοιχεῖο</a:t>
            </a:r>
            <a:r>
              <a:rPr lang="el-GR" dirty="0"/>
              <a:t>) </a:t>
            </a:r>
            <a:r>
              <a:rPr lang="el-GR" dirty="0" err="1"/>
              <a:t>τὴ</a:t>
            </a:r>
            <a:r>
              <a:rPr lang="el-GR" dirty="0"/>
              <a:t> </a:t>
            </a:r>
            <a:r>
              <a:rPr lang="el-GR" dirty="0" err="1"/>
              <a:t>μεταξὺ</a:t>
            </a:r>
            <a:r>
              <a:rPr lang="el-GR" dirty="0"/>
              <a:t> πάντων συμφωνία</a:t>
            </a:r>
            <a:r>
              <a:rPr lang="el-GR" i="1" dirty="0"/>
              <a:t>.</a:t>
            </a:r>
            <a:endParaRPr lang="el-G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646112" y="452718"/>
            <a:ext cx="9403742" cy="5795681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 lvl="0"/>
            <a:r>
              <a:rPr lang="el-GR" b="1" dirty="0"/>
              <a:t>ἡ τεχνική</a:t>
            </a:r>
            <a:r>
              <a:rPr lang="el-GR" dirty="0"/>
              <a:t>·</a:t>
            </a:r>
            <a:r>
              <a:rPr lang="el-GR" b="1" dirty="0"/>
              <a:t> </a:t>
            </a:r>
            <a:r>
              <a:rPr lang="el-GR" b="1" dirty="0" err="1"/>
              <a:t>δηλαδὴ</a:t>
            </a:r>
            <a:r>
              <a:rPr lang="el-GR" b="1" dirty="0"/>
              <a:t> ὁ τρόπος </a:t>
            </a:r>
            <a:r>
              <a:rPr lang="el-GR" b="1" dirty="0" err="1"/>
              <a:t>τῆς</a:t>
            </a:r>
            <a:r>
              <a:rPr lang="el-GR" b="1" dirty="0"/>
              <a:t> </a:t>
            </a:r>
            <a:r>
              <a:rPr lang="el-GR" b="1" dirty="0" err="1"/>
              <a:t>ἀπὸ</a:t>
            </a:r>
            <a:r>
              <a:rPr lang="el-GR" b="1" dirty="0"/>
              <a:t> </a:t>
            </a:r>
            <a:r>
              <a:rPr lang="el-GR" b="1" dirty="0" err="1"/>
              <a:t>χοροῦ</a:t>
            </a:r>
            <a:r>
              <a:rPr lang="el-GR" b="1" dirty="0"/>
              <a:t> </a:t>
            </a:r>
            <a:r>
              <a:rPr lang="el-GR" b="1" dirty="0" err="1" smtClean="0"/>
              <a:t>ψαλμώδησης</a:t>
            </a:r>
            <a:r>
              <a:rPr lang="el-GR" b="1" dirty="0" smtClean="0"/>
              <a:t>:</a:t>
            </a:r>
          </a:p>
          <a:p>
            <a:pPr lvl="0"/>
            <a:endParaRPr lang="el-GR" dirty="0"/>
          </a:p>
          <a:p>
            <a:pPr marL="0" lvl="0" indent="0" algn="just">
              <a:buNone/>
            </a:pPr>
            <a:r>
              <a:rPr lang="el-GR" dirty="0" err="1" smtClean="0"/>
              <a:t>ὁ</a:t>
            </a:r>
            <a:r>
              <a:rPr lang="el-GR" dirty="0" smtClean="0"/>
              <a:t> </a:t>
            </a:r>
            <a:r>
              <a:rPr lang="el-GR" dirty="0" err="1"/>
              <a:t>ἐπιθυμητὸς</a:t>
            </a:r>
            <a:r>
              <a:rPr lang="el-GR" dirty="0"/>
              <a:t> </a:t>
            </a:r>
            <a:r>
              <a:rPr lang="el-GR" dirty="0" err="1"/>
              <a:t>συντονισμὸς</a:t>
            </a:r>
            <a:r>
              <a:rPr lang="el-GR" dirty="0"/>
              <a:t> </a:t>
            </a:r>
            <a:r>
              <a:rPr lang="el-GR" dirty="0" err="1"/>
              <a:t>ἀποκτᾶται</a:t>
            </a:r>
            <a:r>
              <a:rPr lang="el-GR" dirty="0"/>
              <a:t> κάτω </a:t>
            </a:r>
            <a:r>
              <a:rPr lang="el-GR" dirty="0" err="1"/>
              <a:t>ἀπὸ</a:t>
            </a:r>
            <a:r>
              <a:rPr lang="el-GR" dirty="0"/>
              <a:t> δύο προϋποθέσεις: </a:t>
            </a:r>
            <a:r>
              <a:rPr lang="el-GR" dirty="0" err="1"/>
              <a:t>μιὰν</a:t>
            </a:r>
            <a:r>
              <a:rPr lang="el-GR" dirty="0"/>
              <a:t> </a:t>
            </a:r>
            <a:r>
              <a:rPr lang="el-GR" dirty="0" err="1"/>
              <a:t>ἐγγενῆ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ἄλλην</a:t>
            </a:r>
            <a:r>
              <a:rPr lang="el-GR" dirty="0"/>
              <a:t> </a:t>
            </a:r>
            <a:r>
              <a:rPr lang="el-GR" dirty="0" err="1"/>
              <a:t>ἐπίκτητη</a:t>
            </a:r>
            <a:r>
              <a:rPr lang="el-GR" dirty="0"/>
              <a:t>. </a:t>
            </a:r>
            <a:r>
              <a:rPr lang="el-GR" dirty="0" err="1"/>
              <a:t>Ἐγγενὴς</a:t>
            </a:r>
            <a:r>
              <a:rPr lang="el-GR" dirty="0"/>
              <a:t> προϋπόθεση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ἡ</a:t>
            </a:r>
            <a:r>
              <a:rPr lang="el-GR" dirty="0"/>
              <a:t> στελέχωση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χοροῦ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ψάλτες </a:t>
            </a:r>
            <a:r>
              <a:rPr lang="el-GR" dirty="0" err="1"/>
              <a:t>χαρισματούχους</a:t>
            </a:r>
            <a:r>
              <a:rPr lang="el-GR" dirty="0"/>
              <a:t> (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ἔχουν</a:t>
            </a:r>
            <a:r>
              <a:rPr lang="el-GR" dirty="0"/>
              <a:t> </a:t>
            </a:r>
            <a:r>
              <a:rPr lang="el-GR" i="1" dirty="0" err="1"/>
              <a:t>φωνὲς</a:t>
            </a:r>
            <a:r>
              <a:rPr lang="el-GR" i="1" dirty="0"/>
              <a:t> </a:t>
            </a:r>
            <a:r>
              <a:rPr lang="el-GR" i="1" dirty="0" err="1"/>
              <a:t>ἐπιτήδειες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καλές</a:t>
            </a:r>
            <a:r>
              <a:rPr lang="el-GR" dirty="0"/>
              <a:t>)·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ἀντίθετη</a:t>
            </a:r>
            <a:r>
              <a:rPr lang="el-GR" dirty="0"/>
              <a:t> περίπτωση </a:t>
            </a:r>
            <a:r>
              <a:rPr lang="el-GR" dirty="0" err="1"/>
              <a:t>ἀποκλείεται</a:t>
            </a:r>
            <a:r>
              <a:rPr lang="el-GR" dirty="0"/>
              <a:t> κατηγορηματικά (: </a:t>
            </a:r>
            <a:r>
              <a:rPr lang="el-GR" i="1" dirty="0" err="1"/>
              <a:t>κακῷ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χρήσῃ</a:t>
            </a:r>
            <a:r>
              <a:rPr lang="el-GR" i="1" dirty="0"/>
              <a:t> </a:t>
            </a:r>
            <a:r>
              <a:rPr lang="el-GR" i="1" dirty="0" err="1"/>
              <a:t>ποτὲ</a:t>
            </a:r>
            <a:r>
              <a:rPr lang="el-GR" i="1" dirty="0"/>
              <a:t> </a:t>
            </a:r>
            <a:r>
              <a:rPr lang="el-GR" i="1" dirty="0" err="1"/>
              <a:t>βοηθῷ</a:t>
            </a:r>
            <a:r>
              <a:rPr lang="el-GR" i="1" dirty="0"/>
              <a:t>· </a:t>
            </a:r>
            <a:r>
              <a:rPr lang="el-GR" i="1" dirty="0" err="1"/>
              <a:t>κρεῖττον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ᾖ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ψάλλειν</a:t>
            </a:r>
            <a:r>
              <a:rPr lang="el-GR" i="1" dirty="0"/>
              <a:t>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, </a:t>
            </a:r>
            <a:r>
              <a:rPr lang="el-GR" i="1" dirty="0" err="1"/>
              <a:t>ἢ</a:t>
            </a:r>
            <a:r>
              <a:rPr lang="el-GR" i="1" dirty="0"/>
              <a:t> </a:t>
            </a:r>
            <a:r>
              <a:rPr lang="el-GR" i="1" dirty="0" err="1"/>
              <a:t>μετὰ</a:t>
            </a:r>
            <a:r>
              <a:rPr lang="el-GR" i="1" dirty="0"/>
              <a:t> </a:t>
            </a:r>
            <a:r>
              <a:rPr lang="el-GR" i="1" dirty="0" err="1"/>
              <a:t>κακοφώνου</a:t>
            </a:r>
            <a:r>
              <a:rPr lang="el-GR" i="1" dirty="0"/>
              <a:t>· </a:t>
            </a:r>
            <a:r>
              <a:rPr lang="el-GR" i="1" dirty="0" err="1"/>
              <a:t>ἀπολέσει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σὸν</a:t>
            </a:r>
            <a:r>
              <a:rPr lang="el-GR" i="1" dirty="0"/>
              <a:t> </a:t>
            </a:r>
            <a:r>
              <a:rPr lang="el-GR" i="1" dirty="0" err="1"/>
              <a:t>τότε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 […]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δὴ</a:t>
            </a:r>
            <a:r>
              <a:rPr lang="el-GR" i="1" dirty="0"/>
              <a:t> </a:t>
            </a:r>
            <a:r>
              <a:rPr lang="el-GR" i="1" dirty="0" err="1"/>
              <a:t>τοιοῦτον</a:t>
            </a:r>
            <a:r>
              <a:rPr lang="el-GR" i="1" dirty="0"/>
              <a:t> </a:t>
            </a:r>
            <a:r>
              <a:rPr lang="el-GR" i="1" dirty="0" err="1"/>
              <a:t>ἀποπέμπεσθαι</a:t>
            </a:r>
            <a:r>
              <a:rPr lang="el-GR" i="1" dirty="0"/>
              <a:t> </a:t>
            </a:r>
            <a:r>
              <a:rPr lang="el-GR" i="1" dirty="0" err="1"/>
              <a:t>δεῖ</a:t>
            </a:r>
            <a:r>
              <a:rPr lang="el-GR" i="1" dirty="0"/>
              <a:t>· </a:t>
            </a:r>
            <a:r>
              <a:rPr lang="el-GR" i="1" dirty="0" err="1"/>
              <a:t>οὑ</a:t>
            </a:r>
            <a:r>
              <a:rPr lang="el-GR" i="1" dirty="0"/>
              <a:t> </a:t>
            </a:r>
            <a:r>
              <a:rPr lang="el-GR" i="1" dirty="0" err="1"/>
              <a:t>μόνον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ἑαυτῷ</a:t>
            </a:r>
            <a:r>
              <a:rPr lang="el-GR" i="1" dirty="0"/>
              <a:t> </a:t>
            </a:r>
            <a:r>
              <a:rPr lang="el-GR" i="1" dirty="0" err="1"/>
              <a:t>ἀλλὰ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πᾶσι</a:t>
            </a:r>
            <a:r>
              <a:rPr lang="el-GR" i="1" dirty="0"/>
              <a:t> </a:t>
            </a:r>
            <a:r>
              <a:rPr lang="el-GR" i="1" dirty="0" err="1"/>
              <a:t>μεταδίδωσι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κακοῦ</a:t>
            </a:r>
            <a:r>
              <a:rPr lang="el-GR" dirty="0"/>
              <a:t>). </a:t>
            </a:r>
            <a:r>
              <a:rPr lang="el-GR" dirty="0" err="1"/>
              <a:t>Ἐπίκτητη</a:t>
            </a:r>
            <a:r>
              <a:rPr lang="el-GR" dirty="0"/>
              <a:t> προϋπόθεση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μεταξὺ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ὁμάδας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ψαλτῶν</a:t>
            </a:r>
            <a:r>
              <a:rPr lang="el-GR" dirty="0"/>
              <a:t> </a:t>
            </a:r>
            <a:r>
              <a:rPr lang="el-GR" dirty="0" err="1"/>
              <a:t>ἕξη</a:t>
            </a:r>
            <a:r>
              <a:rPr lang="el-GR" dirty="0"/>
              <a:t> (: </a:t>
            </a:r>
            <a:r>
              <a:rPr lang="el-GR" i="1" dirty="0" err="1"/>
              <a:t>ὀφείλουσι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ψάλλοντες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συνήθεις</a:t>
            </a:r>
            <a:r>
              <a:rPr lang="el-GR" dirty="0"/>
              <a:t>), </a:t>
            </a:r>
            <a:r>
              <a:rPr lang="el-GR" dirty="0" err="1"/>
              <a:t>μιὰ</a:t>
            </a:r>
            <a:r>
              <a:rPr lang="el-GR" dirty="0"/>
              <a:t> συνήθεια </a:t>
            </a:r>
            <a:r>
              <a:rPr lang="el-GR" dirty="0" err="1"/>
              <a:t>ποὺ</a:t>
            </a:r>
            <a:r>
              <a:rPr lang="el-GR" dirty="0"/>
              <a:t> (</a:t>
            </a:r>
            <a:r>
              <a:rPr lang="el-GR" dirty="0" err="1"/>
              <a:t>ἐὰν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ἀποτέλεσμα</a:t>
            </a:r>
            <a:r>
              <a:rPr lang="el-GR" dirty="0"/>
              <a:t> </a:t>
            </a:r>
            <a:r>
              <a:rPr lang="el-GR" dirty="0" err="1"/>
              <a:t>προσδοκᾶται</a:t>
            </a:r>
            <a:r>
              <a:rPr lang="el-GR" dirty="0"/>
              <a:t> </a:t>
            </a:r>
            <a:r>
              <a:rPr lang="el-GR" dirty="0" err="1"/>
              <a:t>ἡ</a:t>
            </a:r>
            <a:r>
              <a:rPr lang="el-GR" dirty="0"/>
              <a:t> συμφωνία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ἡδὺ</a:t>
            </a:r>
            <a:r>
              <a:rPr lang="el-GR" dirty="0"/>
              <a:t> </a:t>
            </a:r>
            <a:r>
              <a:rPr lang="el-GR" dirty="0" err="1"/>
              <a:t>ἄκουσμα</a:t>
            </a:r>
            <a:r>
              <a:rPr lang="el-GR" dirty="0"/>
              <a:t>) </a:t>
            </a:r>
            <a:r>
              <a:rPr lang="el-GR" dirty="0" err="1"/>
              <a:t>κατακτᾶται</a:t>
            </a:r>
            <a:r>
              <a:rPr lang="el-GR" dirty="0"/>
              <a:t> μόνον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ἐπίμονη</a:t>
            </a:r>
            <a:r>
              <a:rPr lang="el-GR" dirty="0"/>
              <a:t> </a:t>
            </a:r>
            <a:r>
              <a:rPr lang="el-GR" dirty="0" err="1"/>
              <a:t>προσωπική</a:t>
            </a:r>
            <a:r>
              <a:rPr lang="el-GR" dirty="0"/>
              <a:t>, </a:t>
            </a:r>
            <a:r>
              <a:rPr lang="el-GR" dirty="0" err="1"/>
              <a:t>ἀλλὰ</a:t>
            </a:r>
            <a:r>
              <a:rPr lang="el-GR" dirty="0"/>
              <a:t> κυρίως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συστηματικὴ</a:t>
            </a:r>
            <a:r>
              <a:rPr lang="el-GR" dirty="0"/>
              <a:t> </a:t>
            </a:r>
            <a:r>
              <a:rPr lang="el-GR" dirty="0" err="1"/>
              <a:t>κοινή</a:t>
            </a:r>
            <a:r>
              <a:rPr lang="el-GR" dirty="0"/>
              <a:t>, μελέτη (: </a:t>
            </a:r>
            <a:r>
              <a:rPr lang="el-GR" i="1" dirty="0" err="1"/>
              <a:t>ὀφείλουσι</a:t>
            </a:r>
            <a:r>
              <a:rPr lang="el-GR" i="1" dirty="0"/>
              <a:t> </a:t>
            </a:r>
            <a:r>
              <a:rPr lang="el-GR" i="1" dirty="0" err="1"/>
              <a:t>οἱ</a:t>
            </a:r>
            <a:r>
              <a:rPr lang="el-GR" i="1" dirty="0"/>
              <a:t> </a:t>
            </a:r>
            <a:r>
              <a:rPr lang="el-GR" i="1" dirty="0" err="1"/>
              <a:t>ψάλλοντες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σχεδὸν</a:t>
            </a:r>
            <a:r>
              <a:rPr lang="el-GR" i="1" dirty="0"/>
              <a:t> </a:t>
            </a:r>
            <a:r>
              <a:rPr lang="el-GR" i="1" dirty="0" err="1"/>
              <a:t>προμελετηκότες</a:t>
            </a:r>
            <a:r>
              <a:rPr lang="el-GR" i="1" dirty="0"/>
              <a:t> </a:t>
            </a:r>
            <a:r>
              <a:rPr lang="el-GR" i="1" dirty="0" err="1"/>
              <a:t>ἕκαστος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ἑκάστου</a:t>
            </a:r>
            <a:r>
              <a:rPr lang="el-GR" i="1" dirty="0"/>
              <a:t> </a:t>
            </a:r>
            <a:r>
              <a:rPr lang="el-GR" i="1" dirty="0" err="1"/>
              <a:t>κοινῶς</a:t>
            </a:r>
            <a:r>
              <a:rPr lang="el-GR" i="1" dirty="0"/>
              <a:t>,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συμφωνῶσι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ἡδίων</a:t>
            </a:r>
            <a:r>
              <a:rPr lang="el-GR" i="1" dirty="0"/>
              <a:t> </a:t>
            </a:r>
            <a:r>
              <a:rPr lang="el-GR" i="1" dirty="0" err="1"/>
              <a:t>οὕτω</a:t>
            </a:r>
            <a:r>
              <a:rPr lang="el-GR" i="1" dirty="0"/>
              <a:t> </a:t>
            </a:r>
            <a:r>
              <a:rPr lang="el-GR" i="1" dirty="0" err="1"/>
              <a:t>φανείη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ψαλτική</a:t>
            </a:r>
            <a:r>
              <a:rPr lang="el-GR" dirty="0"/>
              <a:t>). </a:t>
            </a:r>
            <a:r>
              <a:rPr lang="el-GR" dirty="0" err="1"/>
              <a:t>Καί</a:t>
            </a:r>
            <a:r>
              <a:rPr lang="el-GR" dirty="0"/>
              <a:t>, βέβαια, τί </a:t>
            </a:r>
            <a:r>
              <a:rPr lang="el-GR" dirty="0" err="1"/>
              <a:t>ἄλλο</a:t>
            </a:r>
            <a:r>
              <a:rPr lang="el-GR" dirty="0"/>
              <a:t> περιγράφει </a:t>
            </a:r>
            <a:r>
              <a:rPr lang="el-GR" dirty="0" err="1"/>
              <a:t>ἐδῶ</a:t>
            </a:r>
            <a:r>
              <a:rPr lang="el-GR" dirty="0"/>
              <a:t> 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βυζαντινὸς</a:t>
            </a:r>
            <a:r>
              <a:rPr lang="el-GR" dirty="0"/>
              <a:t> </a:t>
            </a:r>
            <a:r>
              <a:rPr lang="el-GR" dirty="0" err="1"/>
              <a:t>θεωρητικογράφος</a:t>
            </a:r>
            <a:r>
              <a:rPr lang="el-GR" dirty="0"/>
              <a:t> </a:t>
            </a:r>
            <a:r>
              <a:rPr lang="el-GR" dirty="0" err="1"/>
              <a:t>Γαβριὴλ</a:t>
            </a:r>
            <a:r>
              <a:rPr lang="el-GR" dirty="0"/>
              <a:t> 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ἱερομόναχος</a:t>
            </a:r>
            <a:r>
              <a:rPr lang="el-GR" dirty="0"/>
              <a:t> </a:t>
            </a:r>
            <a:r>
              <a:rPr lang="el-GR" dirty="0" err="1"/>
              <a:t>παρὰ</a:t>
            </a:r>
            <a:r>
              <a:rPr lang="el-GR" dirty="0"/>
              <a:t> </a:t>
            </a:r>
            <a:r>
              <a:rPr lang="el-GR" dirty="0" err="1"/>
              <a:t>τὴ</a:t>
            </a:r>
            <a:r>
              <a:rPr lang="el-GR" dirty="0"/>
              <a:t> </a:t>
            </a:r>
            <a:r>
              <a:rPr lang="el-GR" dirty="0" err="1"/>
              <a:t>γνωστὴ</a:t>
            </a:r>
            <a:r>
              <a:rPr lang="el-GR" dirty="0"/>
              <a:t> </a:t>
            </a:r>
            <a:r>
              <a:rPr lang="el-GR" dirty="0" err="1"/>
              <a:t>στὰ</a:t>
            </a:r>
            <a:r>
              <a:rPr lang="el-GR" dirty="0"/>
              <a:t> μέλη </a:t>
            </a:r>
            <a:r>
              <a:rPr lang="el-GR" dirty="0" err="1"/>
              <a:t>ὁποιουδήποτε</a:t>
            </a:r>
            <a:r>
              <a:rPr lang="el-GR" dirty="0"/>
              <a:t> </a:t>
            </a:r>
            <a:r>
              <a:rPr lang="el-GR" dirty="0" err="1"/>
              <a:t>χοροῦ</a:t>
            </a:r>
            <a:r>
              <a:rPr lang="el-GR" dirty="0"/>
              <a:t> «</a:t>
            </a:r>
            <a:r>
              <a:rPr lang="el-GR" i="1" dirty="0"/>
              <a:t>πρόβα</a:t>
            </a:r>
            <a:r>
              <a:rPr lang="el-GR" dirty="0"/>
              <a:t>»;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endParaRPr lang="el-GR" dirty="0"/>
          </a:p>
          <a:p>
            <a:pPr lvl="0" algn="just"/>
            <a:r>
              <a:rPr lang="el-GR" dirty="0" err="1"/>
              <a:t>ἑρμηνευτικὴ</a:t>
            </a:r>
            <a:r>
              <a:rPr lang="el-GR" dirty="0"/>
              <a:t> </a:t>
            </a:r>
            <a:r>
              <a:rPr lang="el-GR" dirty="0" err="1"/>
              <a:t>προσέγγιση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b="1" dirty="0" err="1"/>
              <a:t>σημαδίων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μουσικῶν</a:t>
            </a:r>
            <a:r>
              <a:rPr lang="el-GR" dirty="0"/>
              <a:t> </a:t>
            </a:r>
            <a:r>
              <a:rPr lang="el-GR" dirty="0" err="1"/>
              <a:t>γραμμῶν</a:t>
            </a:r>
            <a:r>
              <a:rPr lang="el-GR" dirty="0"/>
              <a:t> (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περίφημων</a:t>
            </a:r>
            <a:r>
              <a:rPr lang="el-GR" dirty="0"/>
              <a:t> </a:t>
            </a:r>
            <a:r>
              <a:rPr lang="el-GR" b="1" dirty="0" err="1"/>
              <a:t>θέσεων</a:t>
            </a:r>
            <a:r>
              <a:rPr lang="el-GR" dirty="0"/>
              <a:t>)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ψαλτικῆς</a:t>
            </a:r>
            <a:r>
              <a:rPr lang="el-GR" dirty="0"/>
              <a:t> </a:t>
            </a:r>
            <a:r>
              <a:rPr lang="el-GR" dirty="0" err="1"/>
              <a:t>τέχνης</a:t>
            </a:r>
            <a:r>
              <a:rPr lang="el-GR" dirty="0"/>
              <a:t> </a:t>
            </a:r>
            <a:endParaRPr lang="el-GR" dirty="0" smtClean="0"/>
          </a:p>
          <a:p>
            <a:pPr lvl="0" algn="just"/>
            <a:endParaRPr lang="el-GR" dirty="0"/>
          </a:p>
          <a:p>
            <a:pPr lvl="0" algn="just"/>
            <a:r>
              <a:rPr lang="el-GR" dirty="0" err="1"/>
              <a:t>ἐναλλαγὴ</a:t>
            </a:r>
            <a:r>
              <a:rPr lang="el-GR" dirty="0"/>
              <a:t> </a:t>
            </a:r>
            <a:r>
              <a:rPr lang="el-GR" dirty="0" err="1"/>
              <a:t>τόσο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b="1" dirty="0" err="1"/>
              <a:t>ἤχων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βυζαντινῆς</a:t>
            </a:r>
            <a:r>
              <a:rPr lang="el-GR" dirty="0"/>
              <a:t> </a:t>
            </a:r>
            <a:r>
              <a:rPr lang="el-GR" dirty="0" err="1"/>
              <a:t>ὀκταηχίας</a:t>
            </a:r>
            <a:r>
              <a:rPr lang="el-GR" dirty="0"/>
              <a:t> </a:t>
            </a:r>
            <a:r>
              <a:rPr lang="el-GR" dirty="0" err="1"/>
              <a:t>ὅσο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b="1" dirty="0" err="1"/>
              <a:t>ρυθμικῶν</a:t>
            </a:r>
            <a:r>
              <a:rPr lang="el-GR" b="1" dirty="0"/>
              <a:t> </a:t>
            </a:r>
            <a:r>
              <a:rPr lang="el-GR" b="1" dirty="0" err="1"/>
              <a:t>σχημάτων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ἑλληνικῆς</a:t>
            </a:r>
            <a:r>
              <a:rPr lang="el-GR" dirty="0"/>
              <a:t> </a:t>
            </a:r>
            <a:r>
              <a:rPr lang="el-GR" dirty="0" err="1" smtClean="0"/>
              <a:t>ρυθμοποιίας</a:t>
            </a:r>
            <a:endParaRPr lang="el-GR" dirty="0" smtClean="0"/>
          </a:p>
          <a:p>
            <a:pPr lvl="0" algn="just"/>
            <a:endParaRPr lang="el-GR" dirty="0"/>
          </a:p>
          <a:p>
            <a:pPr lvl="0" algn="just"/>
            <a:r>
              <a:rPr lang="el-GR" dirty="0"/>
              <a:t>διαφαινόμενη </a:t>
            </a:r>
            <a:r>
              <a:rPr lang="el-GR" dirty="0" err="1"/>
              <a:t>δομὴ</a:t>
            </a:r>
            <a:r>
              <a:rPr lang="el-GR" dirty="0"/>
              <a:t> (</a:t>
            </a:r>
            <a:r>
              <a:rPr lang="el-GR" b="1" dirty="0" err="1"/>
              <a:t>μορφολογία</a:t>
            </a:r>
            <a:r>
              <a:rPr lang="el-GR" dirty="0"/>
              <a:t>)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ἐνυπάρχον</a:t>
            </a:r>
            <a:r>
              <a:rPr lang="el-GR" dirty="0"/>
              <a:t> "</a:t>
            </a:r>
            <a:r>
              <a:rPr lang="el-GR" dirty="0" err="1"/>
              <a:t>σχέδιο</a:t>
            </a:r>
            <a:r>
              <a:rPr lang="el-GR" dirty="0"/>
              <a:t> </a:t>
            </a:r>
            <a:r>
              <a:rPr lang="el-GR" dirty="0" err="1"/>
              <a:t>σύνθεσης</a:t>
            </a:r>
            <a:r>
              <a:rPr lang="el-GR" dirty="0"/>
              <a:t>" (</a:t>
            </a:r>
            <a:r>
              <a:rPr lang="el-GR" b="1" dirty="0" err="1"/>
              <a:t>μελοποιία</a:t>
            </a:r>
            <a:r>
              <a:rPr lang="el-GR" dirty="0"/>
              <a:t>) </a:t>
            </a:r>
            <a:r>
              <a:rPr lang="el-GR" dirty="0" err="1"/>
              <a:t>ὁποιουδήποτε</a:t>
            </a:r>
            <a:r>
              <a:rPr lang="el-GR" dirty="0"/>
              <a:t> </a:t>
            </a:r>
            <a:r>
              <a:rPr lang="el-GR" dirty="0" err="1"/>
              <a:t>μελοποιήματος</a:t>
            </a:r>
            <a:r>
              <a:rPr lang="el-GR" dirty="0"/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44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1103312" y="1233056"/>
            <a:ext cx="8946541" cy="50153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 err="1" smtClean="0"/>
              <a:t>Κεντήματα</a:t>
            </a:r>
            <a:endParaRPr lang="el-GR" b="1" dirty="0" smtClean="0"/>
          </a:p>
          <a:p>
            <a:pPr algn="just"/>
            <a:endParaRPr lang="el-GR" i="1" dirty="0"/>
          </a:p>
          <a:p>
            <a:pPr marL="0" indent="0" algn="just">
              <a:buNone/>
            </a:pP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ὁ</a:t>
            </a:r>
            <a:r>
              <a:rPr lang="el-GR" b="1" i="1" dirty="0"/>
              <a:t> </a:t>
            </a:r>
            <a:r>
              <a:rPr lang="el-GR" b="1" i="1" dirty="0" err="1"/>
              <a:t>μαθητής</a:t>
            </a:r>
            <a:r>
              <a:rPr lang="el-GR" i="1" dirty="0"/>
              <a:t>· [...] </a:t>
            </a:r>
            <a:r>
              <a:rPr lang="el-GR" i="1" dirty="0" err="1"/>
              <a:t>παρακαλῶ</a:t>
            </a:r>
            <a:r>
              <a:rPr lang="el-GR" i="1" dirty="0"/>
              <a:t> σε, </a:t>
            </a:r>
            <a:r>
              <a:rPr lang="el-GR" i="1" dirty="0" err="1"/>
              <a:t>δεῖξον</a:t>
            </a:r>
            <a:r>
              <a:rPr lang="el-GR" i="1" dirty="0"/>
              <a:t> </a:t>
            </a:r>
            <a:r>
              <a:rPr lang="el-GR" i="1" dirty="0" err="1"/>
              <a:t>φανερώτερον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ἁπλούστερον</a:t>
            </a:r>
            <a:r>
              <a:rPr lang="el-GR" i="1" dirty="0"/>
              <a:t>, </a:t>
            </a:r>
            <a:r>
              <a:rPr lang="el-GR" i="1" dirty="0" err="1"/>
              <a:t>τίς</a:t>
            </a:r>
            <a:r>
              <a:rPr lang="el-GR" i="1" dirty="0"/>
              <a:t> </a:t>
            </a:r>
            <a:r>
              <a:rPr lang="el-GR" i="1" dirty="0" err="1"/>
              <a:t>ἦν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σκοπὸς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ποιητοῦ</a:t>
            </a:r>
            <a:r>
              <a:rPr lang="el-GR" i="1" dirty="0"/>
              <a:t> </a:t>
            </a:r>
            <a:r>
              <a:rPr lang="el-GR" i="1" dirty="0" err="1"/>
              <a:t>ἐκείνου</a:t>
            </a:r>
            <a:r>
              <a:rPr lang="el-GR" i="1" dirty="0"/>
              <a:t>,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ἔταξε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δύο</a:t>
            </a:r>
            <a:r>
              <a:rPr lang="el-GR" i="1" dirty="0"/>
              <a:t> </a:t>
            </a:r>
            <a:r>
              <a:rPr lang="el-GR" i="1" dirty="0" err="1"/>
              <a:t>κεντήματα</a:t>
            </a:r>
            <a:r>
              <a:rPr lang="el-GR" i="1" dirty="0"/>
              <a:t>,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ἔχωσι</a:t>
            </a:r>
            <a:r>
              <a:rPr lang="el-GR" i="1" dirty="0"/>
              <a:t> </a:t>
            </a:r>
            <a:r>
              <a:rPr lang="el-GR" i="1" dirty="0" err="1"/>
              <a:t>μίαν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πλέον</a:t>
            </a:r>
            <a:r>
              <a:rPr lang="el-GR" i="1" dirty="0"/>
              <a:t>.</a:t>
            </a:r>
          </a:p>
          <a:p>
            <a:pPr marL="0" indent="0" algn="just">
              <a:buNone/>
            </a:pP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ὁ</a:t>
            </a:r>
            <a:r>
              <a:rPr lang="el-GR" b="1" i="1" dirty="0"/>
              <a:t> </a:t>
            </a:r>
            <a:r>
              <a:rPr lang="el-GR" b="1" i="1" dirty="0" err="1"/>
              <a:t>διδάσκαλος</a:t>
            </a:r>
            <a:r>
              <a:rPr lang="el-GR" i="1" dirty="0"/>
              <a:t>· </a:t>
            </a:r>
            <a:r>
              <a:rPr lang="el-GR" i="1" dirty="0" err="1"/>
              <a:t>ἀληθῶς</a:t>
            </a:r>
            <a:r>
              <a:rPr lang="el-GR" i="1" dirty="0"/>
              <a:t> </a:t>
            </a:r>
            <a:r>
              <a:rPr lang="el-GR" i="1" dirty="0" err="1"/>
              <a:t>εἶπας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καλῶς</a:t>
            </a:r>
            <a:r>
              <a:rPr lang="el-GR" i="1" dirty="0"/>
              <a:t> </a:t>
            </a:r>
            <a:r>
              <a:rPr lang="el-GR" i="1" dirty="0" err="1"/>
              <a:t>προσέχεις</a:t>
            </a:r>
            <a:r>
              <a:rPr lang="el-GR" i="1" dirty="0"/>
              <a:t>, </a:t>
            </a:r>
            <a:r>
              <a:rPr lang="el-GR" i="1" dirty="0" err="1"/>
              <a:t>υἱέ</a:t>
            </a:r>
            <a:r>
              <a:rPr lang="el-GR" i="1" dirty="0"/>
              <a:t> μου,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τεχνίτης</a:t>
            </a:r>
            <a:r>
              <a:rPr lang="el-GR" i="1" dirty="0"/>
              <a:t> </a:t>
            </a:r>
            <a:r>
              <a:rPr lang="el-GR" i="1" dirty="0" err="1"/>
              <a:t>ἦν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ταῦτα</a:t>
            </a:r>
            <a:r>
              <a:rPr lang="el-GR" i="1" dirty="0"/>
              <a:t> </a:t>
            </a:r>
            <a:r>
              <a:rPr lang="el-GR" i="1" dirty="0" err="1"/>
              <a:t>ποιήσας</a:t>
            </a:r>
            <a:r>
              <a:rPr lang="el-GR" i="1" dirty="0"/>
              <a:t> [...]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σοφὸς</a:t>
            </a:r>
            <a:r>
              <a:rPr lang="el-GR" i="1" dirty="0"/>
              <a:t> </a:t>
            </a:r>
            <a:r>
              <a:rPr lang="el-GR" i="1" dirty="0" err="1"/>
              <a:t>τεχνίτης</a:t>
            </a:r>
            <a:r>
              <a:rPr lang="el-GR" i="1" dirty="0"/>
              <a:t> </a:t>
            </a:r>
            <a:r>
              <a:rPr lang="el-GR" i="1" dirty="0" err="1"/>
              <a:t>εἶδεν</a:t>
            </a:r>
            <a:r>
              <a:rPr lang="el-GR" i="1" dirty="0"/>
              <a:t>,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ὥσπερ</a:t>
            </a:r>
            <a:r>
              <a:rPr lang="el-GR" i="1" dirty="0"/>
              <a:t> </a:t>
            </a:r>
            <a:r>
              <a:rPr lang="el-GR" i="1" dirty="0" err="1"/>
              <a:t>χρήζει</a:t>
            </a:r>
            <a:r>
              <a:rPr lang="el-GR" i="1" dirty="0"/>
              <a:t> </a:t>
            </a:r>
            <a:r>
              <a:rPr lang="el-GR" i="1" dirty="0" err="1"/>
              <a:t>ἡ</a:t>
            </a:r>
            <a:r>
              <a:rPr lang="el-GR" i="1" dirty="0"/>
              <a:t> </a:t>
            </a:r>
            <a:r>
              <a:rPr lang="el-GR" i="1" dirty="0" err="1"/>
              <a:t>χειρονομία</a:t>
            </a:r>
            <a:r>
              <a:rPr lang="el-GR" i="1" dirty="0"/>
              <a:t> </a:t>
            </a:r>
            <a:r>
              <a:rPr lang="el-GR" i="1" dirty="0" err="1"/>
              <a:t>πολλῶν</a:t>
            </a:r>
            <a:r>
              <a:rPr lang="el-GR" i="1" dirty="0"/>
              <a:t> </a:t>
            </a:r>
            <a:r>
              <a:rPr lang="el-GR" i="1" dirty="0" err="1"/>
              <a:t>σημαδίων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σχήματα</a:t>
            </a:r>
            <a:r>
              <a:rPr lang="el-GR" i="1" dirty="0"/>
              <a:t>, </a:t>
            </a:r>
            <a:r>
              <a:rPr lang="el-GR" i="1" dirty="0" err="1"/>
              <a:t>χρήζει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πάλιν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ὁ</a:t>
            </a:r>
            <a:r>
              <a:rPr lang="el-GR" i="1" dirty="0"/>
              <a:t> </a:t>
            </a:r>
            <a:r>
              <a:rPr lang="el-GR" i="1" dirty="0" err="1"/>
              <a:t>ἦχος</a:t>
            </a:r>
            <a:r>
              <a:rPr lang="el-GR" i="1" dirty="0"/>
              <a:t> </a:t>
            </a:r>
            <a:r>
              <a:rPr lang="el-GR" i="1" dirty="0" err="1"/>
              <a:t>πολλῶν</a:t>
            </a:r>
            <a:r>
              <a:rPr lang="el-GR" i="1" dirty="0"/>
              <a:t> </a:t>
            </a:r>
            <a:r>
              <a:rPr lang="el-GR" i="1" dirty="0" err="1"/>
              <a:t>σημαδίων</a:t>
            </a:r>
            <a:r>
              <a:rPr lang="el-GR" i="1" dirty="0"/>
              <a:t> </a:t>
            </a:r>
            <a:r>
              <a:rPr lang="el-GR" i="1" dirty="0" err="1"/>
              <a:t>εἰς</a:t>
            </a:r>
            <a:r>
              <a:rPr lang="el-GR" i="1" dirty="0"/>
              <a:t> </a:t>
            </a:r>
            <a:r>
              <a:rPr lang="el-GR" i="1" dirty="0" err="1"/>
              <a:t>τὰς</a:t>
            </a:r>
            <a:r>
              <a:rPr lang="el-GR" i="1" dirty="0"/>
              <a:t> </a:t>
            </a:r>
            <a:r>
              <a:rPr lang="el-GR" i="1" dirty="0" err="1"/>
              <a:t>φωνὰς</a:t>
            </a:r>
            <a:r>
              <a:rPr lang="el-GR" i="1" dirty="0"/>
              <a:t> </a:t>
            </a:r>
            <a:r>
              <a:rPr lang="el-GR" i="1" dirty="0" err="1"/>
              <a:t>διὰ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μέλος</a:t>
            </a:r>
            <a:r>
              <a:rPr lang="el-GR" i="1" dirty="0"/>
              <a:t>· </a:t>
            </a:r>
            <a:r>
              <a:rPr lang="el-GR" i="1" dirty="0" err="1"/>
              <a:t>ἤγουν</a:t>
            </a:r>
            <a:r>
              <a:rPr lang="el-GR" i="1" dirty="0"/>
              <a:t> </a:t>
            </a:r>
            <a:r>
              <a:rPr lang="el-GR" i="1" dirty="0" err="1"/>
              <a:t>στερεὰ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ἐμμελῆ</a:t>
            </a:r>
            <a:r>
              <a:rPr lang="el-GR" i="1" dirty="0"/>
              <a:t>, </a:t>
            </a:r>
            <a:r>
              <a:rPr lang="el-GR" i="1" dirty="0" err="1"/>
              <a:t>ἀργὰ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γοργά</a:t>
            </a:r>
            <a:r>
              <a:rPr lang="el-GR" i="1" dirty="0"/>
              <a:t>· </a:t>
            </a:r>
            <a:r>
              <a:rPr lang="el-GR" i="1" dirty="0" err="1"/>
              <a:t>ἐποίησε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ὀξείαν</a:t>
            </a:r>
            <a:r>
              <a:rPr lang="el-GR" i="1" dirty="0"/>
              <a:t> </a:t>
            </a:r>
            <a:r>
              <a:rPr lang="el-GR" i="1" dirty="0" err="1"/>
              <a:t>ἐλαφροτέραν</a:t>
            </a:r>
            <a:r>
              <a:rPr lang="el-GR" i="1" dirty="0"/>
              <a:t> </a:t>
            </a:r>
            <a:r>
              <a:rPr lang="el-GR" i="1" dirty="0" err="1"/>
              <a:t>φωνὴν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πετασθῆς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ὀλίγον</a:t>
            </a:r>
            <a:r>
              <a:rPr lang="el-GR" i="1" dirty="0"/>
              <a:t> </a:t>
            </a:r>
            <a:r>
              <a:rPr lang="el-GR" i="1" dirty="0" err="1"/>
              <a:t>ἐλαφρότερον</a:t>
            </a:r>
            <a:r>
              <a:rPr lang="el-GR" i="1" dirty="0"/>
              <a:t>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ὀξείας</a:t>
            </a:r>
            <a:r>
              <a:rPr lang="el-GR" i="1" dirty="0"/>
              <a:t>· </a:t>
            </a:r>
            <a:r>
              <a:rPr lang="el-GR" i="1" dirty="0" err="1"/>
              <a:t>ἐζήτησε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πάλιν</a:t>
            </a:r>
            <a:r>
              <a:rPr lang="el-GR" i="1" dirty="0"/>
              <a:t> </a:t>
            </a:r>
            <a:r>
              <a:rPr lang="el-GR" i="1" dirty="0" err="1"/>
              <a:t>συντομοτέραν</a:t>
            </a:r>
            <a:r>
              <a:rPr lang="el-GR" i="1" dirty="0"/>
              <a:t> </a:t>
            </a:r>
            <a:r>
              <a:rPr lang="el-GR" i="1" dirty="0" err="1"/>
              <a:t>φωνὴν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ὀλίγου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ἐλογίσατο</a:t>
            </a:r>
            <a:r>
              <a:rPr lang="el-GR" i="1" dirty="0"/>
              <a:t>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σοφός</a:t>
            </a:r>
            <a:r>
              <a:rPr lang="el-GR" i="1" dirty="0"/>
              <a:t>·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τοῦτο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σημάδιον</a:t>
            </a:r>
            <a:r>
              <a:rPr lang="el-GR" i="1" dirty="0"/>
              <a:t> </a:t>
            </a:r>
            <a:r>
              <a:rPr lang="el-GR" i="1" dirty="0" err="1"/>
              <a:t>οὐκ</a:t>
            </a:r>
            <a:r>
              <a:rPr lang="el-GR" i="1" dirty="0"/>
              <a:t> </a:t>
            </a:r>
            <a:r>
              <a:rPr lang="el-GR" i="1" dirty="0" err="1"/>
              <a:t>ὀφείλει</a:t>
            </a:r>
            <a:r>
              <a:rPr lang="el-GR" i="1" dirty="0"/>
              <a:t> </a:t>
            </a:r>
            <a:r>
              <a:rPr lang="el-GR" i="1" dirty="0" err="1"/>
              <a:t>εἶναι</a:t>
            </a:r>
            <a:r>
              <a:rPr lang="el-GR" i="1" dirty="0"/>
              <a:t> </a:t>
            </a:r>
            <a:r>
              <a:rPr lang="el-GR" i="1" dirty="0" err="1"/>
              <a:t>ἐκ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σωμάτων</a:t>
            </a:r>
            <a:r>
              <a:rPr lang="el-GR" i="1" dirty="0"/>
              <a:t>, </a:t>
            </a:r>
            <a:r>
              <a:rPr lang="el-GR" i="1" dirty="0" err="1"/>
              <a:t>ἀλλ</a:t>
            </a:r>
            <a:r>
              <a:rPr lang="el-GR" i="1" dirty="0"/>
              <a:t>' </a:t>
            </a:r>
            <a:r>
              <a:rPr lang="el-GR" i="1" dirty="0" err="1"/>
              <a:t>ἐκ</a:t>
            </a:r>
            <a:r>
              <a:rPr lang="el-GR" i="1" dirty="0"/>
              <a:t> </a:t>
            </a:r>
            <a:r>
              <a:rPr lang="el-GR" i="1" dirty="0" err="1"/>
              <a:t>τῶν</a:t>
            </a:r>
            <a:r>
              <a:rPr lang="el-GR" i="1" dirty="0"/>
              <a:t> </a:t>
            </a:r>
            <a:r>
              <a:rPr lang="el-GR" i="1" dirty="0" err="1"/>
              <a:t>πνευμάτων</a:t>
            </a:r>
            <a:r>
              <a:rPr lang="el-GR" i="1" dirty="0"/>
              <a:t>,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σῶμα</a:t>
            </a:r>
            <a:r>
              <a:rPr lang="el-GR" i="1" dirty="0"/>
              <a:t> </a:t>
            </a:r>
            <a:r>
              <a:rPr lang="el-GR" i="1" dirty="0" err="1"/>
              <a:t>βαρὺ</a:t>
            </a:r>
            <a:r>
              <a:rPr lang="el-GR" i="1" dirty="0"/>
              <a:t> </a:t>
            </a:r>
            <a:r>
              <a:rPr lang="el-GR" i="1" dirty="0" err="1"/>
              <a:t>πρᾶγμά</a:t>
            </a:r>
            <a:r>
              <a:rPr lang="el-GR" i="1" dirty="0"/>
              <a:t> </a:t>
            </a:r>
            <a:r>
              <a:rPr lang="el-GR" i="1" dirty="0" err="1"/>
              <a:t>ἐστιν</a:t>
            </a:r>
            <a:r>
              <a:rPr lang="el-GR" i="1" dirty="0"/>
              <a:t>· </a:t>
            </a: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ἤνεγκεν</a:t>
            </a:r>
            <a:r>
              <a:rPr lang="el-GR" b="1" i="1" dirty="0"/>
              <a:t> </a:t>
            </a:r>
            <a:r>
              <a:rPr lang="el-GR" b="1" i="1" dirty="0" err="1"/>
              <a:t>τὰ</a:t>
            </a:r>
            <a:r>
              <a:rPr lang="el-GR" b="1" i="1" dirty="0"/>
              <a:t> </a:t>
            </a:r>
            <a:r>
              <a:rPr lang="el-GR" b="1" i="1" dirty="0" err="1"/>
              <a:t>δύο</a:t>
            </a:r>
            <a:r>
              <a:rPr lang="el-GR" b="1" i="1" dirty="0"/>
              <a:t> </a:t>
            </a:r>
            <a:r>
              <a:rPr lang="el-GR" b="1" i="1" dirty="0" err="1"/>
              <a:t>πνεύματα</a:t>
            </a:r>
            <a:r>
              <a:rPr lang="el-GR" b="1" i="1" dirty="0"/>
              <a:t>, </a:t>
            </a:r>
            <a:r>
              <a:rPr lang="el-GR" b="1" i="1" dirty="0" err="1"/>
              <a:t>ἤγουν</a:t>
            </a:r>
            <a:r>
              <a:rPr lang="el-GR" b="1" i="1" dirty="0"/>
              <a:t> </a:t>
            </a:r>
            <a:r>
              <a:rPr lang="el-GR" b="1" i="1" dirty="0" err="1"/>
              <a:t>τὰ</a:t>
            </a:r>
            <a:r>
              <a:rPr lang="el-GR" b="1" i="1" dirty="0"/>
              <a:t> </a:t>
            </a:r>
            <a:r>
              <a:rPr lang="el-GR" b="1" i="1" dirty="0" err="1"/>
              <a:t>δύο</a:t>
            </a:r>
            <a:r>
              <a:rPr lang="el-GR" b="1" i="1" dirty="0"/>
              <a:t> </a:t>
            </a:r>
            <a:r>
              <a:rPr lang="el-GR" b="1" i="1" dirty="0" err="1"/>
              <a:t>κεντήματα</a:t>
            </a:r>
            <a:r>
              <a:rPr lang="el-GR" b="1" i="1" dirty="0"/>
              <a:t>, </a:t>
            </a: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ἐποίησε</a:t>
            </a:r>
            <a:r>
              <a:rPr lang="el-GR" b="1" i="1" dirty="0"/>
              <a:t> </a:t>
            </a:r>
            <a:r>
              <a:rPr lang="el-GR" b="1" i="1" dirty="0" err="1"/>
              <a:t>ταῦτα</a:t>
            </a:r>
            <a:r>
              <a:rPr lang="el-GR" b="1" i="1" dirty="0"/>
              <a:t> </a:t>
            </a:r>
            <a:r>
              <a:rPr lang="el-GR" b="1" i="1" dirty="0" err="1"/>
              <a:t>μίαν</a:t>
            </a:r>
            <a:r>
              <a:rPr lang="el-GR" b="1" i="1" dirty="0"/>
              <a:t> </a:t>
            </a:r>
            <a:r>
              <a:rPr lang="el-GR" b="1" i="1" dirty="0" err="1"/>
              <a:t>ὑπόστασιν</a:t>
            </a:r>
            <a:r>
              <a:rPr lang="el-GR" b="1" i="1" dirty="0"/>
              <a:t>, </a:t>
            </a:r>
            <a:r>
              <a:rPr lang="el-GR" b="1" i="1" dirty="0" err="1"/>
              <a:t>ὥσπερ</a:t>
            </a:r>
            <a:r>
              <a:rPr lang="el-GR" b="1" i="1" dirty="0"/>
              <a:t> </a:t>
            </a:r>
            <a:r>
              <a:rPr lang="el-GR" b="1" i="1" dirty="0" err="1"/>
              <a:t>ποιεῖ</a:t>
            </a:r>
            <a:r>
              <a:rPr lang="el-GR" b="1" i="1" dirty="0"/>
              <a:t> τις </a:t>
            </a:r>
            <a:r>
              <a:rPr lang="el-GR" b="1" i="1" dirty="0" err="1"/>
              <a:t>ἐκ</a:t>
            </a:r>
            <a:r>
              <a:rPr lang="el-GR" b="1" i="1" dirty="0"/>
              <a:t> </a:t>
            </a:r>
            <a:r>
              <a:rPr lang="el-GR" b="1" i="1" dirty="0" err="1"/>
              <a:t>δύο</a:t>
            </a:r>
            <a:r>
              <a:rPr lang="el-GR" b="1" i="1" dirty="0"/>
              <a:t> </a:t>
            </a:r>
            <a:r>
              <a:rPr lang="el-GR" b="1" i="1" dirty="0" err="1"/>
              <a:t>στοιχείων</a:t>
            </a:r>
            <a:r>
              <a:rPr lang="el-GR" b="1" i="1" dirty="0"/>
              <a:t> </a:t>
            </a:r>
            <a:r>
              <a:rPr lang="el-GR" b="1" i="1" dirty="0" err="1"/>
              <a:t>γῆς</a:t>
            </a:r>
            <a:r>
              <a:rPr lang="el-GR" b="1" i="1" dirty="0"/>
              <a:t> </a:t>
            </a:r>
            <a:r>
              <a:rPr lang="el-GR" b="1" i="1" dirty="0" err="1"/>
              <a:t>καὶ</a:t>
            </a:r>
            <a:r>
              <a:rPr lang="el-GR" b="1" i="1" dirty="0"/>
              <a:t> </a:t>
            </a:r>
            <a:r>
              <a:rPr lang="el-GR" b="1" i="1" dirty="0" err="1"/>
              <a:t>ὕδατος</a:t>
            </a:r>
            <a:r>
              <a:rPr lang="el-GR" b="1" i="1" dirty="0"/>
              <a:t> </a:t>
            </a:r>
            <a:r>
              <a:rPr lang="el-GR" b="1" i="1" dirty="0" err="1"/>
              <a:t>πηλὸν</a:t>
            </a:r>
            <a:r>
              <a:rPr lang="el-GR" b="1" i="1" dirty="0"/>
              <a:t> </a:t>
            </a:r>
            <a:r>
              <a:rPr lang="el-GR" b="1" i="1" dirty="0" err="1"/>
              <a:t>μίαν</a:t>
            </a:r>
            <a:r>
              <a:rPr lang="el-GR" b="1" i="1" dirty="0"/>
              <a:t> </a:t>
            </a:r>
            <a:r>
              <a:rPr lang="el-GR" b="1" i="1" dirty="0" err="1"/>
              <a:t>ὑπόστασιν</a:t>
            </a:r>
            <a:r>
              <a:rPr lang="el-GR" b="1" i="1" dirty="0"/>
              <a:t>.</a:t>
            </a:r>
            <a:endParaRPr lang="el-GR" i="1" dirty="0"/>
          </a:p>
          <a:p>
            <a:pPr marL="0" indent="0" algn="r">
              <a:buNone/>
            </a:pPr>
            <a:r>
              <a:rPr lang="el-GR" sz="1500" dirty="0" err="1"/>
              <a:t>Ἀκρίβεια</a:t>
            </a:r>
            <a:endParaRPr lang="el-GR" sz="1500" i="1" dirty="0"/>
          </a:p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τα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2396</Words>
  <Application>Microsoft Office PowerPoint</Application>
  <PresentationFormat>Ευρεία οθόνη</PresentationFormat>
  <Paragraphs>40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Ιόντα</vt:lpstr>
      <vt:lpstr>Η από χορού ψαλτική ερμηνεία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από χορού ψαλτική ερμηνεία</dc:title>
  <dc:creator>Χρήστης του Microsoft Office</dc:creator>
  <cp:lastModifiedBy>user</cp:lastModifiedBy>
  <cp:revision>4</cp:revision>
  <dcterms:created xsi:type="dcterms:W3CDTF">2020-02-08T10:22:37Z</dcterms:created>
  <dcterms:modified xsi:type="dcterms:W3CDTF">2020-02-09T10:18:04Z</dcterms:modified>
</cp:coreProperties>
</file>