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emf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777940"/>
          </a:xfrm>
        </p:spPr>
        <p:txBody>
          <a:bodyPr/>
          <a:lstStyle/>
          <a:p>
            <a:r>
              <a:rPr lang="el-GR" sz="1800" b="1" dirty="0" smtClean="0"/>
              <a:t>ΑΧΙΛΛΕΥΣ </a:t>
            </a:r>
            <a:r>
              <a:rPr lang="el-GR" sz="1800" b="1" dirty="0"/>
              <a:t>Γ. </a:t>
            </a:r>
            <a:r>
              <a:rPr lang="el-GR" sz="1800" b="1" dirty="0" smtClean="0"/>
              <a:t>ΧΑΛΔΑΙΑΚΗΣ</a:t>
            </a:r>
            <a:r>
              <a:rPr lang="el-GR" dirty="0"/>
              <a:t/>
            </a:r>
            <a:br>
              <a:rPr lang="el-GR" dirty="0"/>
            </a:br>
            <a:r>
              <a:rPr lang="el-GR" sz="1400" dirty="0" smtClean="0"/>
              <a:t>Καθηγητής Πανεπιστημίου Αθηνών</a:t>
            </a:r>
            <a:endParaRPr lang="el-G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8610" y="3299011"/>
            <a:ext cx="6815669" cy="1833283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 </a:t>
            </a:r>
            <a:endParaRPr lang="el-GR" dirty="0"/>
          </a:p>
          <a:p>
            <a:r>
              <a:rPr lang="el-GR" b="1" dirty="0"/>
              <a:t>“</a:t>
            </a:r>
            <a:r>
              <a:rPr lang="el-GR" b="1" i="1" dirty="0" err="1"/>
              <a:t>Τῆς</a:t>
            </a:r>
            <a:r>
              <a:rPr lang="el-GR" b="1" i="1" dirty="0"/>
              <a:t> θεολογίας </a:t>
            </a:r>
            <a:r>
              <a:rPr lang="el-GR" b="1" i="1" dirty="0" err="1"/>
              <a:t>τὸν</a:t>
            </a:r>
            <a:r>
              <a:rPr lang="el-GR" b="1" i="1" dirty="0"/>
              <a:t> </a:t>
            </a:r>
            <a:r>
              <a:rPr lang="el-GR" b="1" i="1" dirty="0" err="1"/>
              <a:t>ἀρχηγόν</a:t>
            </a:r>
            <a:r>
              <a:rPr lang="el-GR" b="1" dirty="0"/>
              <a:t>”: </a:t>
            </a:r>
            <a:endParaRPr lang="el-GR" dirty="0"/>
          </a:p>
          <a:p>
            <a:r>
              <a:rPr lang="el-GR" b="1" dirty="0"/>
              <a:t>Μνήμη αγίου Ιωάννου του Θεολόγου </a:t>
            </a:r>
            <a:endParaRPr lang="el-GR" dirty="0"/>
          </a:p>
          <a:p>
            <a:r>
              <a:rPr lang="el-GR" b="1" dirty="0"/>
              <a:t>σε “μουσική μέθοδο” Κωνσταντίνου ιερέως του </a:t>
            </a:r>
            <a:r>
              <a:rPr lang="el-GR" b="1" dirty="0" err="1"/>
              <a:t>Φλαγγή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4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587" y="1383085"/>
            <a:ext cx="387106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209" y="2533912"/>
            <a:ext cx="695358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930" y="691796"/>
            <a:ext cx="854614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669" y="737058"/>
            <a:ext cx="821972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51586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/>
              <a:t>Υπονοείται, εν προκειμένω, απομίμηση διά της έκτασης της μελωδίας ιδιοτήτων του αγίου Ιωάννου του Θεολόγου, όπως για παράδειγμα αυτές του αποδίδονται και στη σχετική υμνογραφία της εορτής του· </a:t>
            </a:r>
            <a:r>
              <a:rPr lang="el-GR" dirty="0" err="1"/>
              <a:t>πρβλ</a:t>
            </a:r>
            <a:r>
              <a:rPr lang="el-GR" dirty="0"/>
              <a:t>. ενδεικτικά τα παρακάτω </a:t>
            </a:r>
            <a:r>
              <a:rPr lang="el-GR" dirty="0" err="1"/>
              <a:t>υμνογραφήματα</a:t>
            </a:r>
            <a:r>
              <a:rPr lang="el-GR" dirty="0"/>
              <a:t>: </a:t>
            </a:r>
          </a:p>
          <a:p>
            <a:pPr lvl="0" algn="just"/>
            <a:r>
              <a:rPr lang="el-GR" b="1" i="1" dirty="0"/>
              <a:t>Ὁ </a:t>
            </a:r>
            <a:r>
              <a:rPr lang="el-GR" b="1" i="1" dirty="0" err="1"/>
              <a:t>θεατὴς</a:t>
            </a:r>
            <a:r>
              <a:rPr lang="el-GR" b="1" i="1" dirty="0"/>
              <a:t> </a:t>
            </a:r>
            <a:r>
              <a:rPr lang="el-GR" b="1" i="1" dirty="0" err="1"/>
              <a:t>τῶν</a:t>
            </a:r>
            <a:r>
              <a:rPr lang="el-GR" b="1" i="1" dirty="0"/>
              <a:t> </a:t>
            </a:r>
            <a:r>
              <a:rPr lang="el-GR" b="1" i="1" dirty="0" err="1"/>
              <a:t>ἀρρήτων</a:t>
            </a:r>
            <a:r>
              <a:rPr lang="el-GR" b="1" i="1" dirty="0"/>
              <a:t> </a:t>
            </a:r>
            <a:r>
              <a:rPr lang="el-GR" b="1" i="1" dirty="0" err="1"/>
              <a:t>ἀποκαλύψεων</a:t>
            </a:r>
            <a:r>
              <a:rPr lang="el-GR" b="1" i="1" dirty="0"/>
              <a:t>, </a:t>
            </a:r>
            <a:r>
              <a:rPr lang="el-GR" b="1" i="1" dirty="0" err="1"/>
              <a:t>καὶ</a:t>
            </a:r>
            <a:r>
              <a:rPr lang="el-GR" b="1" i="1" dirty="0"/>
              <a:t> </a:t>
            </a:r>
            <a:r>
              <a:rPr lang="el-GR" b="1" i="1" dirty="0" err="1"/>
              <a:t>ἑρμηνεὺς</a:t>
            </a:r>
            <a:r>
              <a:rPr lang="el-GR" b="1" i="1" dirty="0"/>
              <a:t> </a:t>
            </a:r>
            <a:r>
              <a:rPr lang="el-GR" b="1" i="1" dirty="0" err="1"/>
              <a:t>τῶν</a:t>
            </a:r>
            <a:r>
              <a:rPr lang="el-GR" b="1" i="1" dirty="0"/>
              <a:t> </a:t>
            </a:r>
            <a:r>
              <a:rPr lang="el-GR" b="1" i="1" dirty="0" err="1"/>
              <a:t>ἄνω</a:t>
            </a:r>
            <a:r>
              <a:rPr lang="el-GR" i="1" dirty="0"/>
              <a:t>,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Θεοῦ</a:t>
            </a:r>
            <a:r>
              <a:rPr lang="el-GR" i="1" dirty="0"/>
              <a:t> μυστηρίων, ὁ </a:t>
            </a:r>
            <a:r>
              <a:rPr lang="el-GR" i="1" dirty="0" err="1"/>
              <a:t>παῖς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Ζεβεδαίου, γράψας </a:t>
            </a:r>
            <a:r>
              <a:rPr lang="el-GR" i="1" dirty="0" err="1"/>
              <a:t>ἡμῖν</a:t>
            </a:r>
            <a:r>
              <a:rPr lang="el-GR" i="1" dirty="0"/>
              <a:t>,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Χριστοῦ</a:t>
            </a:r>
            <a:r>
              <a:rPr lang="el-GR" i="1" dirty="0"/>
              <a:t> </a:t>
            </a:r>
            <a:r>
              <a:rPr lang="el-GR" i="1" dirty="0" err="1"/>
              <a:t>Εὐαγγέλιον</a:t>
            </a:r>
            <a:r>
              <a:rPr lang="el-GR" i="1" dirty="0"/>
              <a:t>, </a:t>
            </a:r>
            <a:r>
              <a:rPr lang="el-GR" i="1" dirty="0" err="1"/>
              <a:t>θεολογεῖν</a:t>
            </a:r>
            <a:r>
              <a:rPr lang="el-GR" i="1" dirty="0"/>
              <a:t> </a:t>
            </a:r>
            <a:r>
              <a:rPr lang="el-GR" i="1" dirty="0" err="1"/>
              <a:t>τὸν</a:t>
            </a:r>
            <a:r>
              <a:rPr lang="el-GR" i="1" dirty="0"/>
              <a:t> Πατέρα,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Υἱόν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Πνεῦμα</a:t>
            </a:r>
            <a:r>
              <a:rPr lang="el-GR" i="1" dirty="0"/>
              <a:t> </a:t>
            </a:r>
            <a:r>
              <a:rPr lang="el-GR" i="1" dirty="0" err="1"/>
              <a:t>ἐξεπαίδευσεν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l-GR" u="sng" dirty="0"/>
              <a:t>προσόμοιο </a:t>
            </a:r>
            <a:r>
              <a:rPr lang="el-GR" u="sng" dirty="0" err="1"/>
              <a:t>εσπερίων</a:t>
            </a:r>
            <a:r>
              <a:rPr lang="el-GR" dirty="0"/>
              <a:t>).</a:t>
            </a:r>
          </a:p>
          <a:p>
            <a:pPr lvl="0" algn="just"/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τῶν</a:t>
            </a:r>
            <a:r>
              <a:rPr lang="el-GR" i="1" dirty="0"/>
              <a:t> </a:t>
            </a:r>
            <a:r>
              <a:rPr lang="el-GR" i="1" dirty="0" err="1"/>
              <a:t>Ἀποστόλων</a:t>
            </a:r>
            <a:r>
              <a:rPr lang="el-GR" i="1" dirty="0"/>
              <a:t> </a:t>
            </a:r>
            <a:r>
              <a:rPr lang="el-GR" i="1" dirty="0" err="1"/>
              <a:t>ἀκρότητα</a:t>
            </a:r>
            <a:r>
              <a:rPr lang="el-GR" i="1" dirty="0"/>
              <a:t>, </a:t>
            </a:r>
            <a:r>
              <a:rPr lang="el-GR" i="1" dirty="0" err="1"/>
              <a:t>τῆς</a:t>
            </a:r>
            <a:r>
              <a:rPr lang="el-GR" i="1" dirty="0"/>
              <a:t> θεολογίας </a:t>
            </a:r>
            <a:r>
              <a:rPr lang="el-GR" i="1" dirty="0" err="1"/>
              <a:t>τὴν</a:t>
            </a:r>
            <a:r>
              <a:rPr lang="el-GR" i="1" dirty="0"/>
              <a:t> σάλπιγγα,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πνευματικόν</a:t>
            </a:r>
            <a:r>
              <a:rPr lang="el-GR" i="1" dirty="0"/>
              <a:t> </a:t>
            </a:r>
            <a:r>
              <a:rPr lang="el-GR" i="1" dirty="0" err="1"/>
              <a:t>στρατηγόν</a:t>
            </a:r>
            <a:r>
              <a:rPr lang="el-GR" i="1" dirty="0"/>
              <a:t>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οἰκουμένην</a:t>
            </a:r>
            <a:r>
              <a:rPr lang="el-GR" i="1" dirty="0"/>
              <a:t> </a:t>
            </a:r>
            <a:r>
              <a:rPr lang="el-GR" i="1" dirty="0" err="1"/>
              <a:t>Θεῷ</a:t>
            </a:r>
            <a:r>
              <a:rPr lang="el-GR" i="1" dirty="0"/>
              <a:t> </a:t>
            </a:r>
            <a:r>
              <a:rPr lang="el-GR" i="1" dirty="0" err="1"/>
              <a:t>καθυποτάξαντα</a:t>
            </a:r>
            <a:r>
              <a:rPr lang="el-GR" i="1" dirty="0"/>
              <a:t>, </a:t>
            </a:r>
            <a:r>
              <a:rPr lang="el-GR" i="1" dirty="0" err="1"/>
              <a:t>δεῦτε</a:t>
            </a:r>
            <a:r>
              <a:rPr lang="el-GR" i="1" dirty="0"/>
              <a:t> </a:t>
            </a:r>
            <a:r>
              <a:rPr lang="el-GR" i="1" dirty="0" err="1"/>
              <a:t>οἱ</a:t>
            </a:r>
            <a:r>
              <a:rPr lang="el-GR" i="1" dirty="0"/>
              <a:t> </a:t>
            </a:r>
            <a:r>
              <a:rPr lang="el-GR" i="1" dirty="0" err="1"/>
              <a:t>πιστοὶ</a:t>
            </a:r>
            <a:r>
              <a:rPr lang="el-GR" i="1" dirty="0"/>
              <a:t> </a:t>
            </a:r>
            <a:r>
              <a:rPr lang="el-GR" i="1" dirty="0" err="1"/>
              <a:t>μακαρίσωμεν</a:t>
            </a:r>
            <a:r>
              <a:rPr lang="el-GR" i="1" dirty="0"/>
              <a:t>, </a:t>
            </a:r>
            <a:r>
              <a:rPr lang="el-GR" i="1" dirty="0" err="1"/>
              <a:t>Ἰωάννην</a:t>
            </a:r>
            <a:r>
              <a:rPr lang="el-GR" i="1" dirty="0"/>
              <a:t>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ἀοίδιμον</a:t>
            </a:r>
            <a:r>
              <a:rPr lang="el-GR" i="1" dirty="0"/>
              <a:t>, </a:t>
            </a:r>
            <a:r>
              <a:rPr lang="el-GR" b="1" i="1" dirty="0" err="1"/>
              <a:t>ἐκ</a:t>
            </a:r>
            <a:r>
              <a:rPr lang="el-GR" b="1" i="1" dirty="0"/>
              <a:t> </a:t>
            </a:r>
            <a:r>
              <a:rPr lang="el-GR" b="1" i="1" dirty="0" err="1"/>
              <a:t>γῆς</a:t>
            </a:r>
            <a:r>
              <a:rPr lang="el-GR" b="1" i="1" dirty="0"/>
              <a:t> </a:t>
            </a:r>
            <a:r>
              <a:rPr lang="el-GR" b="1" i="1" dirty="0" err="1"/>
              <a:t>μεθιστάμενον</a:t>
            </a:r>
            <a:r>
              <a:rPr lang="el-GR" b="1" i="1" dirty="0"/>
              <a:t>, </a:t>
            </a:r>
            <a:r>
              <a:rPr lang="el-GR" b="1" i="1" dirty="0" err="1"/>
              <a:t>καὶ</a:t>
            </a:r>
            <a:r>
              <a:rPr lang="el-GR" b="1" i="1" dirty="0"/>
              <a:t> </a:t>
            </a:r>
            <a:r>
              <a:rPr lang="el-GR" b="1" i="1" dirty="0" err="1"/>
              <a:t>γῆς</a:t>
            </a:r>
            <a:r>
              <a:rPr lang="el-GR" b="1" i="1" dirty="0"/>
              <a:t> </a:t>
            </a:r>
            <a:r>
              <a:rPr lang="el-GR" b="1" i="1" dirty="0" err="1"/>
              <a:t>οὐκ</a:t>
            </a:r>
            <a:r>
              <a:rPr lang="el-GR" b="1" i="1" dirty="0"/>
              <a:t> </a:t>
            </a:r>
            <a:r>
              <a:rPr lang="el-GR" b="1" i="1" dirty="0" err="1"/>
              <a:t>ἀφιστάμενον</a:t>
            </a:r>
            <a:r>
              <a:rPr lang="el-GR" i="1" dirty="0"/>
              <a:t>, </a:t>
            </a:r>
            <a:r>
              <a:rPr lang="el-GR" i="1" dirty="0" err="1"/>
              <a:t>ἀλλὰ</a:t>
            </a:r>
            <a:r>
              <a:rPr lang="el-GR" i="1" dirty="0"/>
              <a:t> </a:t>
            </a:r>
            <a:r>
              <a:rPr lang="el-GR" i="1" dirty="0" err="1"/>
              <a:t>ζῶντα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μένοντα</a:t>
            </a:r>
            <a:r>
              <a:rPr lang="el-GR" i="1" dirty="0"/>
              <a:t>,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φοβερὰν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Δεσπότου</a:t>
            </a:r>
            <a:r>
              <a:rPr lang="el-GR" i="1" dirty="0"/>
              <a:t> </a:t>
            </a:r>
            <a:r>
              <a:rPr lang="el-GR" i="1" dirty="0" err="1"/>
              <a:t>δευτέραν</a:t>
            </a:r>
            <a:r>
              <a:rPr lang="el-GR" i="1" dirty="0"/>
              <a:t> </a:t>
            </a:r>
            <a:r>
              <a:rPr lang="el-GR" i="1" dirty="0" err="1"/>
              <a:t>ἔλευσιν</a:t>
            </a:r>
            <a:r>
              <a:rPr lang="el-GR" i="1" dirty="0"/>
              <a:t>, </a:t>
            </a:r>
            <a:r>
              <a:rPr lang="el-GR" i="1" dirty="0" err="1"/>
              <a:t>εἰς</a:t>
            </a:r>
            <a:r>
              <a:rPr lang="el-GR" i="1" dirty="0"/>
              <a:t> </a:t>
            </a:r>
            <a:r>
              <a:rPr lang="el-GR" i="1" dirty="0" err="1"/>
              <a:t>ἣν</a:t>
            </a:r>
            <a:r>
              <a:rPr lang="el-GR" i="1" dirty="0"/>
              <a:t> </a:t>
            </a:r>
            <a:r>
              <a:rPr lang="el-GR" i="1" dirty="0" err="1"/>
              <a:t>ἀκατακρίτως</a:t>
            </a:r>
            <a:r>
              <a:rPr lang="el-GR" i="1" dirty="0"/>
              <a:t> </a:t>
            </a:r>
            <a:r>
              <a:rPr lang="el-GR" i="1" dirty="0" err="1"/>
              <a:t>ὑπαντῆσαι</a:t>
            </a:r>
            <a:r>
              <a:rPr lang="el-GR" i="1" dirty="0"/>
              <a:t> </a:t>
            </a:r>
            <a:r>
              <a:rPr lang="el-GR" i="1" dirty="0" err="1"/>
              <a:t>ἡμᾶς</a:t>
            </a:r>
            <a:r>
              <a:rPr lang="el-GR" i="1" dirty="0"/>
              <a:t>, </a:t>
            </a:r>
            <a:r>
              <a:rPr lang="el-GR" i="1" dirty="0" err="1"/>
              <a:t>αἴτησαι</a:t>
            </a:r>
            <a:r>
              <a:rPr lang="el-GR" i="1" dirty="0"/>
              <a:t> φίλε μυστικέ, </a:t>
            </a:r>
            <a:r>
              <a:rPr lang="el-GR" i="1" dirty="0" err="1"/>
              <a:t>Χριστοῦ</a:t>
            </a:r>
            <a:r>
              <a:rPr lang="el-GR" i="1" dirty="0"/>
              <a:t> </a:t>
            </a:r>
            <a:r>
              <a:rPr lang="el-GR" i="1" dirty="0" err="1"/>
              <a:t>ἐπιστήθιε</a:t>
            </a:r>
            <a:r>
              <a:rPr lang="el-GR" i="1" dirty="0"/>
              <a:t>, </a:t>
            </a:r>
            <a:r>
              <a:rPr lang="el-GR" i="1" dirty="0" err="1"/>
              <a:t>τοὺς</a:t>
            </a:r>
            <a:r>
              <a:rPr lang="el-GR" i="1" dirty="0"/>
              <a:t> </a:t>
            </a:r>
            <a:r>
              <a:rPr lang="el-GR" i="1" dirty="0" err="1"/>
              <a:t>ἐκ</a:t>
            </a:r>
            <a:r>
              <a:rPr lang="el-GR" i="1" dirty="0"/>
              <a:t> πόθου </a:t>
            </a:r>
            <a:r>
              <a:rPr lang="el-GR" i="1" dirty="0" err="1"/>
              <a:t>τελοῦντας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μνήμην σου </a:t>
            </a:r>
            <a:r>
              <a:rPr lang="el-GR" dirty="0"/>
              <a:t>(</a:t>
            </a:r>
            <a:r>
              <a:rPr lang="el-GR" u="sng" dirty="0"/>
              <a:t>ιδιόμελο λιτής</a:t>
            </a:r>
            <a:r>
              <a:rPr lang="el-GR" dirty="0"/>
              <a:t>).</a:t>
            </a:r>
          </a:p>
          <a:p>
            <a:pPr lvl="0" algn="just"/>
            <a:r>
              <a:rPr lang="el-GR" b="1" i="1" dirty="0" err="1"/>
              <a:t>Σὺ</a:t>
            </a:r>
            <a:r>
              <a:rPr lang="el-GR" b="1" i="1" dirty="0"/>
              <a:t> </a:t>
            </a:r>
            <a:r>
              <a:rPr lang="el-GR" b="1" i="1" dirty="0" err="1"/>
              <a:t>ἀρετῶν</a:t>
            </a:r>
            <a:r>
              <a:rPr lang="el-GR" b="1" i="1" dirty="0"/>
              <a:t>, </a:t>
            </a:r>
            <a:r>
              <a:rPr lang="el-GR" b="1" i="1" dirty="0" err="1"/>
              <a:t>ἤρθης</a:t>
            </a:r>
            <a:r>
              <a:rPr lang="el-GR" b="1" i="1" dirty="0"/>
              <a:t> </a:t>
            </a:r>
            <a:r>
              <a:rPr lang="el-GR" b="1" i="1" dirty="0" err="1"/>
              <a:t>πρὸς</a:t>
            </a:r>
            <a:r>
              <a:rPr lang="el-GR" b="1" i="1" dirty="0"/>
              <a:t> </a:t>
            </a:r>
            <a:r>
              <a:rPr lang="el-GR" b="1" i="1" dirty="0" err="1"/>
              <a:t>ὕψος</a:t>
            </a:r>
            <a:r>
              <a:rPr lang="el-GR" b="1" i="1" dirty="0"/>
              <a:t>, </a:t>
            </a:r>
            <a:r>
              <a:rPr lang="el-GR" b="1" i="1" dirty="0" err="1"/>
              <a:t>Ἀπόστολε</a:t>
            </a:r>
            <a:r>
              <a:rPr lang="el-GR" i="1" dirty="0"/>
              <a:t>, </a:t>
            </a:r>
            <a:r>
              <a:rPr lang="el-GR" i="1" dirty="0" err="1"/>
              <a:t>σὺ</a:t>
            </a:r>
            <a:r>
              <a:rPr lang="el-GR" i="1" dirty="0"/>
              <a:t> </a:t>
            </a:r>
            <a:r>
              <a:rPr lang="el-GR" i="1" dirty="0" err="1"/>
              <a:t>κατεῖδες</a:t>
            </a:r>
            <a:r>
              <a:rPr lang="el-GR" i="1" dirty="0"/>
              <a:t>, </a:t>
            </a:r>
            <a:r>
              <a:rPr lang="el-GR" i="1" dirty="0" err="1"/>
              <a:t>δόξῃ</a:t>
            </a:r>
            <a:r>
              <a:rPr lang="el-GR" i="1" dirty="0"/>
              <a:t> </a:t>
            </a:r>
            <a:r>
              <a:rPr lang="el-GR" i="1" dirty="0" err="1"/>
              <a:t>ἀπαστράπτοντα</a:t>
            </a:r>
            <a:r>
              <a:rPr lang="el-GR" i="1" dirty="0"/>
              <a:t>, </a:t>
            </a:r>
            <a:r>
              <a:rPr lang="el-GR" i="1" dirty="0" err="1"/>
              <a:t>μονογενῆ</a:t>
            </a:r>
            <a:r>
              <a:rPr lang="el-GR" i="1" dirty="0"/>
              <a:t> </a:t>
            </a:r>
            <a:r>
              <a:rPr lang="el-GR" i="1" dirty="0" err="1"/>
              <a:t>Λόγον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σαρκί,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τοῖς</a:t>
            </a:r>
            <a:r>
              <a:rPr lang="el-GR" i="1" dirty="0"/>
              <a:t> </a:t>
            </a:r>
            <a:r>
              <a:rPr lang="el-GR" i="1" dirty="0" err="1"/>
              <a:t>πατρῴοις</a:t>
            </a:r>
            <a:r>
              <a:rPr lang="el-GR" i="1" dirty="0"/>
              <a:t>, </a:t>
            </a:r>
            <a:r>
              <a:rPr lang="el-GR" i="1" dirty="0" err="1"/>
              <a:t>ἀνάρχως</a:t>
            </a:r>
            <a:r>
              <a:rPr lang="el-GR" i="1" dirty="0"/>
              <a:t> </a:t>
            </a:r>
            <a:r>
              <a:rPr lang="el-GR" i="1" dirty="0" err="1"/>
              <a:t>κόλποις</a:t>
            </a:r>
            <a:r>
              <a:rPr lang="el-GR" i="1" dirty="0"/>
              <a:t> </a:t>
            </a:r>
            <a:r>
              <a:rPr lang="el-GR" i="1" dirty="0" err="1"/>
              <a:t>καθήμενον</a:t>
            </a:r>
            <a:r>
              <a:rPr lang="el-GR" i="1" dirty="0"/>
              <a:t>, </a:t>
            </a:r>
            <a:r>
              <a:rPr lang="el-GR" i="1" dirty="0" err="1"/>
              <a:t>φωνῆς</a:t>
            </a:r>
            <a:r>
              <a:rPr lang="el-GR" i="1" dirty="0"/>
              <a:t> τε </a:t>
            </a:r>
            <a:r>
              <a:rPr lang="el-GR" i="1" dirty="0" err="1"/>
              <a:t>ἐπακοῦσαι</a:t>
            </a:r>
            <a:r>
              <a:rPr lang="el-GR" i="1" dirty="0"/>
              <a:t>, </a:t>
            </a:r>
            <a:r>
              <a:rPr lang="el-GR" i="1" dirty="0" err="1"/>
              <a:t>πατρικῆς</a:t>
            </a:r>
            <a:r>
              <a:rPr lang="el-GR" i="1" dirty="0"/>
              <a:t> </a:t>
            </a:r>
            <a:r>
              <a:rPr lang="el-GR" i="1" dirty="0" err="1"/>
              <a:t>ἠξιώθης</a:t>
            </a:r>
            <a:r>
              <a:rPr lang="el-GR" i="1" dirty="0"/>
              <a:t>, </a:t>
            </a:r>
            <a:r>
              <a:rPr lang="el-GR" i="1" dirty="0" err="1"/>
              <a:t>μαρτυρούσης</a:t>
            </a:r>
            <a:r>
              <a:rPr lang="el-GR" i="1" dirty="0"/>
              <a:t> </a:t>
            </a:r>
            <a:r>
              <a:rPr lang="el-GR" i="1" dirty="0" err="1"/>
              <a:t>αὐτῷ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υἱότητα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l-GR" u="sng" dirty="0"/>
              <a:t>τροπάριο δ´ ωδής κανόνα</a:t>
            </a:r>
            <a:r>
              <a:rPr lang="el-GR" dirty="0"/>
              <a:t>).</a:t>
            </a:r>
          </a:p>
          <a:p>
            <a:pPr lvl="0" algn="just"/>
            <a:r>
              <a:rPr lang="el-GR" b="1" i="1" dirty="0" err="1"/>
              <a:t>Ὕψη</a:t>
            </a:r>
            <a:r>
              <a:rPr lang="el-GR" b="1" i="1" dirty="0"/>
              <a:t> </a:t>
            </a:r>
            <a:r>
              <a:rPr lang="el-GR" b="1" i="1" dirty="0" err="1"/>
              <a:t>οὐράνια</a:t>
            </a:r>
            <a:r>
              <a:rPr lang="el-GR" b="1" i="1" dirty="0"/>
              <a:t> </a:t>
            </a:r>
            <a:r>
              <a:rPr lang="el-GR" b="1" i="1" dirty="0" err="1"/>
              <a:t>ἐκμανθάνειν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θαλάσσης </a:t>
            </a:r>
            <a:r>
              <a:rPr lang="el-GR" i="1" dirty="0" err="1"/>
              <a:t>τὰ</a:t>
            </a:r>
            <a:r>
              <a:rPr lang="el-GR" i="1" dirty="0"/>
              <a:t> βάθη </a:t>
            </a:r>
            <a:r>
              <a:rPr lang="el-GR" i="1" dirty="0" err="1"/>
              <a:t>ἐρευνᾶν</a:t>
            </a:r>
            <a:r>
              <a:rPr lang="el-GR" i="1" dirty="0"/>
              <a:t>, </a:t>
            </a:r>
            <a:r>
              <a:rPr lang="el-GR" i="1" dirty="0" err="1"/>
              <a:t>τολμηρὸν</a:t>
            </a:r>
            <a:r>
              <a:rPr lang="el-GR" i="1" dirty="0"/>
              <a:t> </a:t>
            </a:r>
            <a:r>
              <a:rPr lang="el-GR" i="1" dirty="0" err="1"/>
              <a:t>ὑπάρχει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ἀκατάληπτον</a:t>
            </a:r>
            <a:r>
              <a:rPr lang="el-GR" i="1" dirty="0"/>
              <a:t>, </a:t>
            </a:r>
            <a:r>
              <a:rPr lang="el-GR" i="1" dirty="0" err="1"/>
              <a:t>ὥσπερ</a:t>
            </a:r>
            <a:r>
              <a:rPr lang="el-GR" i="1" dirty="0"/>
              <a:t> </a:t>
            </a:r>
            <a:r>
              <a:rPr lang="el-GR" i="1" dirty="0" err="1"/>
              <a:t>δὲ</a:t>
            </a:r>
            <a:r>
              <a:rPr lang="el-GR" i="1" dirty="0"/>
              <a:t> </a:t>
            </a:r>
            <a:r>
              <a:rPr lang="el-GR" i="1" dirty="0" err="1"/>
              <a:t>ἄστρα</a:t>
            </a:r>
            <a:r>
              <a:rPr lang="el-GR" i="1" dirty="0"/>
              <a:t> </a:t>
            </a:r>
            <a:r>
              <a:rPr lang="el-GR" i="1" dirty="0" err="1"/>
              <a:t>ἐξαριθμῆσαι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παράλιον</a:t>
            </a:r>
            <a:r>
              <a:rPr lang="el-GR" i="1" dirty="0"/>
              <a:t> </a:t>
            </a:r>
            <a:r>
              <a:rPr lang="el-GR" i="1" dirty="0" err="1"/>
              <a:t>ψάμμον</a:t>
            </a:r>
            <a:r>
              <a:rPr lang="el-GR" i="1" dirty="0"/>
              <a:t> </a:t>
            </a:r>
            <a:r>
              <a:rPr lang="el-GR" i="1" dirty="0" err="1"/>
              <a:t>οὐκ</a:t>
            </a:r>
            <a:r>
              <a:rPr lang="el-GR" i="1" dirty="0"/>
              <a:t> </a:t>
            </a:r>
            <a:r>
              <a:rPr lang="el-GR" i="1" dirty="0" err="1"/>
              <a:t>ἔστιν</a:t>
            </a:r>
            <a:r>
              <a:rPr lang="el-GR" i="1" dirty="0"/>
              <a:t> </a:t>
            </a:r>
            <a:r>
              <a:rPr lang="el-GR" i="1" dirty="0" err="1"/>
              <a:t>ὅλως</a:t>
            </a:r>
            <a:r>
              <a:rPr lang="el-GR" i="1" dirty="0"/>
              <a:t> </a:t>
            </a:r>
            <a:r>
              <a:rPr lang="el-GR" i="1" dirty="0" err="1"/>
              <a:t>οὕτως</a:t>
            </a:r>
            <a:r>
              <a:rPr lang="el-GR" i="1" dirty="0"/>
              <a:t> </a:t>
            </a:r>
            <a:r>
              <a:rPr lang="el-GR" i="1" dirty="0" err="1"/>
              <a:t>οὐδὲ</a:t>
            </a:r>
            <a:r>
              <a:rPr lang="el-GR" i="1" dirty="0"/>
              <a:t> </a:t>
            </a:r>
            <a:r>
              <a:rPr lang="el-GR" i="1" dirty="0" err="1"/>
              <a:t>τὰ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Θεολόγου </a:t>
            </a:r>
            <a:r>
              <a:rPr lang="el-GR" i="1" dirty="0" err="1"/>
              <a:t>εἰπεῖν</a:t>
            </a:r>
            <a:r>
              <a:rPr lang="el-GR" i="1" dirty="0"/>
              <a:t> </a:t>
            </a:r>
            <a:r>
              <a:rPr lang="el-GR" i="1" dirty="0" err="1"/>
              <a:t>ἱκανόν</a:t>
            </a:r>
            <a:r>
              <a:rPr lang="el-GR" i="1" dirty="0"/>
              <a:t>, </a:t>
            </a:r>
            <a:r>
              <a:rPr lang="el-GR" i="1" dirty="0" err="1"/>
              <a:t>τοσούτοις</a:t>
            </a:r>
            <a:r>
              <a:rPr lang="el-GR" i="1" dirty="0"/>
              <a:t> </a:t>
            </a:r>
            <a:r>
              <a:rPr lang="el-GR" i="1" dirty="0" err="1"/>
              <a:t>αὐτὸν</a:t>
            </a:r>
            <a:r>
              <a:rPr lang="el-GR" i="1" dirty="0"/>
              <a:t> </a:t>
            </a:r>
            <a:r>
              <a:rPr lang="el-GR" i="1" dirty="0" err="1"/>
              <a:t>στεφάνοις</a:t>
            </a:r>
            <a:r>
              <a:rPr lang="el-GR" i="1" dirty="0"/>
              <a:t> ὁ Χριστός, </a:t>
            </a:r>
            <a:r>
              <a:rPr lang="el-GR" i="1" dirty="0" err="1"/>
              <a:t>ὃν</a:t>
            </a:r>
            <a:r>
              <a:rPr lang="el-GR" i="1" dirty="0"/>
              <a:t> </a:t>
            </a:r>
            <a:r>
              <a:rPr lang="el-GR" i="1" dirty="0" err="1"/>
              <a:t>ἠγάπησεν</a:t>
            </a:r>
            <a:r>
              <a:rPr lang="el-GR" i="1" dirty="0"/>
              <a:t>, </a:t>
            </a:r>
            <a:r>
              <a:rPr lang="el-GR" i="1" dirty="0" err="1"/>
              <a:t>ἔστεψεν</a:t>
            </a:r>
            <a:r>
              <a:rPr lang="el-GR" i="1" dirty="0"/>
              <a:t>, </a:t>
            </a:r>
            <a:r>
              <a:rPr lang="el-GR" i="1" dirty="0" err="1"/>
              <a:t>οὗ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τῷ</a:t>
            </a:r>
            <a:r>
              <a:rPr lang="el-GR" i="1" dirty="0"/>
              <a:t> </a:t>
            </a:r>
            <a:r>
              <a:rPr lang="el-GR" i="1" dirty="0" err="1"/>
              <a:t>στήθει</a:t>
            </a:r>
            <a:r>
              <a:rPr lang="el-GR" i="1" dirty="0"/>
              <a:t> </a:t>
            </a:r>
            <a:r>
              <a:rPr lang="el-GR" i="1" dirty="0" err="1"/>
              <a:t>ἀνέπεσε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τῷ</a:t>
            </a:r>
            <a:r>
              <a:rPr lang="el-GR" i="1" dirty="0"/>
              <a:t> </a:t>
            </a:r>
            <a:r>
              <a:rPr lang="el-GR" i="1" dirty="0" err="1"/>
              <a:t>μυστικῷ</a:t>
            </a:r>
            <a:r>
              <a:rPr lang="el-GR" i="1" dirty="0"/>
              <a:t> </a:t>
            </a:r>
            <a:r>
              <a:rPr lang="el-GR" i="1" dirty="0" err="1"/>
              <a:t>δείπνῳ</a:t>
            </a:r>
            <a:r>
              <a:rPr lang="el-GR" i="1" dirty="0"/>
              <a:t> </a:t>
            </a:r>
            <a:r>
              <a:rPr lang="el-GR" i="1" dirty="0" err="1"/>
              <a:t>συνειστιάθη</a:t>
            </a:r>
            <a:r>
              <a:rPr lang="el-GR" i="1" dirty="0"/>
              <a:t>, </a:t>
            </a:r>
            <a:r>
              <a:rPr lang="el-GR" i="1" dirty="0" err="1"/>
              <a:t>ὡς</a:t>
            </a:r>
            <a:r>
              <a:rPr lang="el-GR" i="1" dirty="0"/>
              <a:t> Θεολόγος </a:t>
            </a:r>
            <a:r>
              <a:rPr lang="el-GR" i="1" dirty="0" err="1"/>
              <a:t>καὶ</a:t>
            </a:r>
            <a:r>
              <a:rPr lang="el-GR" i="1" dirty="0"/>
              <a:t> φίλος </a:t>
            </a:r>
            <a:r>
              <a:rPr lang="el-GR" i="1" dirty="0" err="1"/>
              <a:t>Χριστοῦ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l-GR" u="sng" dirty="0"/>
              <a:t>κοντάκιο</a:t>
            </a:r>
            <a:r>
              <a:rPr lang="el-GR" dirty="0"/>
              <a:t>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7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07141"/>
            <a:ext cx="9601196" cy="47687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i="1" dirty="0" smtClean="0"/>
              <a:t>	… </a:t>
            </a:r>
            <a:r>
              <a:rPr lang="el-GR" i="1" dirty="0"/>
              <a:t>ο Λατίνος ιστορικός </a:t>
            </a:r>
            <a:r>
              <a:rPr lang="en-US" i="1" dirty="0" err="1"/>
              <a:t>Steffano</a:t>
            </a:r>
            <a:r>
              <a:rPr lang="en-US" i="1" dirty="0"/>
              <a:t> </a:t>
            </a:r>
            <a:r>
              <a:rPr lang="en-US" i="1" dirty="0" err="1"/>
              <a:t>Lusignan</a:t>
            </a:r>
            <a:r>
              <a:rPr lang="el-GR" i="1" dirty="0"/>
              <a:t>, γράφοντας το έτος 1573, αναφέρει «Ο Έλλην επίσκοπος Λεμεσού, ο </a:t>
            </a:r>
            <a:r>
              <a:rPr lang="en-US" i="1" dirty="0" err="1"/>
              <a:t>Flanchi</a:t>
            </a:r>
            <a:r>
              <a:rPr lang="el-GR" i="1" dirty="0"/>
              <a:t>, εις </a:t>
            </a:r>
            <a:r>
              <a:rPr lang="el-GR" i="1" dirty="0" err="1"/>
              <a:t>ηλικίαν</a:t>
            </a:r>
            <a:r>
              <a:rPr lang="el-GR" i="1" dirty="0"/>
              <a:t> 20 ετών ήτο ιερακοτρόφος του βασιλέως Ιακώβου του Νόθου. Ο βασιλεύς </a:t>
            </a:r>
            <a:r>
              <a:rPr lang="el-GR" i="1" dirty="0" err="1"/>
              <a:t>απέθανε</a:t>
            </a:r>
            <a:r>
              <a:rPr lang="el-GR" i="1" dirty="0"/>
              <a:t> κατά το 1473 μ. Χ. και ο επίσκοπος ούτος </a:t>
            </a:r>
            <a:r>
              <a:rPr lang="el-GR" i="1" dirty="0" err="1"/>
              <a:t>απέθανε</a:t>
            </a:r>
            <a:r>
              <a:rPr lang="el-GR" i="1" dirty="0"/>
              <a:t> προ τριών ήδη ετών, και ταύτα πάντα γνωρίζω διότι αυτός ούτος μοι τα </a:t>
            </a:r>
            <a:r>
              <a:rPr lang="el-GR" i="1" dirty="0" err="1"/>
              <a:t>διηγήθη</a:t>
            </a:r>
            <a:r>
              <a:rPr lang="el-GR" i="1" dirty="0"/>
              <a:t>». Αλλού ο ίδιος ιστορικός σημειώνει «Τόσα δε έτη [125] </a:t>
            </a:r>
            <a:r>
              <a:rPr lang="el-GR" i="1" dirty="0" err="1"/>
              <a:t>έζησεν</a:t>
            </a:r>
            <a:r>
              <a:rPr lang="el-GR" i="1" dirty="0"/>
              <a:t> και ο Έλλην επίσκοπος Λεμεσού ή </a:t>
            </a:r>
            <a:r>
              <a:rPr lang="el-GR" i="1" dirty="0" err="1"/>
              <a:t>Λευκάρων</a:t>
            </a:r>
            <a:r>
              <a:rPr lang="el-GR" i="1" dirty="0"/>
              <a:t>, της οικογενείας του </a:t>
            </a:r>
            <a:r>
              <a:rPr lang="en-US" i="1" dirty="0" err="1"/>
              <a:t>Flangy</a:t>
            </a:r>
            <a:r>
              <a:rPr lang="el-GR" i="1" dirty="0"/>
              <a:t>».</a:t>
            </a:r>
            <a:endParaRPr lang="el-GR" dirty="0"/>
          </a:p>
          <a:p>
            <a:pPr marL="0" indent="0" algn="just">
              <a:buNone/>
            </a:pPr>
            <a:r>
              <a:rPr lang="el-GR" i="1" dirty="0" smtClean="0"/>
              <a:t>	Την </a:t>
            </a:r>
            <a:r>
              <a:rPr lang="el-GR" i="1" dirty="0"/>
              <a:t>ίδια περίοδο, περίπου δηλαδή στα χρόνια της οθωμανικής άλωσης της Κύπρου, ζει και επίσκοπος Πάφου Κωνσταντίνος Φλαγγίνης. Ο επίσκοπος αυτός, μέλος γνωστής κυπριακής οικογενείας ιταλικής καταγωγής, πέθανε κατά την άλωση της Λευκωσίας από τους Οθωμανούς.</a:t>
            </a:r>
            <a:endParaRPr lang="el-GR" dirty="0"/>
          </a:p>
          <a:p>
            <a:pPr marL="0" indent="0" algn="just">
              <a:buNone/>
            </a:pPr>
            <a:r>
              <a:rPr lang="el-GR" i="1" dirty="0" smtClean="0"/>
              <a:t>	Οι </a:t>
            </a:r>
            <a:r>
              <a:rPr lang="el-GR" i="1" dirty="0"/>
              <a:t>τρείς άνδρες, ο Κωνσταντίνος </a:t>
            </a:r>
            <a:r>
              <a:rPr lang="el-GR" i="1" dirty="0" err="1"/>
              <a:t>Φλαγγής</a:t>
            </a:r>
            <a:r>
              <a:rPr lang="el-GR" i="1" dirty="0"/>
              <a:t>, ο επίσκοπος Λεμεσού </a:t>
            </a:r>
            <a:r>
              <a:rPr lang="en-US" i="1" dirty="0" err="1"/>
              <a:t>Flanchi</a:t>
            </a:r>
            <a:r>
              <a:rPr lang="en-US" i="1" dirty="0"/>
              <a:t> </a:t>
            </a:r>
            <a:r>
              <a:rPr lang="el-GR" i="1" dirty="0"/>
              <a:t>και ο επίσκοπος Πάφου Κωνσταντίνος Φλαγγίνης συμπίπτουν χρονικά καθώς φαίνεται να ζουν στα μέσα του ΙΣΤ΄ αιώνα. Το επίθετο μάλιστα </a:t>
            </a:r>
            <a:r>
              <a:rPr lang="en-US" i="1" dirty="0" err="1"/>
              <a:t>Flangy</a:t>
            </a:r>
            <a:r>
              <a:rPr lang="en-US" i="1" dirty="0"/>
              <a:t> </a:t>
            </a:r>
            <a:r>
              <a:rPr lang="el-GR" i="1" dirty="0"/>
              <a:t>αποτελεί λατινική γραφή του </a:t>
            </a:r>
            <a:r>
              <a:rPr lang="el-GR" i="1" dirty="0" err="1"/>
              <a:t>Φλαγγή</a:t>
            </a:r>
            <a:r>
              <a:rPr lang="el-GR" i="1" dirty="0"/>
              <a:t> ενώ το Φλαγγίνης θα μπορούσε να θεωρηθεί ως «</a:t>
            </a:r>
            <a:r>
              <a:rPr lang="el-GR" i="1" dirty="0" err="1"/>
              <a:t>λατινοποίηση</a:t>
            </a:r>
            <a:r>
              <a:rPr lang="el-GR" i="1" dirty="0"/>
              <a:t>» του ελληνικού </a:t>
            </a:r>
            <a:r>
              <a:rPr lang="el-GR" i="1" dirty="0" err="1"/>
              <a:t>Φλαγγής</a:t>
            </a:r>
            <a:r>
              <a:rPr lang="el-GR" i="1" dirty="0"/>
              <a:t>. Χωρίς να θεωρούμε ότι μπορεί εδώ να δοθεί μια τελική απάντηση θα μπορούσε παρ’ όλα αυτά να υποτεθεί ότι ο μελοποιός και ιερέας Κωνσταντίνος </a:t>
            </a:r>
            <a:r>
              <a:rPr lang="el-GR" i="1" dirty="0" err="1"/>
              <a:t>Φλαγγής</a:t>
            </a:r>
            <a:r>
              <a:rPr lang="el-GR" i="1" dirty="0"/>
              <a:t> ταυτίζεται ή συνδέεται οικογενειακά με έναν εκ των δυο επισκόπων Πάφου ή Λεμεσού.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3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964" y="618565"/>
            <a:ext cx="4168588" cy="56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930" y="2684929"/>
            <a:ext cx="4401668" cy="2380130"/>
          </a:xfrm>
        </p:spPr>
        <p:txBody>
          <a:bodyPr>
            <a:noAutofit/>
          </a:bodyPr>
          <a:lstStyle/>
          <a:p>
            <a:r>
              <a:rPr lang="el-GR" sz="2000" b="1" i="1" dirty="0" err="1"/>
              <a:t>Τῆς</a:t>
            </a:r>
            <a:r>
              <a:rPr lang="el-GR" sz="2000" b="1" i="1" dirty="0"/>
              <a:t> Θεολογίας </a:t>
            </a:r>
            <a:r>
              <a:rPr lang="el-GR" sz="2000" b="1" i="1" dirty="0" err="1"/>
              <a:t>τὸν</a:t>
            </a:r>
            <a:r>
              <a:rPr lang="el-GR" sz="2000" b="1" i="1" dirty="0"/>
              <a:t> </a:t>
            </a:r>
            <a:r>
              <a:rPr lang="el-GR" sz="2000" b="1" i="1" dirty="0" err="1"/>
              <a:t>ἀρχηγόν</a:t>
            </a:r>
            <a:r>
              <a:rPr lang="el-GR" sz="2000" b="1" i="1" dirty="0"/>
              <a:t>,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i="1" dirty="0" err="1"/>
              <a:t>τὸν</a:t>
            </a:r>
            <a:r>
              <a:rPr lang="el-GR" sz="2000" b="1" i="1" dirty="0"/>
              <a:t> </a:t>
            </a:r>
            <a:r>
              <a:rPr lang="el-GR" sz="2000" b="1" i="1" dirty="0" err="1"/>
              <a:t>ἠγαπημένον</a:t>
            </a:r>
            <a:r>
              <a:rPr lang="el-GR" sz="2000" b="1" i="1" dirty="0"/>
              <a:t>, </a:t>
            </a:r>
            <a:r>
              <a:rPr lang="el-GR" sz="2000" b="1" i="1" dirty="0" err="1"/>
              <a:t>Ἰωάννην</a:t>
            </a:r>
            <a:r>
              <a:rPr lang="el-GR" sz="2000" b="1" i="1" dirty="0"/>
              <a:t> </a:t>
            </a:r>
            <a:r>
              <a:rPr lang="el-GR" sz="2000" b="1" i="1" dirty="0" err="1"/>
              <a:t>καὶ</a:t>
            </a:r>
            <a:r>
              <a:rPr lang="el-GR" sz="2000" b="1" i="1" dirty="0"/>
              <a:t> </a:t>
            </a:r>
            <a:r>
              <a:rPr lang="el-GR" sz="2000" b="1" i="1" dirty="0" err="1"/>
              <a:t>Μαθητήν</a:t>
            </a:r>
            <a:r>
              <a:rPr lang="el-GR" sz="2000" b="1" i="1" dirty="0"/>
              <a:t>,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i="1" dirty="0" err="1"/>
              <a:t>τὸν</a:t>
            </a:r>
            <a:r>
              <a:rPr lang="el-GR" sz="2000" b="1" i="1" dirty="0"/>
              <a:t> </a:t>
            </a:r>
            <a:r>
              <a:rPr lang="el-GR" sz="2000" b="1" i="1" dirty="0" err="1"/>
              <a:t>ἐπὶ</a:t>
            </a:r>
            <a:r>
              <a:rPr lang="el-GR" sz="2000" b="1" i="1" dirty="0"/>
              <a:t> </a:t>
            </a:r>
            <a:r>
              <a:rPr lang="el-GR" sz="2000" b="1" i="1" dirty="0" err="1"/>
              <a:t>τὸ</a:t>
            </a:r>
            <a:r>
              <a:rPr lang="el-GR" sz="2000" b="1" i="1" dirty="0"/>
              <a:t> </a:t>
            </a:r>
            <a:r>
              <a:rPr lang="el-GR" sz="2000" b="1" i="1" dirty="0" err="1"/>
              <a:t>στῆθος</a:t>
            </a:r>
            <a:r>
              <a:rPr lang="el-GR" sz="2000" b="1" i="1" dirty="0"/>
              <a:t>, </a:t>
            </a:r>
            <a:r>
              <a:rPr lang="el-GR" sz="2000" b="1" i="1" dirty="0" err="1"/>
              <a:t>Χριστοῦ</a:t>
            </a:r>
            <a:r>
              <a:rPr lang="el-GR" sz="2000" b="1" i="1" dirty="0"/>
              <a:t> </a:t>
            </a:r>
            <a:r>
              <a:rPr lang="el-GR" sz="2000" b="1" i="1" dirty="0" err="1"/>
              <a:t>ἀναπεσόντα</a:t>
            </a:r>
            <a:r>
              <a:rPr lang="el-GR" sz="2000" b="1" i="1" dirty="0"/>
              <a:t>,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i="1" dirty="0" err="1"/>
              <a:t>τὸν</a:t>
            </a:r>
            <a:r>
              <a:rPr lang="el-GR" sz="2000" b="1" i="1" dirty="0"/>
              <a:t> Μέγαν </a:t>
            </a:r>
            <a:r>
              <a:rPr lang="el-GR" sz="2000" b="1" i="1" dirty="0" err="1"/>
              <a:t>Θεολόγον</a:t>
            </a:r>
            <a:r>
              <a:rPr lang="el-GR" sz="2000" b="1" i="1" dirty="0"/>
              <a:t>, </a:t>
            </a:r>
            <a:r>
              <a:rPr lang="el-GR" sz="2000" b="1" i="1" dirty="0" err="1"/>
              <a:t>ὕμνοις</a:t>
            </a:r>
            <a:r>
              <a:rPr lang="el-GR" sz="2000" b="1" i="1" dirty="0"/>
              <a:t> </a:t>
            </a:r>
            <a:r>
              <a:rPr lang="el-GR" sz="2000" b="1" i="1" dirty="0" err="1"/>
              <a:t>τιμήσωμεν</a:t>
            </a:r>
            <a:r>
              <a:rPr lang="el-GR" sz="2000" b="1" i="1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270" y="757517"/>
            <a:ext cx="3765177" cy="53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300379"/>
            <a:ext cx="9601196" cy="48937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/>
              <a:t>Όπως, για παράδειγμα, η αρχική φράση του, </a:t>
            </a:r>
            <a:r>
              <a:rPr lang="el-GR" b="1" i="1" dirty="0" err="1"/>
              <a:t>Τῆς</a:t>
            </a:r>
            <a:r>
              <a:rPr lang="el-GR" b="1" i="1" dirty="0"/>
              <a:t> Θεολογίας </a:t>
            </a:r>
            <a:r>
              <a:rPr lang="el-GR" b="1" i="1" dirty="0" err="1"/>
              <a:t>τὸν</a:t>
            </a:r>
            <a:r>
              <a:rPr lang="el-GR" b="1" i="1" dirty="0"/>
              <a:t> </a:t>
            </a:r>
            <a:r>
              <a:rPr lang="el-GR" b="1" i="1" dirty="0" err="1"/>
              <a:t>ἀρχηγόν</a:t>
            </a:r>
            <a:r>
              <a:rPr lang="el-GR" dirty="0"/>
              <a:t>, που εντοπίζεται αίφνης (αναγραμματισμένη) και στο ομόηχο δοξαστικό των </a:t>
            </a:r>
            <a:r>
              <a:rPr lang="el-GR" dirty="0" err="1"/>
              <a:t>εσπερίων</a:t>
            </a:r>
            <a:r>
              <a:rPr lang="el-GR" dirty="0"/>
              <a:t>, ποίημα του </a:t>
            </a:r>
            <a:r>
              <a:rPr lang="el-GR" dirty="0" err="1"/>
              <a:t>πατριάρχου</a:t>
            </a:r>
            <a:r>
              <a:rPr lang="el-GR" dirty="0"/>
              <a:t> Γερμανού: </a:t>
            </a:r>
          </a:p>
          <a:p>
            <a:pPr marL="0" indent="0" algn="just">
              <a:buNone/>
            </a:pP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υἱὸν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βροντῆς</a:t>
            </a:r>
            <a:r>
              <a:rPr lang="el-GR" i="1" dirty="0"/>
              <a:t>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θεμέλιον</a:t>
            </a:r>
            <a:r>
              <a:rPr lang="el-GR" i="1" dirty="0"/>
              <a:t> </a:t>
            </a:r>
            <a:r>
              <a:rPr lang="el-GR" i="1" dirty="0" err="1"/>
              <a:t>τῶν</a:t>
            </a:r>
            <a:r>
              <a:rPr lang="el-GR" i="1" dirty="0"/>
              <a:t> θείων λόγων, </a:t>
            </a:r>
            <a:r>
              <a:rPr lang="el-GR" b="1" i="1" u="sng" dirty="0" err="1"/>
              <a:t>τὸν</a:t>
            </a:r>
            <a:r>
              <a:rPr lang="el-GR" b="1" i="1" u="sng" dirty="0"/>
              <a:t> </a:t>
            </a:r>
            <a:r>
              <a:rPr lang="el-GR" b="1" i="1" u="sng" dirty="0" err="1"/>
              <a:t>ἀρχηγὸν</a:t>
            </a:r>
            <a:r>
              <a:rPr lang="el-GR" b="1" i="1" u="sng" dirty="0"/>
              <a:t> </a:t>
            </a:r>
            <a:r>
              <a:rPr lang="el-GR" b="1" i="1" u="sng" dirty="0" err="1"/>
              <a:t>τῆς</a:t>
            </a:r>
            <a:r>
              <a:rPr lang="el-GR" b="1" i="1" u="sng" dirty="0"/>
              <a:t> θεολογίας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κήρυκα </a:t>
            </a:r>
            <a:r>
              <a:rPr lang="el-GR" i="1" dirty="0" err="1"/>
              <a:t>πρώτιστον</a:t>
            </a:r>
            <a:r>
              <a:rPr lang="el-GR" i="1" dirty="0"/>
              <a:t>,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ἀληθοῦς</a:t>
            </a:r>
            <a:r>
              <a:rPr lang="el-GR" i="1" dirty="0"/>
              <a:t> δογμάτων </a:t>
            </a:r>
            <a:r>
              <a:rPr lang="el-GR" i="1" dirty="0" err="1"/>
              <a:t>Θεοῦ</a:t>
            </a:r>
            <a:r>
              <a:rPr lang="el-GR" i="1" dirty="0"/>
              <a:t> σοφίας,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ἠγαπημένον</a:t>
            </a:r>
            <a:r>
              <a:rPr lang="el-GR" i="1" dirty="0"/>
              <a:t> </a:t>
            </a:r>
            <a:r>
              <a:rPr lang="el-GR" i="1" dirty="0" err="1"/>
              <a:t>Ἰωάννην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παρθένον, </a:t>
            </a:r>
            <a:r>
              <a:rPr lang="el-GR" i="1" dirty="0" err="1"/>
              <a:t>μερόπων</a:t>
            </a:r>
            <a:r>
              <a:rPr lang="el-GR" i="1" dirty="0"/>
              <a:t> γένος </a:t>
            </a:r>
            <a:r>
              <a:rPr lang="el-GR" i="1" dirty="0" err="1"/>
              <a:t>κατὰ</a:t>
            </a:r>
            <a:r>
              <a:rPr lang="el-GR" i="1" dirty="0"/>
              <a:t> χρέος </a:t>
            </a:r>
            <a:r>
              <a:rPr lang="el-GR" i="1" dirty="0" err="1"/>
              <a:t>εὐφημήσωμεν</a:t>
            </a:r>
            <a:r>
              <a:rPr lang="el-GR" i="1" dirty="0"/>
              <a:t>. </a:t>
            </a:r>
            <a:r>
              <a:rPr lang="el-GR" i="1" dirty="0" err="1"/>
              <a:t>Οὗτος</a:t>
            </a:r>
            <a:r>
              <a:rPr lang="el-GR" i="1" dirty="0"/>
              <a:t> </a:t>
            </a:r>
            <a:r>
              <a:rPr lang="el-GR" i="1" dirty="0" err="1"/>
              <a:t>γὰρ</a:t>
            </a:r>
            <a:r>
              <a:rPr lang="el-GR" i="1" dirty="0"/>
              <a:t> </a:t>
            </a:r>
            <a:r>
              <a:rPr lang="el-GR" i="1" dirty="0" err="1"/>
              <a:t>ἄληκτον</a:t>
            </a:r>
            <a:r>
              <a:rPr lang="el-GR" i="1" dirty="0"/>
              <a:t> </a:t>
            </a:r>
            <a:r>
              <a:rPr lang="el-GR" i="1" dirty="0" err="1"/>
              <a:t>ἔχων</a:t>
            </a:r>
            <a:r>
              <a:rPr lang="el-GR" i="1" dirty="0"/>
              <a:t>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θεῖον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ἑαυτῷ</a:t>
            </a:r>
            <a:r>
              <a:rPr lang="el-GR" i="1" dirty="0"/>
              <a:t>,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ἀρχῇ</a:t>
            </a:r>
            <a:r>
              <a:rPr lang="el-GR" i="1" dirty="0"/>
              <a:t> </a:t>
            </a:r>
            <a:r>
              <a:rPr lang="el-GR" i="1" dirty="0" err="1"/>
              <a:t>μὲν</a:t>
            </a:r>
            <a:r>
              <a:rPr lang="el-GR" i="1" dirty="0"/>
              <a:t> </a:t>
            </a:r>
            <a:r>
              <a:rPr lang="el-GR" i="1" dirty="0" err="1"/>
              <a:t>ἔφησε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Λόγου, </a:t>
            </a:r>
            <a:r>
              <a:rPr lang="el-GR" i="1" dirty="0" err="1"/>
              <a:t>αὖθις</a:t>
            </a:r>
            <a:r>
              <a:rPr lang="el-GR" i="1" dirty="0"/>
              <a:t> </a:t>
            </a:r>
            <a:r>
              <a:rPr lang="el-GR" i="1" dirty="0" err="1"/>
              <a:t>δέ</a:t>
            </a:r>
            <a:r>
              <a:rPr lang="el-GR" i="1" dirty="0"/>
              <a:t>,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πρὸς</a:t>
            </a:r>
            <a:r>
              <a:rPr lang="el-GR" i="1" dirty="0"/>
              <a:t> </a:t>
            </a:r>
            <a:r>
              <a:rPr lang="el-GR" i="1" dirty="0" err="1"/>
              <a:t>τὸν</a:t>
            </a:r>
            <a:r>
              <a:rPr lang="el-GR" i="1" dirty="0"/>
              <a:t> Πατέρα </a:t>
            </a:r>
            <a:r>
              <a:rPr lang="el-GR" i="1" dirty="0" err="1"/>
              <a:t>ἀχώριστον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ἴσον</a:t>
            </a:r>
            <a:r>
              <a:rPr lang="el-GR" i="1" dirty="0"/>
              <a:t> </a:t>
            </a:r>
            <a:r>
              <a:rPr lang="el-GR" i="1" dirty="0" err="1"/>
              <a:t>μετὰ</a:t>
            </a:r>
            <a:r>
              <a:rPr lang="el-GR" i="1" dirty="0"/>
              <a:t> </a:t>
            </a:r>
            <a:r>
              <a:rPr lang="el-GR" i="1" dirty="0" err="1"/>
              <a:t>ταῦτα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Πατρὸς</a:t>
            </a:r>
            <a:r>
              <a:rPr lang="el-GR" i="1" dirty="0"/>
              <a:t> </a:t>
            </a:r>
            <a:r>
              <a:rPr lang="el-GR" i="1" dirty="0" err="1"/>
              <a:t>οὐσίας</a:t>
            </a:r>
            <a:r>
              <a:rPr lang="el-GR" i="1" dirty="0"/>
              <a:t>, δεικνύων </a:t>
            </a:r>
            <a:r>
              <a:rPr lang="el-GR" i="1" dirty="0" err="1"/>
              <a:t>ἡμῖν</a:t>
            </a:r>
            <a:r>
              <a:rPr lang="el-GR" i="1" dirty="0"/>
              <a:t> δι' </a:t>
            </a:r>
            <a:r>
              <a:rPr lang="el-GR" i="1" dirty="0" err="1"/>
              <a:t>αὐτοῦ</a:t>
            </a:r>
            <a:r>
              <a:rPr lang="el-GR" i="1" dirty="0"/>
              <a:t>,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ὀρθοδοξίαν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Ἁγίας</a:t>
            </a:r>
            <a:r>
              <a:rPr lang="el-GR" i="1" dirty="0"/>
              <a:t> Τριάδος, </a:t>
            </a:r>
            <a:r>
              <a:rPr lang="el-GR" i="1" dirty="0" err="1"/>
              <a:t>δημιουργόν</a:t>
            </a:r>
            <a:r>
              <a:rPr lang="el-GR" i="1" dirty="0"/>
              <a:t> τε </a:t>
            </a:r>
            <a:r>
              <a:rPr lang="el-GR" i="1" dirty="0" err="1"/>
              <a:t>ὄντα</a:t>
            </a:r>
            <a:r>
              <a:rPr lang="el-GR" i="1" dirty="0"/>
              <a:t> </a:t>
            </a:r>
            <a:r>
              <a:rPr lang="el-GR" i="1" dirty="0" err="1"/>
              <a:t>σὺν</a:t>
            </a:r>
            <a:r>
              <a:rPr lang="el-GR" i="1" dirty="0"/>
              <a:t> </a:t>
            </a:r>
            <a:r>
              <a:rPr lang="el-GR" i="1" dirty="0" err="1"/>
              <a:t>τῷ</a:t>
            </a:r>
            <a:r>
              <a:rPr lang="el-GR" i="1" dirty="0"/>
              <a:t> Πατρί,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ζωὴν</a:t>
            </a:r>
            <a:r>
              <a:rPr lang="el-GR" i="1" dirty="0"/>
              <a:t> φέροντα,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φῶς</a:t>
            </a:r>
            <a:r>
              <a:rPr lang="el-GR" i="1" dirty="0"/>
              <a:t> </a:t>
            </a:r>
            <a:r>
              <a:rPr lang="el-GR" i="1" dirty="0" err="1"/>
              <a:t>ἀληθινόν</a:t>
            </a:r>
            <a:r>
              <a:rPr lang="el-GR" i="1" dirty="0"/>
              <a:t>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αὐτὸν</a:t>
            </a:r>
            <a:r>
              <a:rPr lang="el-GR" i="1" dirty="0"/>
              <a:t> </a:t>
            </a:r>
            <a:r>
              <a:rPr lang="el-GR" i="1" dirty="0" err="1"/>
              <a:t>ἔδειξεν</a:t>
            </a:r>
            <a:r>
              <a:rPr lang="el-GR" i="1" dirty="0"/>
              <a:t> </a:t>
            </a:r>
            <a:r>
              <a:rPr lang="el-GR" i="1" dirty="0" err="1"/>
              <a:t>ἡμῖν</a:t>
            </a:r>
            <a:r>
              <a:rPr lang="el-GR" i="1" dirty="0"/>
              <a:t>. Ὢ θαύματος </a:t>
            </a:r>
            <a:r>
              <a:rPr lang="el-GR" i="1" dirty="0" err="1"/>
              <a:t>ἐκστατικοῦ</a:t>
            </a:r>
            <a:r>
              <a:rPr lang="el-GR" i="1" dirty="0"/>
              <a:t>, </a:t>
            </a:r>
            <a:r>
              <a:rPr lang="el-GR" i="1" dirty="0" err="1"/>
              <a:t>καὶ</a:t>
            </a:r>
            <a:r>
              <a:rPr lang="el-GR" i="1" dirty="0"/>
              <a:t> πράγματος, </a:t>
            </a:r>
            <a:r>
              <a:rPr lang="el-GR" i="1" dirty="0" err="1"/>
              <a:t>σοφιστικοῦ</a:t>
            </a:r>
            <a:r>
              <a:rPr lang="el-GR" i="1" dirty="0"/>
              <a:t> </a:t>
            </a:r>
            <a:r>
              <a:rPr lang="el-GR" i="1" dirty="0" err="1"/>
              <a:t>ὅτι</a:t>
            </a:r>
            <a:r>
              <a:rPr lang="el-GR" i="1" dirty="0"/>
              <a:t> πλήρης </a:t>
            </a:r>
            <a:r>
              <a:rPr lang="el-GR" i="1" dirty="0" err="1"/>
              <a:t>ὢν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ἀγάπης</a:t>
            </a:r>
            <a:r>
              <a:rPr lang="el-GR" i="1" dirty="0"/>
              <a:t> πλήρης </a:t>
            </a:r>
            <a:r>
              <a:rPr lang="el-GR" i="1" dirty="0" err="1"/>
              <a:t>γέγονε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θεολογίας, </a:t>
            </a:r>
            <a:r>
              <a:rPr lang="el-GR" i="1" dirty="0" err="1"/>
              <a:t>δόξῃ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τιμῇ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πίστει</a:t>
            </a:r>
            <a:r>
              <a:rPr lang="el-GR" i="1" dirty="0"/>
              <a:t>, </a:t>
            </a:r>
            <a:r>
              <a:rPr lang="el-GR" i="1" dirty="0" err="1"/>
              <a:t>θέμεθλος</a:t>
            </a:r>
            <a:r>
              <a:rPr lang="el-GR" i="1" dirty="0"/>
              <a:t> </a:t>
            </a:r>
            <a:r>
              <a:rPr lang="el-GR" i="1" dirty="0" err="1"/>
              <a:t>ὑπάρχων</a:t>
            </a:r>
            <a:r>
              <a:rPr lang="el-GR" i="1" dirty="0"/>
              <a:t>,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ἀκραιφνοῦς</a:t>
            </a:r>
            <a:r>
              <a:rPr lang="el-GR" i="1" dirty="0"/>
              <a:t> </a:t>
            </a:r>
            <a:r>
              <a:rPr lang="el-GR" i="1" dirty="0" err="1"/>
              <a:t>ἡμῶν</a:t>
            </a:r>
            <a:r>
              <a:rPr lang="el-GR" i="1" dirty="0"/>
              <a:t> πίστεως, δι' </a:t>
            </a:r>
            <a:r>
              <a:rPr lang="el-GR" i="1" dirty="0" err="1"/>
              <a:t>ἧς</a:t>
            </a:r>
            <a:r>
              <a:rPr lang="el-GR" i="1" dirty="0"/>
              <a:t> </a:t>
            </a:r>
            <a:r>
              <a:rPr lang="el-GR" i="1" dirty="0" err="1"/>
              <a:t>τύχοιμεν</a:t>
            </a:r>
            <a:r>
              <a:rPr lang="el-GR" i="1" dirty="0"/>
              <a:t> </a:t>
            </a:r>
            <a:r>
              <a:rPr lang="el-GR" i="1" dirty="0" err="1"/>
              <a:t>τῶν</a:t>
            </a:r>
            <a:r>
              <a:rPr lang="el-GR" i="1" dirty="0"/>
              <a:t> </a:t>
            </a:r>
            <a:r>
              <a:rPr lang="el-GR" i="1" dirty="0" err="1"/>
              <a:t>αἰωνίων</a:t>
            </a:r>
            <a:r>
              <a:rPr lang="el-GR" i="1" dirty="0"/>
              <a:t> </a:t>
            </a:r>
            <a:r>
              <a:rPr lang="el-GR" i="1" dirty="0" err="1"/>
              <a:t>ἀγαθῶν</a:t>
            </a:r>
            <a:r>
              <a:rPr lang="el-GR" i="1" dirty="0"/>
              <a:t>,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τῇ</a:t>
            </a:r>
            <a:r>
              <a:rPr lang="el-GR" i="1" dirty="0"/>
              <a:t> </a:t>
            </a:r>
            <a:r>
              <a:rPr lang="el-GR" i="1" dirty="0" err="1"/>
              <a:t>ἡμέρᾳ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κρίσεως.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5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271" y="1792941"/>
            <a:ext cx="3599327" cy="3455894"/>
          </a:xfrm>
        </p:spPr>
        <p:txBody>
          <a:bodyPr>
            <a:noAutofit/>
          </a:bodyPr>
          <a:lstStyle/>
          <a:p>
            <a:r>
              <a:rPr lang="el-GR" sz="2000" b="1" i="1" dirty="0" err="1"/>
              <a:t>Τὸ</a:t>
            </a:r>
            <a:r>
              <a:rPr lang="el-GR" sz="2000" b="1" i="1" dirty="0"/>
              <a:t> </a:t>
            </a:r>
            <a:r>
              <a:rPr lang="el-GR" sz="2000" b="1" i="1" dirty="0" err="1"/>
              <a:t>αὐτὸ</a:t>
            </a:r>
            <a:r>
              <a:rPr lang="el-GR" sz="2000" b="1" i="1" dirty="0"/>
              <a:t> </a:t>
            </a:r>
            <a:r>
              <a:rPr lang="el-GR" sz="2000" b="1" i="1" dirty="0" err="1"/>
              <a:t>στιχηρὸν</a:t>
            </a:r>
            <a:r>
              <a:rPr lang="el-GR" sz="2000" b="1" i="1" dirty="0"/>
              <a:t> </a:t>
            </a:r>
            <a:r>
              <a:rPr lang="el-GR" sz="2000" b="1" i="1" dirty="0" err="1"/>
              <a:t>γέγονε</a:t>
            </a:r>
            <a:r>
              <a:rPr lang="el-GR" sz="2000" b="1" i="1" dirty="0"/>
              <a:t> μέθοδος, </a:t>
            </a:r>
            <a:r>
              <a:rPr lang="el-GR" sz="2000" b="1" i="1" dirty="0" err="1"/>
              <a:t>συντομοτέρα</a:t>
            </a:r>
            <a:r>
              <a:rPr lang="el-GR" sz="2000" b="1" i="1" dirty="0"/>
              <a:t>, </a:t>
            </a:r>
            <a:r>
              <a:rPr lang="el-GR" sz="2000" b="1" i="1" dirty="0" err="1"/>
              <a:t>παρὰ</a:t>
            </a:r>
            <a:r>
              <a:rPr lang="el-GR" sz="2000" b="1" i="1" dirty="0"/>
              <a:t> </a:t>
            </a:r>
            <a:r>
              <a:rPr lang="el-GR" sz="2000" b="1" i="1" dirty="0" err="1"/>
              <a:t>τοῦ</a:t>
            </a:r>
            <a:r>
              <a:rPr lang="el-GR" sz="2000" b="1" i="1" dirty="0"/>
              <a:t> διδασκάλου </a:t>
            </a:r>
            <a:r>
              <a:rPr lang="el-GR" sz="2000" b="1" i="1" dirty="0" err="1"/>
              <a:t>καὶ</a:t>
            </a:r>
            <a:r>
              <a:rPr lang="el-GR" sz="2000" b="1" i="1" dirty="0"/>
              <a:t> </a:t>
            </a:r>
            <a:r>
              <a:rPr lang="el-GR" sz="2000" b="1" i="1" dirty="0" err="1"/>
              <a:t>μαϊστορος</a:t>
            </a:r>
            <a:r>
              <a:rPr lang="el-GR" sz="2000" b="1" i="1" dirty="0"/>
              <a:t> </a:t>
            </a:r>
            <a:r>
              <a:rPr lang="el-GR" sz="2000" b="1" i="1" dirty="0" err="1"/>
              <a:t>κὺρ</a:t>
            </a:r>
            <a:r>
              <a:rPr lang="el-GR" sz="2000" b="1" i="1" dirty="0"/>
              <a:t> Κωνσταντίνου </a:t>
            </a:r>
            <a:r>
              <a:rPr lang="el-GR" sz="2000" b="1" i="1" dirty="0" err="1"/>
              <a:t>ἱερέως</a:t>
            </a:r>
            <a:r>
              <a:rPr lang="el-GR" sz="2000" b="1" i="1" dirty="0"/>
              <a:t> </a:t>
            </a:r>
            <a:r>
              <a:rPr lang="el-GR" sz="2000" b="1" i="1" dirty="0" err="1"/>
              <a:t>Φλαγγῆ</a:t>
            </a:r>
            <a:r>
              <a:rPr lang="el-GR" sz="2000" b="1" i="1" dirty="0"/>
              <a:t>· </a:t>
            </a:r>
            <a:r>
              <a:rPr lang="el-GR" sz="2000" b="1" i="1" dirty="0" err="1"/>
              <a:t>ἦχος</a:t>
            </a:r>
            <a:r>
              <a:rPr lang="el-GR" sz="2000" b="1" i="1" dirty="0"/>
              <a:t> β´</a:t>
            </a:r>
            <a:r>
              <a:rPr lang="el-GR" sz="2000" i="1" dirty="0"/>
              <a:t> </a:t>
            </a:r>
            <a:r>
              <a:rPr lang="el-GR" sz="2000" b="1" i="1" dirty="0" err="1"/>
              <a:t>Τῆς</a:t>
            </a:r>
            <a:r>
              <a:rPr lang="el-GR" sz="2000" b="1" i="1" dirty="0"/>
              <a:t> θεολογίας </a:t>
            </a:r>
            <a:r>
              <a:rPr lang="el-GR" sz="2000" b="1" i="1" dirty="0" err="1"/>
              <a:t>τὸν</a:t>
            </a:r>
            <a:r>
              <a:rPr lang="el-GR" sz="2000" b="1" i="1" dirty="0"/>
              <a:t> </a:t>
            </a:r>
            <a:r>
              <a:rPr lang="el-GR" sz="2000" b="1" i="1" dirty="0" err="1"/>
              <a:t>ἀρχηγόν</a:t>
            </a:r>
            <a:r>
              <a:rPr lang="el-GR" sz="2000" b="1" i="1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8" y="703729"/>
            <a:ext cx="4312024" cy="53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884091"/>
              </p:ext>
            </p:extLst>
          </p:nvPr>
        </p:nvGraphicFramePr>
        <p:xfrm>
          <a:off x="2837329" y="2738719"/>
          <a:ext cx="6602505" cy="2326340"/>
        </p:xfrm>
        <a:graphic>
          <a:graphicData uri="http://schemas.openxmlformats.org/drawingml/2006/table">
            <a:tbl>
              <a:tblPr firstRow="1" firstCol="1" bandRow="1"/>
              <a:tblGrid>
                <a:gridCol w="3300888">
                  <a:extLst>
                    <a:ext uri="{9D8B030D-6E8A-4147-A177-3AD203B41FA5}">
                      <a16:colId xmlns:a16="http://schemas.microsoft.com/office/drawing/2014/main" val="67949053"/>
                    </a:ext>
                  </a:extLst>
                </a:gridCol>
                <a:gridCol w="3301617">
                  <a:extLst>
                    <a:ext uri="{9D8B030D-6E8A-4147-A177-3AD203B41FA5}">
                      <a16:colId xmlns:a16="http://schemas.microsoft.com/office/drawing/2014/main" val="3288607591"/>
                    </a:ext>
                  </a:extLst>
                </a:gridCol>
              </a:tblGrid>
              <a:tr h="465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Συλλειτουργικά</a:t>
                      </a: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Ἐνετίῃσιν 1820, σ. 50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Σινά 1313, φ. 405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v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93579"/>
                  </a:ext>
                </a:extLst>
              </a:tr>
              <a:tr h="1861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Τῆς Θεολογίας τὸν ἀρχηγόν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 ἠγαπημένον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Ἰωάννην καὶ Μαθητήν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 ἐπὶ τὸ στῆθος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Χριστοῦ ἀναπεσόντα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 Μέγαν Θεολόγον, ὕμνοις τιμήσωμεν.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Τῆς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θεολογίας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ἀρχηγόν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ἠγαπημένον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Ἰωάννην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καὶ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μαθητήν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b="1" i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ἐπιπεσόντα</a:t>
                      </a: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b="1" i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τῷ</a:t>
                      </a: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b="1" i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στήθει</a:t>
                      </a: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b="1" i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τοῦ</a:t>
                      </a: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b="1" i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δεσπότου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μέγαν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θεολόγον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πάντες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τιμήσωμεν</a:t>
                      </a:r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7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7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020270"/>
              </p:ext>
            </p:extLst>
          </p:nvPr>
        </p:nvGraphicFramePr>
        <p:xfrm>
          <a:off x="4271682" y="1277470"/>
          <a:ext cx="3272118" cy="3853330"/>
        </p:xfrm>
        <a:graphic>
          <a:graphicData uri="http://schemas.openxmlformats.org/drawingml/2006/table">
            <a:tbl>
              <a:tblPr firstRow="1" firstCol="1" bandRow="1"/>
              <a:tblGrid>
                <a:gridCol w="404678">
                  <a:extLst>
                    <a:ext uri="{9D8B030D-6E8A-4147-A177-3AD203B41FA5}">
                      <a16:colId xmlns:a16="http://schemas.microsoft.com/office/drawing/2014/main" val="531160760"/>
                    </a:ext>
                  </a:extLst>
                </a:gridCol>
                <a:gridCol w="2867440">
                  <a:extLst>
                    <a:ext uri="{9D8B030D-6E8A-4147-A177-3AD203B41FA5}">
                      <a16:colId xmlns:a16="http://schemas.microsoft.com/office/drawing/2014/main" val="1015745346"/>
                    </a:ext>
                  </a:extLst>
                </a:gridCol>
              </a:tblGrid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Τῆς θεολογίας </a:t>
                      </a:r>
                      <a:r>
                        <a:rPr lang="el-GR" sz="1200" b="1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ἀρχηγόν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78517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 ἠγαπημένον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1474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Ἰωάννην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394692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καὶ μαθητήν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092319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b="1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ἐπιπεσόντα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479346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τῷ στήθει τοῦ δεσπότου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3659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τὸν</a:t>
                      </a: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 μέγαν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201014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θεολόγον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880735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πάντες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294208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effectLst/>
                          <a:latin typeface="Calibri" panose="020F0502020204030204" pitchFamily="34" charset="0"/>
                          <a:ea typeface="@Arial Unicode MS" panose="020B0604020202020204" pitchFamily="34" charset="-128"/>
                          <a:cs typeface="Arial Unicode MS" panose="020B0604020202020204" pitchFamily="34" charset="-128"/>
                        </a:rPr>
                        <a:t>τιμήσωμεν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338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905" y="2556038"/>
            <a:ext cx="5934001" cy="2218067"/>
          </a:xfrm>
          <a:prstGeom prst="rect">
            <a:avLst/>
          </a:prstGeom>
        </p:spPr>
      </p:pic>
      <p:pic>
        <p:nvPicPr>
          <p:cNvPr id="30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4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21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438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48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0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26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18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36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61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52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3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56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05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0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71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79" y="2508157"/>
            <a:ext cx="429393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588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@Arial Unicode MS</vt:lpstr>
      <vt:lpstr>Arial Unicode MS</vt:lpstr>
      <vt:lpstr>Arial</vt:lpstr>
      <vt:lpstr>Calibri</vt:lpstr>
      <vt:lpstr>Garamond</vt:lpstr>
      <vt:lpstr>Times New Roman</vt:lpstr>
      <vt:lpstr>Organic</vt:lpstr>
      <vt:lpstr>ΑΧΙΛΛΕΥΣ Γ. ΧΑΛΔΑΙΑΚΗΣ Καθηγητής Πανεπιστημίου Αθηνών</vt:lpstr>
      <vt:lpstr>PowerPoint Presentation</vt:lpstr>
      <vt:lpstr>Τῆς Θεολογίας τὸν ἀρχηγόν,  τὸν ἠγαπημένον, Ἰωάννην καὶ Μαθητήν, τὸν ἐπὶ τὸ στῆθος, Χριστοῦ ἀναπεσόντα,  τὸν Μέγαν Θεολόγον, ὕμνοις τιμήσωμεν. </vt:lpstr>
      <vt:lpstr>PowerPoint Presentation</vt:lpstr>
      <vt:lpstr>Τὸ αὐτὸ στιχηρὸν γέγονε μέθοδος, συντομοτέρα, παρὰ τοῦ διδασκάλου καὶ μαϊστορος κὺρ Κωνσταντίνου ἱερέως Φλαγγῆ· ἦχος β´ Τῆς θεολογίας τὸν ἀρχηγόν.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ΑΧΙΛΛΕΥΣ Γ. ΧΑΛΔΑΙΑΚΗΣ Καθηγητής Πανεπιστημίου Αθηνών</dc:title>
  <dc:creator>Achilleas Chaldaeakes</dc:creator>
  <cp:lastModifiedBy>Achilleas Chaldaeakes</cp:lastModifiedBy>
  <cp:revision>5</cp:revision>
  <dcterms:created xsi:type="dcterms:W3CDTF">2018-01-26T20:02:49Z</dcterms:created>
  <dcterms:modified xsi:type="dcterms:W3CDTF">2018-01-30T07:14:26Z</dcterms:modified>
</cp:coreProperties>
</file>