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5" r:id="rId3"/>
    <p:sldId id="286" r:id="rId4"/>
    <p:sldId id="28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81" r:id="rId15"/>
    <p:sldId id="287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951" autoAdjust="0"/>
  </p:normalViewPr>
  <p:slideViewPr>
    <p:cSldViewPr>
      <p:cViewPr varScale="1">
        <p:scale>
          <a:sx n="52" d="100"/>
          <a:sy n="52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B185-33CF-491D-B880-09B8C8C0E9E8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CCB56-D358-4BB6-B28F-FAE7467CF4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Καταπλήττει τον νου και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εξιστά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τον λογισμό ο όγκος του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μελοποιητικού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έργου του Άρχοντος, αλλά και ο κόπος (και βέβαια η καταβληθείσα δαπάνη) εκ μέρους των εκδοτών του …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Προσεγγίζω το σύνολο αυτής της συνθετικής παραγωγής με την ίδια συστολή που το έπραξα και προ δεκαετίας ήδη, με σεβασμό απαραμείωτο και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απολυπραγμόνητο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Τώρα, δεν θα επαναληφθούν βέβαια διεισδυτικές τεχνικές και αισθητικές μουσικολογικές παρατηρήσεις. Τώρα, πρόκειται καθεαυτό το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μελοποιητικό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έργο του Άρχοντος, από το οποίο και αναδύεται  ευκρινέστατη η ήρεμη και στιβαρή μορφή του: επαναλαμβάνω εδώ την (ταιριαστή ονόματι και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πράγμασιν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ρήση του συναξαριστή: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Ζῇ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Βασίλειος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θανὼν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Κυρίῳ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Ζῇ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παρ’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ἡμῖν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λαλῶν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ἐκ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τῶν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βίβλων.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μιὰν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τέτοια διαδικασία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ἐπεξεργασίας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κριτικῆς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ἀποκάθαρσης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πολλὲς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πηγὲς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παραδιδόμενων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μουσικῶν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κειμένων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ἀναδεικνύεται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ἐμφανῶς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ἐνδιαφέρον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παράπλευρο ζήτημα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μουσικῆς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ὀρθογραφίας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·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φαίνεται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πὼς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(μιμούμενοι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πάλι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φιλολογικὴ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πρακτική)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εἶναι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πλέον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ἀπαραίτητο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θεσπιστεῖ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ἰδεολογικά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ὥστε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ἐφαρμόζεται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μεθοδολογικὰ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συνεκτιμᾶται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μουσικολογικὰ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ἱστορικὴ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μουσικὴ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ὀρθογραφία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πρᾶγμα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ὁποῖο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εἰσηγοῦμαι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ἐδῶ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· παρόμοια πρακτική (ἡ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δυναμικὴ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μιᾶς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ἱστορικῆς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μουσικῆς</a:t>
            </a:r>
            <a:r>
              <a:rPr lang="el-G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ὀρθογραφίας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ἀξιοποιεῖ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χρονικὸ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πλαίσιο τυχούσας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μελοποιητικῆς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παραγωγῆς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τὴν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ἀνάλογη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ἱστορικὴ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ἐξέλιξη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σημειογραφίας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ἀποτρέπει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ἀβασάνιστες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οἱονεὶ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διορθωτικές,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ἑτεροχρονισμένες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παρεμβάσεις.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Ἔτσι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γιὰ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παράδειγμα,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λυνόταν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ἄμεσα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δευτερεῦον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ὑπερβάσιμο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ζήτημα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ἀντικατάστασης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πρωτόλειων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ἐκ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τούτου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ἀδέξιων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ἴσως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ἢ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ἄτεχνων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θεωρητικῶν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σημειογραφικῶν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ἐπιλογῶν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μεταγενέστερες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δοκιμότερες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ἢ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ἀδιαμφισβήτητες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συνηθέστερες, σήμερα)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ἀνάλογες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Ἂν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παραπάνω παρατηρήσεις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ἀφοροῦν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ὅλες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ἐπιφαινόμενο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ἐξεταζόμενης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σύνθεσης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στὸν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τρόπο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δηλαδὴ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ὁποῖο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αὐτὴ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μᾶς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γνωστοποιεῖται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μέσῳ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ποικίλων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μελικῶν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ἐκδοχῶν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σημειογραφικῶν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καταγραφῶν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της)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πυρῆνα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ἐρευνητικῆς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μας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ἀναζήτησης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πρέπει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εὑρεθεῖ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φαινόμενο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καθ’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ἑαυτό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ἡ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ἴδια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δηλαδὴ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ἡ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μουσικὴ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ἀνάπτυξη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τοῦ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μελοποιήματος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δομικὴ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κατάστρωση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τροπικὴ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διαχείριση,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ἰδέα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συνθετικὴ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ἔμπνευση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καλλιτεχνική. Ἡ μετάβαση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ἀπὸ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φαίνεσθαι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στὸ</a:t>
            </a:r>
            <a:r>
              <a:rPr lang="el-G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εἶναι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ἀποτελεῖ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ἀδήριτη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ἀνάγκη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ἄλλη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ὀντολογικὴ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ἐπιταγή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στοιχεῖο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ποὺ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οὐδόλως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πρέπει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λησμονεῖται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ἢ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παραθεωρεῖται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τὸν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μελετητή,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καθὼς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ἀγγίζει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ὡς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ἄλλο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νοερὸ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ψυχογράφημα)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τοὺς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ἐσώτατους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διαύλους πορείας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σκέψης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τοῦ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μελοποιοῦ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χαρτογραφεῖ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τὴν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ἄυλη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διάσταση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τῆς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ἔμπνευσης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τοῦ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καλλιτέχνη,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ἀλλὰ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ἀποτιμᾶ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τὶς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καταβολὲς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διαθέσεις,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τὴν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ὅλη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φύση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καὶ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ὑπόσταση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τοῦ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ἱστορικοῦ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προσώπου.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Ενώπιον τοιαύτης ιστορικής προσωπικότητας ευρισκόμενος και απόψε,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υποκλινώς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βαθυσεβάστως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μεθιστώ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τον νουν στις αναβαθμίδες του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πρωτοθρόνου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πατριαρχικού αναλογίου και γονυκλινώς κατασπάζομαι τους πόδες του αοιδίμου άρχοντος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πρωτοψάλτου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νοερώς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αποπλύνων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αυτούς τοις της κεφαλής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βοστρύχοις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δοξάζων άμα το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αμέτρητον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έλεος του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δωρεοδότου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Θεού…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ενδιαφέρον του ψάλτη, αλλά κυρίως του μελετητή των μουσικών κειμένων, στρέφεται πλέον σε καθεαυτό το μουσικό υλικό. Ιδιαίτερα δε ενδιαφέρουν εδώ οι εν προκειμένω 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τηρηθείσες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εκδοτικές αρχές, που εκτίθενται αναλυτικά στο σχετικό προλογικό σημείωμα: </a:t>
            </a:r>
          </a:p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C74A9-D1F4-4C5D-8051-E7EB370C6FD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CCB56-D358-4BB6-B28F-FAE7467CF46E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7071-EC3A-4073-9F96-3E0049BF9960}" type="datetimeFigureOut">
              <a:rPr lang="el-GR" smtClean="0"/>
              <a:pPr/>
              <a:t>10/2/2016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00DC-008F-4610-9673-34CBC7BFC8E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algn="ctr" hangingPunct="0">
              <a:buNone/>
            </a:pPr>
            <a:r>
              <a:rPr lang="el-GR" sz="3800" b="1" dirty="0" err="1" smtClean="0">
                <a:latin typeface="Cambria" pitchFamily="18" charset="0"/>
              </a:rPr>
              <a:t>Ἀχιλλεὺς</a:t>
            </a:r>
            <a:r>
              <a:rPr lang="el-GR" sz="3800" b="1" dirty="0" smtClean="0">
                <a:latin typeface="Cambria" pitchFamily="18" charset="0"/>
              </a:rPr>
              <a:t> Γ. </a:t>
            </a:r>
            <a:r>
              <a:rPr lang="el-GR" sz="3800" b="1" dirty="0" err="1" smtClean="0">
                <a:latin typeface="Cambria" pitchFamily="18" charset="0"/>
              </a:rPr>
              <a:t>Χαλδαιάκης</a:t>
            </a:r>
            <a:endParaRPr lang="el-GR" sz="3800" dirty="0">
              <a:latin typeface="Cambria" pitchFamily="18" charset="0"/>
            </a:endParaRPr>
          </a:p>
          <a:p>
            <a:pPr algn="ctr" hangingPunct="0">
              <a:buNone/>
            </a:pPr>
            <a:r>
              <a:rPr lang="el-GR" b="1" dirty="0">
                <a:latin typeface="Cambria" pitchFamily="18" charset="0"/>
              </a:rPr>
              <a:t> </a:t>
            </a:r>
            <a:endParaRPr lang="el-GR" b="1" dirty="0" smtClean="0">
              <a:latin typeface="Cambria" pitchFamily="18" charset="0"/>
            </a:endParaRPr>
          </a:p>
          <a:p>
            <a:pPr algn="ctr" hangingPunct="0">
              <a:buNone/>
            </a:pPr>
            <a:endParaRPr lang="el-GR" dirty="0" smtClean="0">
              <a:latin typeface="Cambria" pitchFamily="18" charset="0"/>
            </a:endParaRPr>
          </a:p>
          <a:p>
            <a:pPr algn="ctr" hangingPunct="0">
              <a:buNone/>
            </a:pPr>
            <a:endParaRPr lang="el-GR" dirty="0">
              <a:latin typeface="Cambria" pitchFamily="18" charset="0"/>
            </a:endParaRPr>
          </a:p>
          <a:p>
            <a:pPr algn="ctr" hangingPunct="0">
              <a:buNone/>
            </a:pPr>
            <a:r>
              <a:rPr lang="el-GR" sz="6000" b="1" i="1" dirty="0" smtClean="0">
                <a:solidFill>
                  <a:srgbClr val="C00000"/>
                </a:solidFill>
                <a:latin typeface="Cambria" pitchFamily="18" charset="0"/>
              </a:rPr>
              <a:t>ΑΠΑΝΤΑ</a:t>
            </a:r>
          </a:p>
          <a:p>
            <a:pPr algn="ctr" hangingPunct="0">
              <a:buNone/>
            </a:pPr>
            <a:endParaRPr lang="el-GR" sz="60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 hangingPunct="0">
              <a:buNone/>
            </a:pPr>
            <a:r>
              <a:rPr lang="el-GR" sz="3900" b="1" i="1" dirty="0" smtClean="0">
                <a:solidFill>
                  <a:srgbClr val="C00000"/>
                </a:solidFill>
                <a:latin typeface="Cambria" pitchFamily="18" charset="0"/>
              </a:rPr>
              <a:t>Βασιλείου Κ. </a:t>
            </a:r>
            <a:r>
              <a:rPr lang="el-GR" sz="3900" b="1" i="1" dirty="0" err="1" smtClean="0">
                <a:solidFill>
                  <a:srgbClr val="C00000"/>
                </a:solidFill>
                <a:latin typeface="Cambria" pitchFamily="18" charset="0"/>
              </a:rPr>
              <a:t>Νικολαΐδου</a:t>
            </a:r>
            <a:endParaRPr lang="el-GR" sz="39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ctr" hangingPunct="0">
              <a:buNone/>
            </a:pPr>
            <a:r>
              <a:rPr lang="el-GR" b="1" i="1" dirty="0" err="1" smtClean="0">
                <a:latin typeface="Cambria" pitchFamily="18" charset="0"/>
              </a:rPr>
              <a:t>Ἄρχοντος</a:t>
            </a:r>
            <a:r>
              <a:rPr lang="el-GR" b="1" i="1" dirty="0" smtClean="0">
                <a:latin typeface="Cambria" pitchFamily="18" charset="0"/>
              </a:rPr>
              <a:t> </a:t>
            </a:r>
            <a:r>
              <a:rPr lang="el-GR" b="1" i="1" dirty="0" err="1" smtClean="0">
                <a:latin typeface="Cambria" pitchFamily="18" charset="0"/>
              </a:rPr>
              <a:t>Πρωτοψάλτου</a:t>
            </a:r>
            <a:r>
              <a:rPr lang="el-GR" b="1" i="1" dirty="0" smtClean="0">
                <a:latin typeface="Cambria" pitchFamily="18" charset="0"/>
              </a:rPr>
              <a:t> </a:t>
            </a:r>
            <a:r>
              <a:rPr lang="el-GR" b="1" i="1" dirty="0" err="1" smtClean="0">
                <a:latin typeface="Cambria" pitchFamily="18" charset="0"/>
              </a:rPr>
              <a:t>τῆς</a:t>
            </a:r>
            <a:r>
              <a:rPr lang="el-GR" b="1" i="1" dirty="0" smtClean="0">
                <a:latin typeface="Cambria" pitchFamily="18" charset="0"/>
              </a:rPr>
              <a:t> ΜΧΕ</a:t>
            </a:r>
            <a:endParaRPr lang="el-GR" b="1" dirty="0">
              <a:latin typeface="Cambria" pitchFamily="18" charset="0"/>
            </a:endParaRPr>
          </a:p>
          <a:p>
            <a:pPr algn="ctr" hangingPunct="0">
              <a:buNone/>
            </a:pPr>
            <a:endParaRPr lang="el-GR" b="1" i="1" dirty="0" smtClean="0">
              <a:latin typeface="Palatino Linotype" pitchFamily="18" charset="0"/>
            </a:endParaRPr>
          </a:p>
          <a:p>
            <a:pPr algn="ctr" hangingPunct="0">
              <a:buNone/>
            </a:pPr>
            <a:r>
              <a:rPr lang="el-GR" b="1" i="1" dirty="0">
                <a:latin typeface="Palatino Linotype" pitchFamily="18" charset="0"/>
              </a:rPr>
              <a:t> </a:t>
            </a:r>
            <a:endParaRPr lang="el-GR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83" y="764704"/>
            <a:ext cx="7896457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833171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 err="1">
                <a:solidFill>
                  <a:srgbClr val="C00000"/>
                </a:solidFill>
                <a:latin typeface="Palatino Linotype" pitchFamily="18" charset="0"/>
              </a:rPr>
              <a:t>ἱστορικὴ</a:t>
            </a:r>
            <a:r>
              <a:rPr lang="el-GR" sz="3200" b="1" i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l-GR" sz="3200" b="1" i="1" dirty="0" err="1">
                <a:solidFill>
                  <a:srgbClr val="C00000"/>
                </a:solidFill>
                <a:latin typeface="Palatino Linotype" pitchFamily="18" charset="0"/>
              </a:rPr>
              <a:t>μουσικὴ</a:t>
            </a:r>
            <a:r>
              <a:rPr lang="el-GR" sz="3200" b="1" i="1" dirty="0">
                <a:solidFill>
                  <a:srgbClr val="C00000"/>
                </a:solidFill>
                <a:latin typeface="Palatino Linotype" pitchFamily="18" charset="0"/>
              </a:rPr>
              <a:t> </a:t>
            </a:r>
            <a:r>
              <a:rPr lang="el-GR" sz="3200" b="1" i="1" dirty="0" err="1">
                <a:solidFill>
                  <a:srgbClr val="C00000"/>
                </a:solidFill>
                <a:latin typeface="Palatino Linotype" pitchFamily="18" charset="0"/>
              </a:rPr>
              <a:t>ὀρθογραφία</a:t>
            </a:r>
            <a:endParaRPr lang="el-GR" sz="3200" i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687665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0768"/>
            <a:ext cx="8229600" cy="45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pPr lvl="0"/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Τὸ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 «</a:t>
            </a:r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φαίνεσθαι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» </a:t>
            </a:r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καὶ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τὸ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 «</a:t>
            </a:r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εἶναι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» </a:t>
            </a:r>
            <a:b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τῶν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3100" b="1" dirty="0" err="1" smtClean="0">
                <a:solidFill>
                  <a:srgbClr val="C00000"/>
                </a:solidFill>
                <a:latin typeface="Cambria" pitchFamily="18" charset="0"/>
              </a:rPr>
              <a:t>μουσικῶν</a:t>
            </a:r>
            <a:r>
              <a:rPr lang="el-GR" sz="3100" b="1" dirty="0" smtClean="0">
                <a:solidFill>
                  <a:srgbClr val="C00000"/>
                </a:solidFill>
                <a:latin typeface="Cambria" pitchFamily="18" charset="0"/>
              </a:rPr>
              <a:t> κειμένων</a:t>
            </a:r>
            <a:r>
              <a:rPr lang="el-GR" dirty="0" smtClean="0">
                <a:latin typeface="Palatino Linotype" pitchFamily="18" charset="0"/>
              </a:rPr>
              <a:t/>
            </a:r>
            <a:br>
              <a:rPr lang="el-GR" dirty="0" smtClean="0">
                <a:latin typeface="Palatino Linotype" pitchFamily="18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132856"/>
            <a:ext cx="8507288" cy="39933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dirty="0" smtClean="0"/>
              <a:t>	</a:t>
            </a:r>
            <a:r>
              <a:rPr lang="el-GR" sz="2400" i="1" dirty="0" smtClean="0">
                <a:latin typeface="Cambria" pitchFamily="18" charset="0"/>
              </a:rPr>
              <a:t>…ἡ </a:t>
            </a:r>
            <a:r>
              <a:rPr lang="el-GR" sz="2400" i="1" dirty="0">
                <a:latin typeface="Cambria" pitchFamily="18" charset="0"/>
              </a:rPr>
              <a:t>μετάβαση </a:t>
            </a:r>
            <a:r>
              <a:rPr lang="el-GR" sz="2400" i="1" dirty="0" err="1">
                <a:latin typeface="Cambria" pitchFamily="18" charset="0"/>
              </a:rPr>
              <a:t>ἀπὸ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τὸ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φαίνεσθαι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στὸ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εἶναι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ἀποτελεῖ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ἀδήριτη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ἀνάγκη</a:t>
            </a:r>
            <a:r>
              <a:rPr lang="el-GR" sz="2400" i="1" dirty="0">
                <a:latin typeface="Cambria" pitchFamily="18" charset="0"/>
              </a:rPr>
              <a:t>, </a:t>
            </a:r>
            <a:r>
              <a:rPr lang="el-GR" sz="2400" i="1" dirty="0" err="1">
                <a:latin typeface="Cambria" pitchFamily="18" charset="0"/>
              </a:rPr>
              <a:t>ἄλλη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ὀντολογικὴ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ἐπιταγή</a:t>
            </a:r>
            <a:r>
              <a:rPr lang="el-GR" sz="2400" i="1" dirty="0">
                <a:latin typeface="Cambria" pitchFamily="18" charset="0"/>
              </a:rPr>
              <a:t>, </a:t>
            </a:r>
            <a:r>
              <a:rPr lang="el-GR" sz="2400" i="1" dirty="0" err="1">
                <a:latin typeface="Cambria" pitchFamily="18" charset="0"/>
              </a:rPr>
              <a:t>στοιχεῖο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ποὺ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οὐδόλως</a:t>
            </a:r>
            <a:r>
              <a:rPr lang="el-GR" sz="2400" i="1" dirty="0">
                <a:latin typeface="Cambria" pitchFamily="18" charset="0"/>
              </a:rPr>
              <a:t> πρέπει </a:t>
            </a:r>
            <a:r>
              <a:rPr lang="el-GR" sz="2400" i="1" dirty="0" err="1">
                <a:latin typeface="Cambria" pitchFamily="18" charset="0"/>
              </a:rPr>
              <a:t>νὰ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λησμονεῖται</a:t>
            </a:r>
            <a:r>
              <a:rPr lang="el-GR" sz="2400" i="1" dirty="0">
                <a:latin typeface="Cambria" pitchFamily="18" charset="0"/>
              </a:rPr>
              <a:t> ἢ </a:t>
            </a:r>
            <a:r>
              <a:rPr lang="el-GR" sz="2400" i="1" dirty="0" err="1">
                <a:latin typeface="Cambria" pitchFamily="18" charset="0"/>
              </a:rPr>
              <a:t>νὰ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παραθεωρεῖται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ἀπὸ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τὸν</a:t>
            </a:r>
            <a:r>
              <a:rPr lang="el-GR" sz="2400" i="1" dirty="0">
                <a:latin typeface="Cambria" pitchFamily="18" charset="0"/>
              </a:rPr>
              <a:t> μελετητή, </a:t>
            </a:r>
            <a:r>
              <a:rPr lang="el-GR" sz="2400" i="1" dirty="0" err="1">
                <a:latin typeface="Cambria" pitchFamily="18" charset="0"/>
              </a:rPr>
              <a:t>καθὼς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ἀγγίζει</a:t>
            </a:r>
            <a:r>
              <a:rPr lang="el-GR" sz="2400" i="1" dirty="0">
                <a:latin typeface="Cambria" pitchFamily="18" charset="0"/>
              </a:rPr>
              <a:t> (</a:t>
            </a:r>
            <a:r>
              <a:rPr lang="el-GR" sz="2400" i="1" dirty="0" err="1">
                <a:latin typeface="Cambria" pitchFamily="18" charset="0"/>
              </a:rPr>
              <a:t>ὡς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ἄλλο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νοερὸ</a:t>
            </a:r>
            <a:r>
              <a:rPr lang="el-GR" sz="2400" i="1" dirty="0">
                <a:latin typeface="Cambria" pitchFamily="18" charset="0"/>
              </a:rPr>
              <a:t> ψυχογράφημα) </a:t>
            </a:r>
            <a:r>
              <a:rPr lang="el-GR" sz="2400" i="1" dirty="0" err="1">
                <a:latin typeface="Cambria" pitchFamily="18" charset="0"/>
              </a:rPr>
              <a:t>τοὺς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ἐσώτατους</a:t>
            </a:r>
            <a:r>
              <a:rPr lang="el-GR" sz="2400" i="1" dirty="0">
                <a:latin typeface="Cambria" pitchFamily="18" charset="0"/>
              </a:rPr>
              <a:t> διαύλους πορείας </a:t>
            </a:r>
            <a:r>
              <a:rPr lang="el-GR" sz="2400" i="1" dirty="0" err="1">
                <a:latin typeface="Cambria" pitchFamily="18" charset="0"/>
              </a:rPr>
              <a:t>τῆς</a:t>
            </a:r>
            <a:r>
              <a:rPr lang="el-GR" sz="2400" i="1" dirty="0">
                <a:latin typeface="Cambria" pitchFamily="18" charset="0"/>
              </a:rPr>
              <a:t> σκέψης </a:t>
            </a:r>
            <a:r>
              <a:rPr lang="el-GR" sz="2400" i="1" dirty="0" err="1">
                <a:latin typeface="Cambria" pitchFamily="18" charset="0"/>
              </a:rPr>
              <a:t>τοῦ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μελοποιοῦ</a:t>
            </a:r>
            <a:r>
              <a:rPr lang="el-GR" sz="2400" i="1" dirty="0">
                <a:latin typeface="Cambria" pitchFamily="18" charset="0"/>
              </a:rPr>
              <a:t>, «</a:t>
            </a:r>
            <a:r>
              <a:rPr lang="el-GR" sz="2400" i="1" dirty="0" err="1">
                <a:latin typeface="Cambria" pitchFamily="18" charset="0"/>
              </a:rPr>
              <a:t>χαρτογραφεῖ</a:t>
            </a:r>
            <a:r>
              <a:rPr lang="el-GR" sz="2400" i="1" dirty="0">
                <a:latin typeface="Cambria" pitchFamily="18" charset="0"/>
              </a:rPr>
              <a:t>» </a:t>
            </a:r>
            <a:r>
              <a:rPr lang="el-GR" sz="2400" i="1" dirty="0" err="1">
                <a:latin typeface="Cambria" pitchFamily="18" charset="0"/>
              </a:rPr>
              <a:t>τὴν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ἄυλη</a:t>
            </a:r>
            <a:r>
              <a:rPr lang="el-GR" sz="2400" i="1" dirty="0">
                <a:latin typeface="Cambria" pitchFamily="18" charset="0"/>
              </a:rPr>
              <a:t> διάσταση </a:t>
            </a:r>
            <a:r>
              <a:rPr lang="el-GR" sz="2400" i="1" dirty="0" err="1">
                <a:latin typeface="Cambria" pitchFamily="18" charset="0"/>
              </a:rPr>
              <a:t>τῆς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ἔμπνευσης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τοῦ</a:t>
            </a:r>
            <a:r>
              <a:rPr lang="el-GR" sz="2400" i="1" dirty="0">
                <a:latin typeface="Cambria" pitchFamily="18" charset="0"/>
              </a:rPr>
              <a:t> καλλιτέχνη, </a:t>
            </a:r>
            <a:r>
              <a:rPr lang="el-GR" sz="2400" i="1" dirty="0" err="1">
                <a:latin typeface="Cambria" pitchFamily="18" charset="0"/>
              </a:rPr>
              <a:t>ἀλλὰ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καὶ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ἀποτιμᾶ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τὶς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καταβολὲς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καὶ</a:t>
            </a:r>
            <a:r>
              <a:rPr lang="el-GR" sz="2400" i="1" dirty="0">
                <a:latin typeface="Cambria" pitchFamily="18" charset="0"/>
              </a:rPr>
              <a:t> διαθέσεις, </a:t>
            </a:r>
            <a:r>
              <a:rPr lang="el-GR" sz="2400" i="1" dirty="0" err="1">
                <a:latin typeface="Cambria" pitchFamily="18" charset="0"/>
              </a:rPr>
              <a:t>τὴν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ὅλη</a:t>
            </a:r>
            <a:r>
              <a:rPr lang="el-GR" sz="2400" i="1" dirty="0">
                <a:latin typeface="Cambria" pitchFamily="18" charset="0"/>
              </a:rPr>
              <a:t> φύση </a:t>
            </a:r>
            <a:r>
              <a:rPr lang="el-GR" sz="2400" i="1" dirty="0" err="1">
                <a:latin typeface="Cambria" pitchFamily="18" charset="0"/>
              </a:rPr>
              <a:t>καὶ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ὑπόσταση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τοῦ</a:t>
            </a:r>
            <a:r>
              <a:rPr lang="el-GR" sz="2400" i="1" dirty="0">
                <a:latin typeface="Cambria" pitchFamily="18" charset="0"/>
              </a:rPr>
              <a:t> </a:t>
            </a:r>
            <a:r>
              <a:rPr lang="el-GR" sz="2400" i="1" dirty="0" err="1">
                <a:latin typeface="Cambria" pitchFamily="18" charset="0"/>
              </a:rPr>
              <a:t>ἱστορικοῦ</a:t>
            </a:r>
            <a:r>
              <a:rPr lang="el-GR" sz="2400" i="1" dirty="0">
                <a:latin typeface="Cambria" pitchFamily="18" charset="0"/>
              </a:rPr>
              <a:t> προσώπου.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620688"/>
            <a:ext cx="3868269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Cambria" pitchFamily="18" charset="0"/>
              </a:rPr>
              <a:t>ΕΚΔΟΤΙΚΕΣ ΑΡΧΕΣ</a:t>
            </a:r>
            <a:endParaRPr lang="el-GR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3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sz="4000" dirty="0" err="1" smtClean="0">
                <a:latin typeface="Cambria" pitchFamily="18" charset="0"/>
              </a:rPr>
              <a:t>Βασικὴ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ἀρχὴ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καὶ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κύριον</a:t>
            </a:r>
            <a:r>
              <a:rPr lang="el-GR" sz="4000" dirty="0" smtClean="0">
                <a:latin typeface="Cambria" pitchFamily="18" charset="0"/>
              </a:rPr>
              <a:t> μέλημά μας </a:t>
            </a:r>
            <a:r>
              <a:rPr lang="el-GR" sz="4000" dirty="0" err="1" smtClean="0">
                <a:latin typeface="Cambria" pitchFamily="18" charset="0"/>
              </a:rPr>
              <a:t>ἦτο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νὰ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παραμείνωμεν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πιστοὶ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εἰς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τὰ</a:t>
            </a:r>
            <a:r>
              <a:rPr lang="el-GR" sz="4000" b="1" dirty="0" smtClean="0">
                <a:latin typeface="Cambria" pitchFamily="18" charset="0"/>
              </a:rPr>
              <a:t> πρωτότυπα χειρόγραφα </a:t>
            </a:r>
            <a:r>
              <a:rPr lang="el-GR" sz="4000" b="1" dirty="0" err="1" smtClean="0">
                <a:latin typeface="Cambria" pitchFamily="18" charset="0"/>
              </a:rPr>
              <a:t>τοῦ</a:t>
            </a:r>
            <a:r>
              <a:rPr lang="el-GR" sz="4000" b="1" dirty="0" smtClean="0">
                <a:latin typeface="Cambria" pitchFamily="18" charset="0"/>
              </a:rPr>
              <a:t> Βασιλείου </a:t>
            </a:r>
            <a:r>
              <a:rPr lang="el-GR" sz="4000" b="1" dirty="0" err="1" smtClean="0">
                <a:latin typeface="Cambria" pitchFamily="18" charset="0"/>
              </a:rPr>
              <a:t>Νικολαΐδου</a:t>
            </a:r>
            <a:r>
              <a:rPr lang="el-GR" sz="4000" dirty="0" smtClean="0">
                <a:latin typeface="Cambria" pitchFamily="18" charset="0"/>
              </a:rPr>
              <a:t>, </a:t>
            </a:r>
            <a:r>
              <a:rPr lang="el-GR" sz="4000" dirty="0" err="1" smtClean="0">
                <a:latin typeface="Cambria" pitchFamily="18" charset="0"/>
              </a:rPr>
              <a:t>πρᾶγμα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τὸ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ὁποῖον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καὶ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ἐτηρήσαμεν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εὐλαβικῶς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μέγιστον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βαθμόν</a:t>
            </a:r>
            <a:r>
              <a:rPr lang="el-GR" sz="40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τὴν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ἀνὰ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χεῖρας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ἔκδοσιν</a:t>
            </a:r>
            <a:r>
              <a:rPr lang="el-GR" sz="4000" dirty="0" smtClean="0">
                <a:latin typeface="Cambria" pitchFamily="18" charset="0"/>
              </a:rPr>
              <a:t> πρωτίστως </a:t>
            </a:r>
            <a:r>
              <a:rPr lang="el-GR" sz="4000" b="1" dirty="0" err="1" smtClean="0">
                <a:latin typeface="Cambria" pitchFamily="18" charset="0"/>
              </a:rPr>
              <a:t>διετηρήθη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μετ᾽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ἀπολύτου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σεβασμοῦ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ἀναλλοίωτος</a:t>
            </a:r>
            <a:r>
              <a:rPr lang="el-GR" sz="4000" b="1" dirty="0" smtClean="0">
                <a:latin typeface="Cambria" pitchFamily="18" charset="0"/>
              </a:rPr>
              <a:t> ἡ </a:t>
            </a:r>
            <a:r>
              <a:rPr lang="el-GR" sz="4000" b="1" dirty="0" err="1" smtClean="0">
                <a:latin typeface="Cambria" pitchFamily="18" charset="0"/>
              </a:rPr>
              <a:t>μουσικὴ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ὀρθογραφία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ποὺ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ἐχρησιμοποίει</a:t>
            </a:r>
            <a:r>
              <a:rPr lang="el-GR" sz="4000" b="1" dirty="0" smtClean="0">
                <a:latin typeface="Cambria" pitchFamily="18" charset="0"/>
              </a:rPr>
              <a:t> ὁ </a:t>
            </a:r>
            <a:r>
              <a:rPr lang="el-GR" sz="4000" b="1" dirty="0" err="1" smtClean="0">
                <a:latin typeface="Cambria" pitchFamily="18" charset="0"/>
              </a:rPr>
              <a:t>μακαριστὸς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Ἄρχων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εἰς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ὅλα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τὰ</a:t>
            </a:r>
            <a:r>
              <a:rPr lang="el-GR" sz="4000" b="1" dirty="0" smtClean="0">
                <a:latin typeface="Cambria" pitchFamily="18" charset="0"/>
              </a:rPr>
              <a:t> κείμενά του</a:t>
            </a:r>
            <a:r>
              <a:rPr lang="el-GR" sz="4000" dirty="0" smtClean="0">
                <a:latin typeface="Cambria" pitchFamily="18" charset="0"/>
              </a:rPr>
              <a:t> [πέραν </a:t>
            </a:r>
            <a:r>
              <a:rPr lang="el-GR" sz="4000" dirty="0" err="1" smtClean="0">
                <a:latin typeface="Cambria" pitchFamily="18" charset="0"/>
              </a:rPr>
              <a:t>τῆς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ἀναγκαίας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u="sng" dirty="0" smtClean="0">
                <a:latin typeface="Cambria" pitchFamily="18" charset="0"/>
              </a:rPr>
              <a:t>διορθώσεως </a:t>
            </a:r>
            <a:r>
              <a:rPr lang="el-GR" sz="4000" u="sng" dirty="0" err="1" smtClean="0">
                <a:latin typeface="Cambria" pitchFamily="18" charset="0"/>
              </a:rPr>
              <a:t>τῶν</a:t>
            </a:r>
            <a:r>
              <a:rPr lang="el-GR" sz="4000" u="sng" dirty="0" smtClean="0">
                <a:latin typeface="Cambria" pitchFamily="18" charset="0"/>
              </a:rPr>
              <a:t> παροραμάτων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ποὺ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εἶχον</a:t>
            </a:r>
            <a:r>
              <a:rPr lang="el-GR" sz="4000" dirty="0" smtClean="0">
                <a:latin typeface="Cambria" pitchFamily="18" charset="0"/>
              </a:rPr>
              <a:t> παρεισφρήσει </a:t>
            </a: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τὰ</a:t>
            </a:r>
            <a:r>
              <a:rPr lang="el-GR" sz="4000" dirty="0" smtClean="0">
                <a:latin typeface="Cambria" pitchFamily="18" charset="0"/>
              </a:rPr>
              <a:t> πρωτότυπα πολυγραφημένα χειρόγραφα βιβλία του] </a:t>
            </a:r>
          </a:p>
          <a:p>
            <a:pPr algn="ctr">
              <a:buNone/>
            </a:pPr>
            <a:r>
              <a:rPr lang="el-GR" sz="6200" dirty="0" smtClean="0">
                <a:latin typeface="Cambria" pitchFamily="18" charset="0"/>
              </a:rPr>
              <a:t/>
            </a:r>
            <a:br>
              <a:rPr lang="el-GR" sz="6200" dirty="0" smtClean="0">
                <a:latin typeface="Cambria" pitchFamily="18" charset="0"/>
              </a:rPr>
            </a:br>
            <a:r>
              <a:rPr lang="el-GR" sz="6200" b="1" dirty="0" smtClean="0">
                <a:solidFill>
                  <a:srgbClr val="C00000"/>
                </a:solidFill>
                <a:latin typeface="Cambria" pitchFamily="18" charset="0"/>
              </a:rPr>
              <a:t>ΠΑΡΕΜΒΑΣΕΙΣ</a:t>
            </a:r>
            <a:r>
              <a:rPr lang="el-GR" sz="62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pPr algn="ctr">
              <a:buNone/>
            </a:pPr>
            <a:r>
              <a:rPr lang="el-GR" sz="4000" dirty="0" smtClean="0">
                <a:latin typeface="Cambria" pitchFamily="18" charset="0"/>
              </a:rPr>
              <a:t>	[</a:t>
            </a:r>
            <a:r>
              <a:rPr lang="el-GR" sz="4000" i="1" dirty="0" err="1" smtClean="0">
                <a:latin typeface="Cambria" pitchFamily="18" charset="0"/>
              </a:rPr>
              <a:t>εἴτε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ἐξ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ἀδυναμίας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τῆς</a:t>
            </a:r>
            <a:r>
              <a:rPr lang="el-GR" sz="4000" i="1" dirty="0" smtClean="0">
                <a:latin typeface="Cambria" pitchFamily="18" charset="0"/>
              </a:rPr>
              <a:t> στοιχειοθεσίας, </a:t>
            </a:r>
            <a:r>
              <a:rPr lang="el-GR" sz="4000" i="1" dirty="0" err="1" smtClean="0">
                <a:latin typeface="Cambria" pitchFamily="18" charset="0"/>
              </a:rPr>
              <a:t>εἴτε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πρὸς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ἀποφυγὴν</a:t>
            </a:r>
            <a:r>
              <a:rPr lang="el-GR" sz="4000" i="1" dirty="0" smtClean="0">
                <a:latin typeface="Cambria" pitchFamily="18" charset="0"/>
              </a:rPr>
              <a:t> «συγχύσεως» </a:t>
            </a:r>
            <a:r>
              <a:rPr lang="el-GR" sz="4000" i="1" dirty="0" err="1" smtClean="0">
                <a:latin typeface="Cambria" pitchFamily="18" charset="0"/>
              </a:rPr>
              <a:t>εἰς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τὴν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ἠλεκτρονικὴν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καταγραφὴν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τῶν</a:t>
            </a:r>
            <a:r>
              <a:rPr lang="el-GR" sz="4000" i="1" dirty="0" smtClean="0">
                <a:latin typeface="Cambria" pitchFamily="18" charset="0"/>
              </a:rPr>
              <a:t> κειμένων, </a:t>
            </a:r>
            <a:r>
              <a:rPr lang="el-GR" sz="4000" i="1" dirty="0" err="1" smtClean="0">
                <a:latin typeface="Cambria" pitchFamily="18" charset="0"/>
              </a:rPr>
              <a:t>ποὺ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θὰ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καθιστοῦσε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τὸ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κείμενον</a:t>
            </a:r>
            <a:r>
              <a:rPr lang="el-GR" sz="4000" i="1" dirty="0" smtClean="0">
                <a:latin typeface="Cambria" pitchFamily="18" charset="0"/>
              </a:rPr>
              <a:t> </a:t>
            </a:r>
            <a:r>
              <a:rPr lang="el-GR" sz="4000" i="1" dirty="0" err="1" smtClean="0">
                <a:latin typeface="Cambria" pitchFamily="18" charset="0"/>
              </a:rPr>
              <a:t>δυσλειτουργικόν</a:t>
            </a:r>
            <a:r>
              <a:rPr lang="el-GR" sz="4000" dirty="0" smtClean="0">
                <a:latin typeface="Cambria" pitchFamily="18" charset="0"/>
              </a:rPr>
              <a:t>]:</a:t>
            </a:r>
          </a:p>
          <a:p>
            <a:pPr algn="ctr">
              <a:buNone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τὰ</a:t>
            </a:r>
            <a:r>
              <a:rPr lang="el-GR" sz="4000" dirty="0" smtClean="0">
                <a:latin typeface="Cambria" pitchFamily="18" charset="0"/>
              </a:rPr>
              <a:t> «Χερουβικά», «</a:t>
            </a:r>
            <a:r>
              <a:rPr lang="el-GR" sz="4000" dirty="0" err="1" smtClean="0">
                <a:latin typeface="Cambria" pitchFamily="18" charset="0"/>
              </a:rPr>
              <a:t>Λειτουργικὰ</a:t>
            </a:r>
            <a:r>
              <a:rPr lang="el-GR" sz="4000" dirty="0" smtClean="0">
                <a:latin typeface="Cambria" pitchFamily="18" charset="0"/>
              </a:rPr>
              <a:t>» </a:t>
            </a:r>
            <a:r>
              <a:rPr lang="el-GR" sz="4000" dirty="0" err="1" smtClean="0">
                <a:latin typeface="Cambria" pitchFamily="18" charset="0"/>
              </a:rPr>
              <a:t>καὶ</a:t>
            </a:r>
            <a:r>
              <a:rPr lang="el-GR" sz="4000" dirty="0" smtClean="0">
                <a:latin typeface="Cambria" pitchFamily="18" charset="0"/>
              </a:rPr>
              <a:t> «</a:t>
            </a:r>
            <a:r>
              <a:rPr lang="el-GR" sz="4000" dirty="0" err="1" smtClean="0">
                <a:latin typeface="Cambria" pitchFamily="18" charset="0"/>
              </a:rPr>
              <a:t>Κοινωνικὰ</a:t>
            </a:r>
            <a:r>
              <a:rPr lang="el-GR" sz="4000" dirty="0" smtClean="0">
                <a:latin typeface="Cambria" pitchFamily="18" charset="0"/>
              </a:rPr>
              <a:t>» </a:t>
            </a:r>
            <a:r>
              <a:rPr lang="el-GR" sz="4000" b="1" dirty="0" err="1" smtClean="0">
                <a:latin typeface="Cambria" pitchFamily="18" charset="0"/>
              </a:rPr>
              <a:t>δὲν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ἀντεγράφησαν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αἱ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διαστολαὶ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τῶν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τετρασήμων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ρυθμικῶν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ποδῶν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ποὺ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ὑπῆρχον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ὡρισμένας</a:t>
            </a:r>
            <a:r>
              <a:rPr lang="el-GR" sz="4000" dirty="0" smtClean="0">
                <a:latin typeface="Cambria" pitchFamily="18" charset="0"/>
              </a:rPr>
              <a:t> περιπτώσεις.</a:t>
            </a:r>
          </a:p>
          <a:p>
            <a:pPr algn="just">
              <a:buFont typeface="Wingdings" pitchFamily="2" charset="2"/>
              <a:buChar char="ü"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b="1" dirty="0" err="1" smtClean="0">
                <a:latin typeface="Cambria" pitchFamily="18" charset="0"/>
              </a:rPr>
              <a:t>Δὲν</a:t>
            </a:r>
            <a:r>
              <a:rPr lang="el-GR" sz="4000" b="1" dirty="0" smtClean="0">
                <a:latin typeface="Cambria" pitchFamily="18" charset="0"/>
              </a:rPr>
              <a:t> περιέχονται πλέον </a:t>
            </a:r>
            <a:r>
              <a:rPr lang="el-GR" sz="4000" b="1" dirty="0" err="1" smtClean="0">
                <a:latin typeface="Cambria" pitchFamily="18" charset="0"/>
              </a:rPr>
              <a:t>ὅροι</a:t>
            </a:r>
            <a:r>
              <a:rPr lang="el-GR" sz="4000" b="1" dirty="0" smtClean="0">
                <a:latin typeface="Cambria" pitchFamily="18" charset="0"/>
              </a:rPr>
              <a:t> προερχόμενοι </a:t>
            </a:r>
            <a:r>
              <a:rPr lang="el-GR" sz="4000" b="1" dirty="0" err="1" smtClean="0">
                <a:latin typeface="Cambria" pitchFamily="18" charset="0"/>
              </a:rPr>
              <a:t>ἐκ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τῆς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Εὐρωπαϊκῆς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Μουσικῆς</a:t>
            </a:r>
            <a:r>
              <a:rPr lang="el-GR" sz="4000" b="1" dirty="0" smtClean="0">
                <a:latin typeface="Cambria" pitchFamily="18" charset="0"/>
              </a:rPr>
              <a:t> (π.χ. </a:t>
            </a:r>
            <a:r>
              <a:rPr lang="el-GR" sz="4000" b="1" dirty="0" err="1" smtClean="0">
                <a:latin typeface="Cambria" pitchFamily="18" charset="0"/>
              </a:rPr>
              <a:t>Piano</a:t>
            </a:r>
            <a:r>
              <a:rPr lang="el-GR" sz="4000" b="1" dirty="0" smtClean="0">
                <a:latin typeface="Cambria" pitchFamily="18" charset="0"/>
              </a:rPr>
              <a:t>, </a:t>
            </a:r>
            <a:r>
              <a:rPr lang="el-GR" sz="4000" b="1" dirty="0" err="1" smtClean="0">
                <a:latin typeface="Cambria" pitchFamily="18" charset="0"/>
              </a:rPr>
              <a:t>Forte</a:t>
            </a:r>
            <a:r>
              <a:rPr lang="el-GR" sz="4000" b="1" dirty="0" smtClean="0">
                <a:latin typeface="Cambria" pitchFamily="18" charset="0"/>
              </a:rPr>
              <a:t> κτλ.)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ποὺ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συνηντῶντο</a:t>
            </a:r>
            <a:r>
              <a:rPr lang="el-GR" sz="4000" dirty="0" smtClean="0">
                <a:latin typeface="Cambria" pitchFamily="18" charset="0"/>
              </a:rPr>
              <a:t> σποράδην </a:t>
            </a: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διάφορα κομμάτια.</a:t>
            </a:r>
          </a:p>
          <a:p>
            <a:pPr algn="just">
              <a:buFont typeface="Wingdings" pitchFamily="2" charset="2"/>
              <a:buChar char="ü"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b="1" dirty="0" err="1" smtClean="0">
                <a:latin typeface="Cambria" pitchFamily="18" charset="0"/>
              </a:rPr>
              <a:t>Δὲν</a:t>
            </a:r>
            <a:r>
              <a:rPr lang="el-GR" sz="4000" b="1" dirty="0" smtClean="0">
                <a:latin typeface="Cambria" pitchFamily="18" charset="0"/>
              </a:rPr>
              <a:t> παρατίθεται ἡ (</a:t>
            </a:r>
            <a:r>
              <a:rPr lang="el-GR" sz="4000" b="1" dirty="0" err="1" smtClean="0">
                <a:latin typeface="Cambria" pitchFamily="18" charset="0"/>
              </a:rPr>
              <a:t>ἀσυνήθιστος</a:t>
            </a:r>
            <a:r>
              <a:rPr lang="el-GR" sz="4000" b="1" dirty="0" smtClean="0">
                <a:latin typeface="Cambria" pitchFamily="18" charset="0"/>
              </a:rPr>
              <a:t> πλέον) μνεία χτύπω</a:t>
            </a:r>
            <a:r>
              <a:rPr lang="el-GR" sz="4000" dirty="0" smtClean="0">
                <a:latin typeface="Cambria" pitchFamily="18" charset="0"/>
              </a:rPr>
              <a:t>ν </a:t>
            </a: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ὅσα</a:t>
            </a:r>
            <a:r>
              <a:rPr lang="el-GR" sz="4000" dirty="0" smtClean="0">
                <a:latin typeface="Cambria" pitchFamily="18" charset="0"/>
              </a:rPr>
              <a:t> μαθήματα </a:t>
            </a:r>
            <a:r>
              <a:rPr lang="el-GR" sz="4000" dirty="0" err="1" smtClean="0">
                <a:latin typeface="Cambria" pitchFamily="18" charset="0"/>
              </a:rPr>
              <a:t>ὑπῆρχε</a:t>
            </a:r>
            <a:r>
              <a:rPr lang="el-GR" sz="4000" dirty="0" smtClean="0">
                <a:latin typeface="Cambri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b="1" dirty="0" err="1" smtClean="0">
                <a:latin typeface="Cambria" pitchFamily="18" charset="0"/>
              </a:rPr>
              <a:t>Δὲν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υἱοθετήθησαν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τὰ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διπλᾶ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ἰσοκρατήματα</a:t>
            </a:r>
            <a:r>
              <a:rPr lang="el-GR" sz="40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b="1" dirty="0" err="1" smtClean="0">
                <a:latin typeface="Cambria" pitchFamily="18" charset="0"/>
              </a:rPr>
              <a:t>Δὲν</a:t>
            </a:r>
            <a:r>
              <a:rPr lang="el-GR" sz="4000" b="1" dirty="0" smtClean="0">
                <a:latin typeface="Cambria" pitchFamily="18" charset="0"/>
              </a:rPr>
              <a:t> συμπεριελήφθησαν σημάδια </a:t>
            </a:r>
            <a:r>
              <a:rPr lang="el-GR" sz="4000" b="1" dirty="0" err="1" smtClean="0">
                <a:latin typeface="Cambria" pitchFamily="18" charset="0"/>
              </a:rPr>
              <a:t>τῆς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ἰδιοτύπου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παρασημαντικῆς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τοῦ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Νηλέως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Καμαράδου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ποὺ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ὑπῆρχον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εἰς</a:t>
            </a:r>
            <a:r>
              <a:rPr lang="el-GR" sz="4000" dirty="0" smtClean="0">
                <a:latin typeface="Cambria" pitchFamily="18" charset="0"/>
              </a:rPr>
              <a:t> συνθέσεις </a:t>
            </a:r>
            <a:r>
              <a:rPr lang="el-GR" sz="4000" dirty="0" err="1" smtClean="0">
                <a:latin typeface="Cambria" pitchFamily="18" charset="0"/>
              </a:rPr>
              <a:t>τοῦ</a:t>
            </a:r>
            <a:r>
              <a:rPr lang="el-GR" sz="4000" dirty="0" smtClean="0">
                <a:latin typeface="Cambria" pitchFamily="18" charset="0"/>
              </a:rPr>
              <a:t> Μ. </a:t>
            </a:r>
            <a:r>
              <a:rPr lang="el-GR" sz="4000" dirty="0" err="1" smtClean="0">
                <a:latin typeface="Cambria" pitchFamily="18" charset="0"/>
              </a:rPr>
              <a:t>Χατζηαθανασίου</a:t>
            </a:r>
            <a:r>
              <a:rPr lang="el-GR" sz="4000" dirty="0" smtClean="0">
                <a:latin typeface="Cambria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l-GR" sz="40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4000" dirty="0" err="1" smtClean="0">
                <a:latin typeface="Cambria" pitchFamily="18" charset="0"/>
              </a:rPr>
              <a:t>Ἔτσι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ἐπροτιμήθη</a:t>
            </a:r>
            <a:r>
              <a:rPr lang="el-GR" sz="4000" b="1" dirty="0" smtClean="0">
                <a:latin typeface="Cambria" pitchFamily="18" charset="0"/>
              </a:rPr>
              <a:t> ἡ </a:t>
            </a:r>
            <a:r>
              <a:rPr lang="el-GR" sz="4000" b="1" dirty="0" err="1" smtClean="0">
                <a:latin typeface="Cambria" pitchFamily="18" charset="0"/>
              </a:rPr>
              <a:t>ὁμοιομορφία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τοῦ</a:t>
            </a:r>
            <a:r>
              <a:rPr lang="el-GR" sz="4000" b="1" dirty="0" smtClean="0">
                <a:latin typeface="Cambria" pitchFamily="18" charset="0"/>
              </a:rPr>
              <a:t> κειμένου </a:t>
            </a:r>
            <a:r>
              <a:rPr lang="el-GR" sz="4000" b="1" dirty="0" err="1" smtClean="0">
                <a:latin typeface="Cambria" pitchFamily="18" charset="0"/>
              </a:rPr>
              <a:t>καὶ</a:t>
            </a:r>
            <a:r>
              <a:rPr lang="el-GR" sz="4000" b="1" dirty="0" smtClean="0">
                <a:latin typeface="Cambria" pitchFamily="18" charset="0"/>
              </a:rPr>
              <a:t> ἡ </a:t>
            </a:r>
            <a:r>
              <a:rPr lang="el-GR" sz="4000" b="1" dirty="0" err="1" smtClean="0">
                <a:latin typeface="Cambria" pitchFamily="18" charset="0"/>
              </a:rPr>
              <a:t>πρακτικότης</a:t>
            </a:r>
            <a:r>
              <a:rPr lang="el-GR" sz="4000" b="1" dirty="0" smtClean="0">
                <a:latin typeface="Cambria" pitchFamily="18" charset="0"/>
              </a:rPr>
              <a:t> συνόλου </a:t>
            </a:r>
            <a:r>
              <a:rPr lang="el-GR" sz="4000" b="1" dirty="0" err="1" smtClean="0">
                <a:latin typeface="Cambria" pitchFamily="18" charset="0"/>
              </a:rPr>
              <a:t>τῆς</a:t>
            </a:r>
            <a:r>
              <a:rPr lang="el-GR" sz="4000" b="1" dirty="0" smtClean="0">
                <a:latin typeface="Cambria" pitchFamily="18" charset="0"/>
              </a:rPr>
              <a:t> </a:t>
            </a:r>
            <a:r>
              <a:rPr lang="el-GR" sz="4000" b="1" dirty="0" err="1" smtClean="0">
                <a:latin typeface="Cambria" pitchFamily="18" charset="0"/>
              </a:rPr>
              <a:t>ἐκδόσεως</a:t>
            </a:r>
            <a:r>
              <a:rPr lang="el-GR" sz="4000" dirty="0" smtClean="0">
                <a:latin typeface="Cambria" pitchFamily="18" charset="0"/>
              </a:rPr>
              <a:t>, </a:t>
            </a:r>
            <a:r>
              <a:rPr lang="el-GR" sz="4000" dirty="0" err="1" smtClean="0">
                <a:latin typeface="Cambria" pitchFamily="18" charset="0"/>
              </a:rPr>
              <a:t>ποὺ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σαφῶς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ἀπευθύνεται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πρὸς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ψάλτας</a:t>
            </a:r>
            <a:r>
              <a:rPr lang="el-GR" sz="4000" dirty="0" smtClean="0">
                <a:latin typeface="Cambria" pitchFamily="18" charset="0"/>
              </a:rPr>
              <a:t>, </a:t>
            </a:r>
            <a:r>
              <a:rPr lang="el-GR" sz="4000" dirty="0" err="1" smtClean="0">
                <a:latin typeface="Cambria" pitchFamily="18" charset="0"/>
              </a:rPr>
              <a:t>ἐν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ἀντιθέσει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πρὸς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τὰ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πρῶτα</a:t>
            </a:r>
            <a:r>
              <a:rPr lang="el-GR" sz="4000" dirty="0" smtClean="0">
                <a:latin typeface="Cambria" pitchFamily="18" charset="0"/>
              </a:rPr>
              <a:t> πολυγραφημένα </a:t>
            </a:r>
            <a:r>
              <a:rPr lang="el-GR" sz="4000" dirty="0" err="1" smtClean="0">
                <a:latin typeface="Cambria" pitchFamily="18" charset="0"/>
              </a:rPr>
              <a:t>ἀντίγραφα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τοῦ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Νικολαΐδου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ποὺ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προωρίζοντο</a:t>
            </a:r>
            <a:r>
              <a:rPr lang="el-GR" sz="4000" dirty="0" smtClean="0">
                <a:latin typeface="Cambria" pitchFamily="18" charset="0"/>
              </a:rPr>
              <a:t> κυρίως </a:t>
            </a:r>
            <a:r>
              <a:rPr lang="el-GR" sz="4000" dirty="0" err="1" smtClean="0">
                <a:latin typeface="Cambria" pitchFamily="18" charset="0"/>
              </a:rPr>
              <a:t>διὰ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τοὺς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μαθητάς</a:t>
            </a:r>
            <a:r>
              <a:rPr lang="el-GR" sz="4000" dirty="0" smtClean="0">
                <a:latin typeface="Cambria" pitchFamily="18" charset="0"/>
              </a:rPr>
              <a:t> του </a:t>
            </a:r>
            <a:r>
              <a:rPr lang="el-GR" sz="4000" dirty="0" err="1" smtClean="0">
                <a:latin typeface="Cambria" pitchFamily="18" charset="0"/>
              </a:rPr>
              <a:t>καὶ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διὰ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τοὺς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σπουδαστὰς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τῆς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Ἱερᾶς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Θεολογικῆς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Σχολῆς</a:t>
            </a:r>
            <a:r>
              <a:rPr lang="el-GR" sz="4000" dirty="0" smtClean="0">
                <a:latin typeface="Cambria" pitchFamily="18" charset="0"/>
              </a:rPr>
              <a:t> </a:t>
            </a:r>
            <a:r>
              <a:rPr lang="el-GR" sz="4000" dirty="0" err="1" smtClean="0">
                <a:latin typeface="Cambria" pitchFamily="18" charset="0"/>
              </a:rPr>
              <a:t>τῆς</a:t>
            </a:r>
            <a:r>
              <a:rPr lang="el-GR" sz="4000" dirty="0" smtClean="0">
                <a:latin typeface="Cambria" pitchFamily="18" charset="0"/>
              </a:rPr>
              <a:t> Χάλκης.</a:t>
            </a:r>
          </a:p>
          <a:p>
            <a:pPr algn="just"/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  <a:latin typeface="Cambria" pitchFamily="18" charset="0"/>
              </a:rPr>
              <a:t>ΠΡΟΣΘΗΚΕΣ</a:t>
            </a:r>
            <a:endParaRPr lang="el-GR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04664"/>
            <a:ext cx="8964488" cy="645333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sz="1400" dirty="0" smtClean="0">
                <a:latin typeface="Cambria" pitchFamily="18" charset="0"/>
              </a:rPr>
              <a:t>Προσετέθησαν </a:t>
            </a:r>
            <a:r>
              <a:rPr lang="el-GR" sz="1400" b="1" dirty="0" err="1" smtClean="0">
                <a:latin typeface="Cambria" pitchFamily="18" charset="0"/>
              </a:rPr>
              <a:t>ἐπιπλέον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ἰσοκρατήματα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ἐκεῖ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ὅπου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δὲν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ὑπῆρχον</a:t>
            </a:r>
            <a:r>
              <a:rPr lang="el-GR" sz="14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endParaRPr lang="el-GR" sz="14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Πεντηκοστάριον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b="1" dirty="0" err="1" smtClean="0">
                <a:latin typeface="Cambria" pitchFamily="18" charset="0"/>
              </a:rPr>
              <a:t>συνεπληρώθησαν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κατὰ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μίμησιν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τοῦ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μακαριστοῦ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ἀπὸ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Νικόλαον</a:t>
            </a:r>
            <a:r>
              <a:rPr lang="el-GR" sz="1400" dirty="0" smtClean="0">
                <a:latin typeface="Cambria" pitchFamily="18" charset="0"/>
              </a:rPr>
              <a:t> Γιάννου </a:t>
            </a:r>
            <a:r>
              <a:rPr lang="el-GR" sz="1400" b="1" dirty="0" err="1" smtClean="0">
                <a:latin typeface="Cambria" pitchFamily="18" charset="0"/>
              </a:rPr>
              <a:t>τὰ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ἐλλείποντα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Ἀπόστιχα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Ἑσπερινοῦ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Ἁγίου</a:t>
            </a:r>
            <a:r>
              <a:rPr lang="el-GR" sz="1400" b="1" dirty="0" smtClean="0">
                <a:latin typeface="Cambria" pitchFamily="18" charset="0"/>
              </a:rPr>
              <a:t> Πνεύματος</a:t>
            </a:r>
            <a:r>
              <a:rPr lang="el-GR" sz="14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endParaRPr lang="el-GR" sz="14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Τριῴδιον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b="1" dirty="0" err="1" smtClean="0">
                <a:latin typeface="Cambria" pitchFamily="18" charset="0"/>
              </a:rPr>
              <a:t>συνεπληρώθησαν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ἀπὸ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ἴδιον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κατὰ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αὐτὸν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b="1" dirty="0" smtClean="0">
                <a:latin typeface="Cambria" pitchFamily="18" charset="0"/>
              </a:rPr>
              <a:t>τρόπον </a:t>
            </a:r>
            <a:r>
              <a:rPr lang="el-GR" sz="1400" b="1" dirty="0" err="1" smtClean="0">
                <a:latin typeface="Cambria" pitchFamily="18" charset="0"/>
              </a:rPr>
              <a:t>τὰ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ἐλλείποντα</a:t>
            </a:r>
            <a:r>
              <a:rPr lang="el-GR" sz="1400" b="1" dirty="0" smtClean="0">
                <a:latin typeface="Cambria" pitchFamily="18" charset="0"/>
              </a:rPr>
              <a:t>: α) </a:t>
            </a:r>
            <a:r>
              <a:rPr lang="el-GR" sz="1400" b="1" dirty="0" err="1" smtClean="0">
                <a:latin typeface="Cambria" pitchFamily="18" charset="0"/>
              </a:rPr>
              <a:t>Στιχηρὰ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Ἑσπερινοῦ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τῆς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Κυριακῆς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Ἀσώτου</a:t>
            </a:r>
            <a:r>
              <a:rPr lang="el-GR" sz="1400" b="1" dirty="0" smtClean="0">
                <a:latin typeface="Cambria" pitchFamily="18" charset="0"/>
              </a:rPr>
              <a:t> β) </a:t>
            </a:r>
            <a:r>
              <a:rPr lang="el-GR" sz="1400" b="1" dirty="0" err="1" smtClean="0">
                <a:latin typeface="Cambria" pitchFamily="18" charset="0"/>
              </a:rPr>
              <a:t>Στιχηρὰ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Ἑσπερινοῦ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καὶ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Δοξαστικὰ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τῆς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Παρασκευῆς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πρὸ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τῶν</a:t>
            </a:r>
            <a:r>
              <a:rPr lang="el-GR" sz="1400" b="1" dirty="0" smtClean="0">
                <a:latin typeface="Cambria" pitchFamily="18" charset="0"/>
              </a:rPr>
              <a:t> Βαΐων </a:t>
            </a:r>
            <a:r>
              <a:rPr lang="el-GR" sz="1400" b="1" dirty="0" err="1" smtClean="0">
                <a:latin typeface="Cambria" pitchFamily="18" charset="0"/>
              </a:rPr>
              <a:t>καὶ</a:t>
            </a:r>
            <a:r>
              <a:rPr lang="el-GR" sz="1400" b="1" dirty="0" smtClean="0">
                <a:latin typeface="Cambria" pitchFamily="18" charset="0"/>
              </a:rPr>
              <a:t> γ) </a:t>
            </a:r>
            <a:r>
              <a:rPr lang="el-GR" sz="1400" b="1" dirty="0" err="1" smtClean="0">
                <a:latin typeface="Cambria" pitchFamily="18" charset="0"/>
              </a:rPr>
              <a:t>Στιχηρὰ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τῶν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Αἴνων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Σαββάτου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Λαζάρου.</a:t>
            </a:r>
          </a:p>
          <a:p>
            <a:pPr algn="just">
              <a:buNone/>
            </a:pPr>
            <a:endParaRPr lang="el-GR" sz="1400" b="1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Τριῴδιον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b="1" dirty="0" smtClean="0">
                <a:latin typeface="Cambria" pitchFamily="18" charset="0"/>
              </a:rPr>
              <a:t>προσετέθησαν </a:t>
            </a:r>
            <a:r>
              <a:rPr lang="el-GR" sz="1400" b="1" dirty="0" err="1" smtClean="0">
                <a:latin typeface="Cambria" pitchFamily="18" charset="0"/>
              </a:rPr>
              <a:t>καὶ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ἕτερα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Δοξαστικὰ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ποὺ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δὲν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ὑπῆρχον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ἀρχικῶς</a:t>
            </a:r>
            <a:r>
              <a:rPr lang="el-GR" sz="1400" dirty="0" smtClean="0">
                <a:latin typeface="Cambria" pitchFamily="18" charset="0"/>
              </a:rPr>
              <a:t>, </a:t>
            </a:r>
            <a:r>
              <a:rPr lang="el-GR" sz="1400" dirty="0" err="1" smtClean="0">
                <a:latin typeface="Cambria" pitchFamily="18" charset="0"/>
              </a:rPr>
              <a:t>ἀλλ᾽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εὑρέθησαν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μεμονωμένα χειρόγραφα, </a:t>
            </a:r>
            <a:r>
              <a:rPr lang="el-GR" sz="1400" dirty="0" err="1" smtClean="0">
                <a:latin typeface="Cambria" pitchFamily="18" charset="0"/>
              </a:rPr>
              <a:t>ὅπως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αἱ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Ἀργαὶ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Καταβασίαι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τοῦ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Τριῳδίου</a:t>
            </a:r>
            <a:r>
              <a:rPr lang="el-GR" sz="1400" dirty="0" smtClean="0">
                <a:latin typeface="Cambria" pitchFamily="18" charset="0"/>
              </a:rPr>
              <a:t>, </a:t>
            </a:r>
            <a:r>
              <a:rPr lang="el-GR" sz="1400" dirty="0" err="1" smtClean="0">
                <a:latin typeface="Cambria" pitchFamily="18" charset="0"/>
              </a:rPr>
              <a:t>ἐπίσης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ἀπὸ</a:t>
            </a:r>
            <a:r>
              <a:rPr lang="el-GR" sz="1400" b="1" dirty="0" smtClean="0">
                <a:latin typeface="Cambria" pitchFamily="18" charset="0"/>
              </a:rPr>
              <a:t> διάσπαρτα χειρόγραφα </a:t>
            </a:r>
            <a:r>
              <a:rPr lang="el-GR" sz="1400" b="1" dirty="0" err="1" smtClean="0">
                <a:latin typeface="Cambria" pitchFamily="18" charset="0"/>
              </a:rPr>
              <a:t>τοῦ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Ἄρχοντος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ποὺ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κατεῖχον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μαθηταί</a:t>
            </a:r>
            <a:r>
              <a:rPr lang="el-GR" sz="1400" dirty="0" smtClean="0">
                <a:latin typeface="Cambria" pitchFamily="18" charset="0"/>
              </a:rPr>
              <a:t> του.</a:t>
            </a:r>
          </a:p>
          <a:p>
            <a:pPr algn="just">
              <a:buNone/>
            </a:pPr>
            <a:endParaRPr lang="el-GR" sz="14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</a:t>
            </a:r>
            <a:r>
              <a:rPr lang="el-GR" sz="1400" dirty="0" smtClean="0">
                <a:latin typeface="Cambria" pitchFamily="18" charset="0"/>
              </a:rPr>
              <a:t> τέλος </a:t>
            </a:r>
            <a:r>
              <a:rPr lang="el-GR" sz="1400" dirty="0" err="1" smtClean="0">
                <a:latin typeface="Cambria" pitchFamily="18" charset="0"/>
              </a:rPr>
              <a:t>τοῦ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Τριῳδίου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dirty="0" err="1" smtClean="0">
                <a:latin typeface="Cambria" pitchFamily="18" charset="0"/>
              </a:rPr>
              <a:t>καὶ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τοῦ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Πεντηκοσταρίου</a:t>
            </a:r>
            <a:r>
              <a:rPr lang="el-GR" sz="1400" dirty="0" smtClean="0">
                <a:latin typeface="Cambria" pitchFamily="18" charset="0"/>
              </a:rPr>
              <a:t>» παρατίθενται </a:t>
            </a:r>
            <a:r>
              <a:rPr lang="el-GR" sz="1400" dirty="0" err="1" smtClean="0">
                <a:latin typeface="Cambria" pitchFamily="18" charset="0"/>
              </a:rPr>
              <a:t>ἐν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παραρτήματι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τὰ</a:t>
            </a:r>
            <a:r>
              <a:rPr lang="el-GR" sz="1400" dirty="0" smtClean="0">
                <a:latin typeface="Cambria" pitchFamily="18" charset="0"/>
              </a:rPr>
              <a:t> «Δόξα» </a:t>
            </a:r>
            <a:r>
              <a:rPr lang="el-GR" sz="1400" dirty="0" err="1" smtClean="0">
                <a:latin typeface="Cambria" pitchFamily="18" charset="0"/>
              </a:rPr>
              <a:t>ὅπως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ἀκριβῶς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τὰ</a:t>
            </a:r>
            <a:r>
              <a:rPr lang="el-GR" sz="1400" dirty="0" smtClean="0">
                <a:latin typeface="Cambria" pitchFamily="18" charset="0"/>
              </a:rPr>
              <a:t> δημοσιεύει ὁ Β. Κ. Νικολαΐδης </a:t>
            </a: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τὰ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Ἑωθινά</a:t>
            </a:r>
            <a:r>
              <a:rPr lang="el-GR" sz="1400" dirty="0" smtClean="0">
                <a:latin typeface="Cambria" pitchFamily="18" charset="0"/>
              </a:rPr>
              <a:t>», </a:t>
            </a:r>
            <a:r>
              <a:rPr lang="el-GR" sz="1400" dirty="0" err="1" smtClean="0">
                <a:latin typeface="Cambria" pitchFamily="18" charset="0"/>
              </a:rPr>
              <a:t>ἐνῶ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τὰ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Καὶ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νῦν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dirty="0" err="1" smtClean="0">
                <a:latin typeface="Cambria" pitchFamily="18" charset="0"/>
              </a:rPr>
              <a:t>ἐτονίσθησαν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κατὰ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μίμησίν</a:t>
            </a:r>
            <a:r>
              <a:rPr lang="el-GR" sz="1400" dirty="0" smtClean="0">
                <a:latin typeface="Cambria" pitchFamily="18" charset="0"/>
              </a:rPr>
              <a:t> του, </a:t>
            </a:r>
            <a:r>
              <a:rPr lang="el-GR" sz="1400" dirty="0" err="1" smtClean="0">
                <a:latin typeface="Cambria" pitchFamily="18" charset="0"/>
              </a:rPr>
              <a:t>ἐπίσης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ἀπὸ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Νικόλαον</a:t>
            </a:r>
            <a:r>
              <a:rPr lang="el-GR" sz="1400" dirty="0" smtClean="0">
                <a:latin typeface="Cambria" pitchFamily="18" charset="0"/>
              </a:rPr>
              <a:t> Γιάννου.</a:t>
            </a:r>
          </a:p>
          <a:p>
            <a:pPr algn="just">
              <a:buNone/>
            </a:pPr>
            <a:endParaRPr lang="el-GR" sz="14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τὴν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Ἀνθολογίαν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Λειτουργικῶν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b="1" dirty="0" err="1" smtClean="0">
                <a:latin typeface="Cambria" pitchFamily="18" charset="0"/>
              </a:rPr>
              <a:t>ἐνσωματώθησαν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καὶ</a:t>
            </a:r>
            <a:r>
              <a:rPr lang="el-GR" sz="1400" b="1" dirty="0" smtClean="0">
                <a:latin typeface="Cambria" pitchFamily="18" charset="0"/>
              </a:rPr>
              <a:t> τέσσαρες </a:t>
            </a:r>
            <a:r>
              <a:rPr lang="el-GR" sz="1400" b="1" dirty="0" err="1" smtClean="0">
                <a:latin typeface="Cambria" pitchFamily="18" charset="0"/>
              </a:rPr>
              <a:t>σειραὶ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Λειτουργικῶν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ποὺ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εἶχον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ἐκδοθῆ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φυλλάδιον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μὲ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τυπογραφικὰ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στοιχεῖα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πρὶν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τὴν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πολυγραφημένην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πρωτότυπον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Ἀνθολογίαν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Λειτουργικῶν</a:t>
            </a:r>
            <a:r>
              <a:rPr lang="el-GR" sz="1400" dirty="0" smtClean="0">
                <a:latin typeface="Cambria" pitchFamily="18" charset="0"/>
              </a:rPr>
              <a:t>», </a:t>
            </a:r>
            <a:r>
              <a:rPr lang="el-GR" sz="1400" b="1" dirty="0" err="1" smtClean="0">
                <a:latin typeface="Cambria" pitchFamily="18" charset="0"/>
              </a:rPr>
              <a:t>ὅπως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καὶ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ἀνέκδοτα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b="1" dirty="0" err="1" smtClean="0">
                <a:latin typeface="Cambria" pitchFamily="18" charset="0"/>
              </a:rPr>
              <a:t>Λειτουργικὰ</a:t>
            </a:r>
            <a:r>
              <a:rPr lang="el-GR" sz="1400" b="1" dirty="0" smtClean="0">
                <a:latin typeface="Cambria" pitchFamily="18" charset="0"/>
              </a:rPr>
              <a:t> </a:t>
            </a:r>
            <a:r>
              <a:rPr lang="el-GR" sz="1400" dirty="0" smtClean="0">
                <a:latin typeface="Cambria" pitchFamily="18" charset="0"/>
              </a:rPr>
              <a:t>προερχόμενα </a:t>
            </a:r>
            <a:r>
              <a:rPr lang="el-GR" sz="1400" dirty="0" err="1" smtClean="0">
                <a:latin typeface="Cambria" pitchFamily="18" charset="0"/>
              </a:rPr>
              <a:t>καὶ</a:t>
            </a:r>
            <a:r>
              <a:rPr lang="el-GR" sz="1400" dirty="0" smtClean="0">
                <a:latin typeface="Cambria" pitchFamily="18" charset="0"/>
              </a:rPr>
              <a:t> πάλιν </a:t>
            </a:r>
            <a:r>
              <a:rPr lang="el-GR" sz="1400" dirty="0" err="1" smtClean="0">
                <a:latin typeface="Cambria" pitchFamily="18" charset="0"/>
              </a:rPr>
              <a:t>ἐκ</a:t>
            </a:r>
            <a:r>
              <a:rPr lang="el-GR" sz="1400" dirty="0" smtClean="0">
                <a:latin typeface="Cambria" pitchFamily="18" charset="0"/>
              </a:rPr>
              <a:t> χειρογράφων φυλλαδίων </a:t>
            </a:r>
            <a:r>
              <a:rPr lang="el-GR" sz="1400" dirty="0" err="1" smtClean="0">
                <a:latin typeface="Cambria" pitchFamily="18" charset="0"/>
              </a:rPr>
              <a:t>ποὺ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εὑρίσκονται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χεῖρας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μαθητῶν</a:t>
            </a:r>
            <a:r>
              <a:rPr lang="el-GR" sz="1400" dirty="0" smtClean="0">
                <a:latin typeface="Cambria" pitchFamily="18" charset="0"/>
              </a:rPr>
              <a:t> του. </a:t>
            </a:r>
          </a:p>
          <a:p>
            <a:pPr algn="just">
              <a:buNone/>
            </a:pPr>
            <a:endParaRPr lang="el-GR" sz="14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1400" dirty="0" smtClean="0">
                <a:latin typeface="Cambria" pitchFamily="18" charset="0"/>
              </a:rPr>
              <a:t>Τέλος </a:t>
            </a:r>
            <a:r>
              <a:rPr lang="el-GR" sz="1400" dirty="0" err="1" smtClean="0">
                <a:latin typeface="Cambria" pitchFamily="18" charset="0"/>
              </a:rPr>
              <a:t>ἐκρίθη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προτιμότερον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νὰ</a:t>
            </a:r>
            <a:r>
              <a:rPr lang="el-GR" sz="1400" dirty="0" smtClean="0">
                <a:latin typeface="Cambria" pitchFamily="18" charset="0"/>
              </a:rPr>
              <a:t> γίνουν </a:t>
            </a:r>
            <a:r>
              <a:rPr lang="el-GR" sz="1400" b="1" dirty="0" smtClean="0">
                <a:latin typeface="Cambria" pitchFamily="18" charset="0"/>
              </a:rPr>
              <a:t>συμπτύξεις τόμων </a:t>
            </a:r>
            <a:r>
              <a:rPr lang="el-GR" sz="1400" b="1" dirty="0" err="1" smtClean="0">
                <a:latin typeface="Cambria" pitchFamily="18" charset="0"/>
              </a:rPr>
              <a:t>ὁμοειδοῦς</a:t>
            </a:r>
            <a:r>
              <a:rPr lang="el-GR" sz="1400" b="1" dirty="0" smtClean="0">
                <a:latin typeface="Cambria" pitchFamily="18" charset="0"/>
              </a:rPr>
              <a:t> θεματολογίας</a:t>
            </a:r>
            <a:r>
              <a:rPr lang="el-GR" sz="1400" dirty="0" smtClean="0">
                <a:latin typeface="Cambria" pitchFamily="18" charset="0"/>
              </a:rPr>
              <a:t>. </a:t>
            </a:r>
            <a:r>
              <a:rPr lang="el-GR" sz="1400" dirty="0" err="1" smtClean="0">
                <a:latin typeface="Cambria" pitchFamily="18" charset="0"/>
              </a:rPr>
              <a:t>Ἔτσι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οἱ</a:t>
            </a:r>
            <a:r>
              <a:rPr lang="el-GR" sz="1400" dirty="0" smtClean="0">
                <a:latin typeface="Cambria" pitchFamily="18" charset="0"/>
              </a:rPr>
              <a:t> δύο τόμοι </a:t>
            </a:r>
            <a:r>
              <a:rPr lang="el-GR" sz="1400" dirty="0" err="1" smtClean="0">
                <a:latin typeface="Cambria" pitchFamily="18" charset="0"/>
              </a:rPr>
              <a:t>τῶν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Χερουβικῶν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dirty="0" err="1" smtClean="0">
                <a:latin typeface="Cambria" pitchFamily="18" charset="0"/>
              </a:rPr>
              <a:t>ἑνοποιήθησαν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μὲ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ἀνακατανομὴν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μερικῶς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τοῦ</a:t>
            </a:r>
            <a:r>
              <a:rPr lang="el-GR" sz="1400" dirty="0" smtClean="0">
                <a:latin typeface="Cambria" pitchFamily="18" charset="0"/>
              </a:rPr>
              <a:t> περιεχομένου των </a:t>
            </a:r>
            <a:r>
              <a:rPr lang="el-GR" sz="1400" dirty="0" err="1" smtClean="0">
                <a:latin typeface="Cambria" pitchFamily="18" charset="0"/>
              </a:rPr>
              <a:t>διὰ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πρακτικοὺς</a:t>
            </a:r>
            <a:r>
              <a:rPr lang="el-GR" sz="1400" dirty="0" smtClean="0">
                <a:latin typeface="Cambria" pitchFamily="18" charset="0"/>
              </a:rPr>
              <a:t> λόγους. </a:t>
            </a:r>
            <a:r>
              <a:rPr lang="el-GR" sz="1400" dirty="0" err="1" smtClean="0">
                <a:latin typeface="Cambria" pitchFamily="18" charset="0"/>
              </a:rPr>
              <a:t>Τὰ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δὲ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Ἕνδεκα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Ἑωθινὰ</a:t>
            </a:r>
            <a:r>
              <a:rPr lang="el-GR" sz="1400" dirty="0" smtClean="0">
                <a:latin typeface="Cambria" pitchFamily="18" charset="0"/>
              </a:rPr>
              <a:t>» </a:t>
            </a:r>
            <a:r>
              <a:rPr lang="el-GR" sz="1400" dirty="0" err="1" smtClean="0">
                <a:latin typeface="Cambria" pitchFamily="18" charset="0"/>
              </a:rPr>
              <a:t>ἐνσωματώθησαν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ἕνα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τόμον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μαζὶ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μὲ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τὸ</a:t>
            </a:r>
            <a:r>
              <a:rPr lang="el-GR" sz="1400" dirty="0" smtClean="0">
                <a:latin typeface="Cambria" pitchFamily="18" charset="0"/>
              </a:rPr>
              <a:t> «</a:t>
            </a:r>
            <a:r>
              <a:rPr lang="el-GR" sz="1400" dirty="0" err="1" smtClean="0">
                <a:latin typeface="Cambria" pitchFamily="18" charset="0"/>
              </a:rPr>
              <a:t>Ἀναστασιματάριον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τοῦ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Ὄρθρου</a:t>
            </a:r>
            <a:r>
              <a:rPr lang="el-GR" sz="1400" dirty="0" smtClean="0">
                <a:latin typeface="Cambria" pitchFamily="18" charset="0"/>
              </a:rPr>
              <a:t>», </a:t>
            </a:r>
            <a:r>
              <a:rPr lang="el-GR" sz="1400" dirty="0" err="1" smtClean="0">
                <a:latin typeface="Cambria" pitchFamily="18" charset="0"/>
              </a:rPr>
              <a:t>μὲ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διαφορετικὴν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ἀρίθμησιν</a:t>
            </a:r>
            <a:r>
              <a:rPr lang="el-GR" sz="1400" dirty="0" smtClean="0">
                <a:latin typeface="Cambria" pitchFamily="18" charset="0"/>
              </a:rPr>
              <a:t> σελίδων </a:t>
            </a:r>
            <a:r>
              <a:rPr lang="el-GR" sz="1400" dirty="0" err="1" smtClean="0">
                <a:latin typeface="Cambria" pitchFamily="18" charset="0"/>
              </a:rPr>
              <a:t>εἰς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ἑκάστην</a:t>
            </a:r>
            <a:r>
              <a:rPr lang="el-GR" sz="1400" dirty="0" smtClean="0">
                <a:latin typeface="Cambria" pitchFamily="18" charset="0"/>
              </a:rPr>
              <a:t> </a:t>
            </a:r>
            <a:r>
              <a:rPr lang="el-GR" sz="1400" dirty="0" err="1" smtClean="0">
                <a:latin typeface="Cambria" pitchFamily="18" charset="0"/>
              </a:rPr>
              <a:t>ἑνότητα</a:t>
            </a:r>
            <a:r>
              <a:rPr lang="el-GR" sz="16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r>
              <a:rPr lang="el-GR" sz="1600" dirty="0" smtClean="0">
                <a:latin typeface="Cambria" pitchFamily="18" charset="0"/>
              </a:rPr>
              <a:t/>
            </a:r>
            <a:br>
              <a:rPr lang="el-GR" sz="1600" dirty="0" smtClean="0">
                <a:latin typeface="Cambria" pitchFamily="18" charset="0"/>
              </a:rPr>
            </a:br>
            <a:endParaRPr lang="el-GR" sz="1600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l-GR" sz="16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4624"/>
            <a:ext cx="4613579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451" y="3429360"/>
            <a:ext cx="441505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err="1">
                <a:solidFill>
                  <a:srgbClr val="C00000"/>
                </a:solidFill>
                <a:latin typeface="Cambria" pitchFamily="18" charset="0"/>
              </a:rPr>
              <a:t>τεχνικὴ</a:t>
            </a:r>
            <a:r>
              <a:rPr lang="el-GR" sz="2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Cambria" pitchFamily="18" charset="0"/>
              </a:rPr>
              <a:t>κριτικῆς</a:t>
            </a:r>
            <a:r>
              <a:rPr lang="el-GR" sz="2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Cambria" pitchFamily="18" charset="0"/>
              </a:rPr>
              <a:t>ἔκδοσης</a:t>
            </a:r>
            <a:r>
              <a:rPr lang="el-GR" sz="2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Cambria" pitchFamily="18" charset="0"/>
              </a:rPr>
              <a:t>τῶν</a:t>
            </a:r>
            <a:r>
              <a:rPr lang="el-GR" sz="24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l-GR" sz="2400" b="1" dirty="0" err="1">
                <a:solidFill>
                  <a:srgbClr val="C00000"/>
                </a:solidFill>
                <a:latin typeface="Cambria" pitchFamily="18" charset="0"/>
              </a:rPr>
              <a:t>μουσικῶν</a:t>
            </a:r>
            <a:r>
              <a:rPr lang="el-GR" sz="2400" b="1" dirty="0">
                <a:solidFill>
                  <a:srgbClr val="C00000"/>
                </a:solidFill>
                <a:latin typeface="Cambria" pitchFamily="18" charset="0"/>
              </a:rPr>
              <a:t> κειμένων</a:t>
            </a:r>
            <a:endParaRPr lang="el-GR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57" y="1988840"/>
            <a:ext cx="847850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793" y="620688"/>
            <a:ext cx="652356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429878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54" y="837272"/>
            <a:ext cx="785507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656" y="620688"/>
            <a:ext cx="650871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736</Words>
  <Application>Microsoft Office PowerPoint</Application>
  <PresentationFormat>Προβολή στην οθόνη (4:3)</PresentationFormat>
  <Paragraphs>73</Paragraphs>
  <Slides>15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ΕΚΔΟΤΙΚΕΣ ΑΡΧΕΣ</vt:lpstr>
      <vt:lpstr>ΠΡΟΣΘΗΚΕΣ</vt:lpstr>
      <vt:lpstr>Διαφάνεια 4</vt:lpstr>
      <vt:lpstr>τεχνικὴ κριτικῆς ἔκδοσης τῶν μουσικῶν κειμένων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ἱστορικὴ μουσικὴ ὀρθογραφία</vt:lpstr>
      <vt:lpstr>Διαφάνεια 13</vt:lpstr>
      <vt:lpstr>Τὸ «φαίνεσθαι» καὶ τὸ «εἶναι»  τῶν μουσικῶν κειμένων 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Αχιλλέας Χαλδαιάκης</dc:creator>
  <cp:lastModifiedBy>Αχιλλέας Χαλδαιάκης</cp:lastModifiedBy>
  <cp:revision>11</cp:revision>
  <dcterms:created xsi:type="dcterms:W3CDTF">2015-10-18T10:18:19Z</dcterms:created>
  <dcterms:modified xsi:type="dcterms:W3CDTF">2016-02-10T14:13:33Z</dcterms:modified>
</cp:coreProperties>
</file>