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1" r:id="rId28"/>
    <p:sldId id="288" r:id="rId29"/>
    <p:sldId id="284" r:id="rId30"/>
    <p:sldId id="287" r:id="rId31"/>
    <p:sldId id="293" r:id="rId32"/>
    <p:sldId id="294" r:id="rId33"/>
    <p:sldId id="289" r:id="rId34"/>
    <p:sldId id="290" r:id="rId35"/>
    <p:sldId id="291" r:id="rId36"/>
    <p:sldId id="29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0" d="100"/>
          <a:sy n="80" d="100"/>
        </p:scale>
        <p:origin x="-96" y="-6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94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441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5101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2853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453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6645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005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7395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727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214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941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845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15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1678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8618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8198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24/5/17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23516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24/5/17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183243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3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l-GR" sz="2800" b="1" i="1" dirty="0">
                <a:latin typeface="Calibri" panose="020F0502020204030204" pitchFamily="34" charset="0"/>
                <a:cs typeface="Calibri" panose="020F0502020204030204" pitchFamily="34" charset="0"/>
              </a:rPr>
              <a:t>A</a:t>
            </a:r>
            <a:r>
              <a:rPr lang="en-US" sz="2800" b="1" i="1" dirty="0" err="1">
                <a:latin typeface="Calibri" panose="020F0502020204030204" pitchFamily="34" charset="0"/>
                <a:cs typeface="Calibri" panose="020F0502020204030204" pitchFamily="34" charset="0"/>
              </a:rPr>
              <a:t>chilleas</a:t>
            </a:r>
            <a:r>
              <a:rPr lang="en-US" sz="2800" b="1" i="1" dirty="0">
                <a:latin typeface="Calibri" panose="020F0502020204030204" pitchFamily="34" charset="0"/>
                <a:cs typeface="Calibri" panose="020F0502020204030204" pitchFamily="34" charset="0"/>
              </a:rPr>
              <a:t> Chaldaeakes</a:t>
            </a:r>
            <a:r>
              <a:rPr lang="el-GR" sz="2800" dirty="0">
                <a:latin typeface="Calibri" panose="020F0502020204030204" pitchFamily="34" charset="0"/>
                <a:cs typeface="Calibri" panose="020F0502020204030204" pitchFamily="34" charset="0"/>
              </a:rPr>
              <a:t/>
            </a:r>
            <a:br>
              <a:rPr lang="el-GR" sz="2800" dirty="0">
                <a:latin typeface="Calibri" panose="020F0502020204030204" pitchFamily="34" charset="0"/>
                <a:cs typeface="Calibri" panose="020F0502020204030204" pitchFamily="34" charset="0"/>
              </a:rPr>
            </a:br>
            <a:r>
              <a:rPr lang="en-US" sz="2800" b="1" i="1" dirty="0">
                <a:latin typeface="Calibri" panose="020F0502020204030204" pitchFamily="34" charset="0"/>
                <a:cs typeface="Calibri" panose="020F0502020204030204" pitchFamily="34" charset="0"/>
              </a:rPr>
              <a:t> </a:t>
            </a:r>
            <a:r>
              <a:rPr lang="el-GR" sz="2800" dirty="0">
                <a:latin typeface="Calibri" panose="020F0502020204030204" pitchFamily="34" charset="0"/>
                <a:cs typeface="Calibri" panose="020F0502020204030204" pitchFamily="34" charset="0"/>
              </a:rPr>
              <a:t/>
            </a:r>
            <a:br>
              <a:rPr lang="el-GR" sz="2800" dirty="0">
                <a:latin typeface="Calibri" panose="020F0502020204030204" pitchFamily="34" charset="0"/>
                <a:cs typeface="Calibri" panose="020F0502020204030204" pitchFamily="34" charset="0"/>
              </a:rPr>
            </a:br>
            <a:r>
              <a:rPr lang="en-US" sz="3600" b="1" i="1" dirty="0">
                <a:latin typeface="Calibri" panose="020F0502020204030204" pitchFamily="34" charset="0"/>
                <a:cs typeface="Calibri" panose="020F0502020204030204" pitchFamily="34" charset="0"/>
              </a:rPr>
              <a:t>A less known pupil of Peter </a:t>
            </a:r>
            <a:r>
              <a:rPr lang="en-US" sz="3600" b="1" i="1" dirty="0" err="1">
                <a:latin typeface="Calibri" panose="020F0502020204030204" pitchFamily="34" charset="0"/>
                <a:cs typeface="Calibri" panose="020F0502020204030204" pitchFamily="34" charset="0"/>
              </a:rPr>
              <a:t>Byzantios</a:t>
            </a:r>
            <a:r>
              <a:rPr lang="en-US" sz="3600" b="1" i="1" dirty="0">
                <a:latin typeface="Calibri" panose="020F0502020204030204" pitchFamily="34" charset="0"/>
                <a:cs typeface="Calibri" panose="020F0502020204030204" pitchFamily="34" charset="0"/>
              </a:rPr>
              <a:t>: </a:t>
            </a:r>
            <a:r>
              <a:rPr lang="el-GR" sz="3600" dirty="0">
                <a:latin typeface="Calibri" panose="020F0502020204030204" pitchFamily="34" charset="0"/>
                <a:cs typeface="Calibri" panose="020F0502020204030204" pitchFamily="34" charset="0"/>
              </a:rPr>
              <a:t/>
            </a:r>
            <a:br>
              <a:rPr lang="el-GR" sz="3600" dirty="0">
                <a:latin typeface="Calibri" panose="020F0502020204030204" pitchFamily="34" charset="0"/>
                <a:cs typeface="Calibri" panose="020F0502020204030204" pitchFamily="34" charset="0"/>
              </a:rPr>
            </a:br>
            <a:r>
              <a:rPr lang="en-US" sz="3600" b="1" i="1" dirty="0" err="1">
                <a:latin typeface="Calibri" panose="020F0502020204030204" pitchFamily="34" charset="0"/>
                <a:cs typeface="Calibri" panose="020F0502020204030204" pitchFamily="34" charset="0"/>
              </a:rPr>
              <a:t>Akakios</a:t>
            </a:r>
            <a:r>
              <a:rPr lang="en-US" sz="3600" b="1" i="1" dirty="0">
                <a:latin typeface="Calibri" panose="020F0502020204030204" pitchFamily="34" charset="0"/>
                <a:cs typeface="Calibri" panose="020F0502020204030204" pitchFamily="34" charset="0"/>
              </a:rPr>
              <a:t> monk the </a:t>
            </a:r>
            <a:r>
              <a:rPr lang="en-US" sz="3600" b="1" i="1" dirty="0" smtClean="0">
                <a:latin typeface="Calibri" panose="020F0502020204030204" pitchFamily="34" charset="0"/>
                <a:cs typeface="Calibri" panose="020F0502020204030204" pitchFamily="34" charset="0"/>
              </a:rPr>
              <a:t>Peloponnesian</a:t>
            </a:r>
            <a:endParaRPr lang="el-GR" sz="28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29726510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2412751" y="1220065"/>
            <a:ext cx="7680895" cy="828000"/>
          </a:xfrm>
          <a:prstGeom prst="rect">
            <a:avLst/>
          </a:prstGeom>
        </p:spPr>
      </p:pic>
      <p:pic>
        <p:nvPicPr>
          <p:cNvPr id="5" name="Picture 4"/>
          <p:cNvPicPr>
            <a:picLocks noChangeAspect="1"/>
          </p:cNvPicPr>
          <p:nvPr/>
        </p:nvPicPr>
        <p:blipFill>
          <a:blip r:embed="rId3"/>
          <a:stretch>
            <a:fillRect/>
          </a:stretch>
        </p:blipFill>
        <p:spPr>
          <a:xfrm>
            <a:off x="1195269" y="2074147"/>
            <a:ext cx="9938825" cy="4320000"/>
          </a:xfrm>
          <a:prstGeom prst="rect">
            <a:avLst/>
          </a:prstGeom>
        </p:spPr>
      </p:pic>
    </p:spTree>
    <p:extLst>
      <p:ext uri="{BB962C8B-B14F-4D97-AF65-F5344CB8AC3E}">
        <p14:creationId xmlns:p14="http://schemas.microsoft.com/office/powerpoint/2010/main" val="26306501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992017" y="531437"/>
            <a:ext cx="8123057" cy="5760000"/>
          </a:xfrm>
          <a:prstGeom prst="rect">
            <a:avLst/>
          </a:prstGeom>
        </p:spPr>
      </p:pic>
    </p:spTree>
    <p:extLst>
      <p:ext uri="{BB962C8B-B14F-4D97-AF65-F5344CB8AC3E}">
        <p14:creationId xmlns:p14="http://schemas.microsoft.com/office/powerpoint/2010/main" val="33543031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506697" y="1130065"/>
            <a:ext cx="8595799" cy="504000"/>
          </a:xfrm>
          <a:prstGeom prst="rect">
            <a:avLst/>
          </a:prstGeom>
        </p:spPr>
      </p:pic>
      <p:pic>
        <p:nvPicPr>
          <p:cNvPr id="5" name="Picture 4"/>
          <p:cNvPicPr>
            <a:picLocks noChangeAspect="1"/>
          </p:cNvPicPr>
          <p:nvPr/>
        </p:nvPicPr>
        <p:blipFill>
          <a:blip r:embed="rId3"/>
          <a:stretch>
            <a:fillRect/>
          </a:stretch>
        </p:blipFill>
        <p:spPr>
          <a:xfrm>
            <a:off x="1506697" y="1584758"/>
            <a:ext cx="8931465" cy="4680000"/>
          </a:xfrm>
          <a:prstGeom prst="rect">
            <a:avLst/>
          </a:prstGeom>
        </p:spPr>
      </p:pic>
    </p:spTree>
    <p:extLst>
      <p:ext uri="{BB962C8B-B14F-4D97-AF65-F5344CB8AC3E}">
        <p14:creationId xmlns:p14="http://schemas.microsoft.com/office/powerpoint/2010/main" val="9312441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528508" y="1519275"/>
            <a:ext cx="11134983" cy="3240000"/>
          </a:xfrm>
          <a:prstGeom prst="rect">
            <a:avLst/>
          </a:prstGeom>
        </p:spPr>
      </p:pic>
    </p:spTree>
    <p:extLst>
      <p:ext uri="{BB962C8B-B14F-4D97-AF65-F5344CB8AC3E}">
        <p14:creationId xmlns:p14="http://schemas.microsoft.com/office/powerpoint/2010/main" val="32636347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138576" y="982132"/>
            <a:ext cx="9589567" cy="4680000"/>
          </a:xfrm>
          <a:prstGeom prst="rect">
            <a:avLst/>
          </a:prstGeom>
        </p:spPr>
      </p:pic>
    </p:spTree>
    <p:extLst>
      <p:ext uri="{BB962C8B-B14F-4D97-AF65-F5344CB8AC3E}">
        <p14:creationId xmlns:p14="http://schemas.microsoft.com/office/powerpoint/2010/main" val="34747365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2115351" y="1379868"/>
            <a:ext cx="7790991" cy="432000"/>
          </a:xfrm>
          <a:prstGeom prst="rect">
            <a:avLst/>
          </a:prstGeom>
        </p:spPr>
      </p:pic>
      <p:pic>
        <p:nvPicPr>
          <p:cNvPr id="5" name="Picture 4"/>
          <p:cNvPicPr>
            <a:picLocks noChangeAspect="1"/>
          </p:cNvPicPr>
          <p:nvPr/>
        </p:nvPicPr>
        <p:blipFill>
          <a:blip r:embed="rId3"/>
          <a:stretch>
            <a:fillRect/>
          </a:stretch>
        </p:blipFill>
        <p:spPr>
          <a:xfrm>
            <a:off x="1870005" y="1811868"/>
            <a:ext cx="8371041" cy="4320000"/>
          </a:xfrm>
          <a:prstGeom prst="rect">
            <a:avLst/>
          </a:prstGeom>
        </p:spPr>
      </p:pic>
    </p:spTree>
    <p:extLst>
      <p:ext uri="{BB962C8B-B14F-4D97-AF65-F5344CB8AC3E}">
        <p14:creationId xmlns:p14="http://schemas.microsoft.com/office/powerpoint/2010/main" val="33400502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595407" y="982132"/>
            <a:ext cx="8893362" cy="5040000"/>
          </a:xfrm>
          <a:prstGeom prst="rect">
            <a:avLst/>
          </a:prstGeom>
        </p:spPr>
      </p:pic>
    </p:spTree>
    <p:extLst>
      <p:ext uri="{BB962C8B-B14F-4D97-AF65-F5344CB8AC3E}">
        <p14:creationId xmlns:p14="http://schemas.microsoft.com/office/powerpoint/2010/main" val="30985589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648480" y="943815"/>
            <a:ext cx="10895040" cy="5040000"/>
          </a:xfrm>
          <a:prstGeom prst="rect">
            <a:avLst/>
          </a:prstGeom>
        </p:spPr>
      </p:pic>
    </p:spTree>
    <p:extLst>
      <p:ext uri="{BB962C8B-B14F-4D97-AF65-F5344CB8AC3E}">
        <p14:creationId xmlns:p14="http://schemas.microsoft.com/office/powerpoint/2010/main" val="25532085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249329" y="1145624"/>
            <a:ext cx="9693339" cy="576000"/>
          </a:xfrm>
          <a:prstGeom prst="rect">
            <a:avLst/>
          </a:prstGeom>
        </p:spPr>
      </p:pic>
      <p:pic>
        <p:nvPicPr>
          <p:cNvPr id="5" name="Picture 4"/>
          <p:cNvPicPr>
            <a:picLocks noChangeAspect="1"/>
          </p:cNvPicPr>
          <p:nvPr/>
        </p:nvPicPr>
        <p:blipFill>
          <a:blip r:embed="rId3"/>
          <a:stretch>
            <a:fillRect/>
          </a:stretch>
        </p:blipFill>
        <p:spPr>
          <a:xfrm>
            <a:off x="504000" y="1671047"/>
            <a:ext cx="11183999" cy="4320000"/>
          </a:xfrm>
          <a:prstGeom prst="rect">
            <a:avLst/>
          </a:prstGeom>
        </p:spPr>
      </p:pic>
    </p:spTree>
    <p:extLst>
      <p:ext uri="{BB962C8B-B14F-4D97-AF65-F5344CB8AC3E}">
        <p14:creationId xmlns:p14="http://schemas.microsoft.com/office/powerpoint/2010/main" val="16099352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330686" y="1099164"/>
            <a:ext cx="11530628" cy="4320000"/>
          </a:xfrm>
          <a:prstGeom prst="rect">
            <a:avLst/>
          </a:prstGeom>
        </p:spPr>
      </p:pic>
    </p:spTree>
    <p:extLst>
      <p:ext uri="{BB962C8B-B14F-4D97-AF65-F5344CB8AC3E}">
        <p14:creationId xmlns:p14="http://schemas.microsoft.com/office/powerpoint/2010/main" val="14852787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682" y="484092"/>
            <a:ext cx="4706471" cy="1698813"/>
          </a:xfrm>
        </p:spPr>
        <p:txBody>
          <a:bodyPr>
            <a:normAutofit/>
          </a:bodyPr>
          <a:lstStyle/>
          <a:p>
            <a:pPr algn="l"/>
            <a:r>
              <a:rPr lang="el-GR" sz="1400" b="1" dirty="0">
                <a:latin typeface="Palatino Linotype" panose="02040502050505030304" pitchFamily="18" charset="0"/>
                <a:cs typeface="Calibri" panose="020F0502020204030204" pitchFamily="34" charset="0"/>
              </a:rPr>
              <a:t>ΜΜΒΛΒ</a:t>
            </a:r>
            <a:r>
              <a:rPr lang="el-GR" sz="1400" dirty="0">
                <a:latin typeface="Palatino Linotype" panose="02040502050505030304" pitchFamily="18" charset="0"/>
                <a:cs typeface="Calibri" panose="020F0502020204030204" pitchFamily="34" charset="0"/>
              </a:rPr>
              <a:t> </a:t>
            </a:r>
            <a:r>
              <a:rPr lang="el-GR" sz="1400" b="1" dirty="0">
                <a:latin typeface="Palatino Linotype" panose="02040502050505030304" pitchFamily="18" charset="0"/>
                <a:cs typeface="Calibri" panose="020F0502020204030204" pitchFamily="34" charset="0"/>
              </a:rPr>
              <a:t>1</a:t>
            </a:r>
            <a:r>
              <a:rPr lang="el-GR" sz="1400" dirty="0">
                <a:latin typeface="Palatino Linotype" panose="02040502050505030304" pitchFamily="18" charset="0"/>
                <a:cs typeface="Calibri" panose="020F0502020204030204" pitchFamily="34" charset="0"/>
              </a:rPr>
              <a:t>, φ. 108</a:t>
            </a:r>
            <a:r>
              <a:rPr lang="en-US" sz="1400" dirty="0">
                <a:latin typeface="Palatino Linotype" panose="02040502050505030304" pitchFamily="18" charset="0"/>
                <a:cs typeface="Calibri" panose="020F0502020204030204" pitchFamily="34" charset="0"/>
              </a:rPr>
              <a:t>r</a:t>
            </a:r>
            <a:r>
              <a:rPr lang="el-GR" sz="1400" dirty="0">
                <a:latin typeface="Palatino Linotype" panose="02040502050505030304" pitchFamily="18" charset="0"/>
                <a:cs typeface="Calibri" panose="020F0502020204030204" pitchFamily="34" charset="0"/>
              </a:rPr>
              <a:t>,: </a:t>
            </a:r>
            <a:r>
              <a:rPr lang="el-GR" sz="1400" i="1" dirty="0" err="1">
                <a:latin typeface="Palatino Linotype" panose="02040502050505030304" pitchFamily="18" charset="0"/>
                <a:cs typeface="Calibri" panose="020F0502020204030204" pitchFamily="34" charset="0"/>
              </a:rPr>
              <a:t>ἐξήγησαις</a:t>
            </a:r>
            <a:r>
              <a:rPr lang="el-GR" sz="1400" i="1" dirty="0">
                <a:latin typeface="Palatino Linotype" panose="02040502050505030304" pitchFamily="18" charset="0"/>
                <a:cs typeface="Calibri" panose="020F0502020204030204" pitchFamily="34" charset="0"/>
              </a:rPr>
              <a:t> </a:t>
            </a:r>
            <a:r>
              <a:rPr lang="el-GR" sz="1400" i="1" dirty="0" err="1">
                <a:latin typeface="Palatino Linotype" panose="02040502050505030304" pitchFamily="18" charset="0"/>
                <a:cs typeface="Calibri" panose="020F0502020204030204" pitchFamily="34" charset="0"/>
              </a:rPr>
              <a:t>εἰς</a:t>
            </a:r>
            <a:r>
              <a:rPr lang="el-GR" sz="1400" i="1" dirty="0">
                <a:latin typeface="Palatino Linotype" panose="02040502050505030304" pitchFamily="18" charset="0"/>
                <a:cs typeface="Calibri" panose="020F0502020204030204" pitchFamily="34" charset="0"/>
              </a:rPr>
              <a:t> </a:t>
            </a:r>
            <a:r>
              <a:rPr lang="el-GR" sz="1400" i="1" dirty="0" err="1">
                <a:latin typeface="Palatino Linotype" panose="02040502050505030304" pitchFamily="18" charset="0"/>
                <a:cs typeface="Calibri" panose="020F0502020204030204" pitchFamily="34" charset="0"/>
              </a:rPr>
              <a:t>τὸ</a:t>
            </a:r>
            <a:r>
              <a:rPr lang="el-GR" sz="1400" i="1" dirty="0">
                <a:latin typeface="Palatino Linotype" panose="02040502050505030304" pitchFamily="18" charset="0"/>
                <a:cs typeface="Calibri" panose="020F0502020204030204" pitchFamily="34" charset="0"/>
              </a:rPr>
              <a:t> </a:t>
            </a:r>
            <a:r>
              <a:rPr lang="el-GR" sz="1400" i="1" dirty="0" err="1">
                <a:latin typeface="Palatino Linotype" panose="02040502050505030304" pitchFamily="18" charset="0"/>
                <a:cs typeface="Calibri" panose="020F0502020204030204" pitchFamily="34" charset="0"/>
              </a:rPr>
              <a:t>Στιχηράριον</a:t>
            </a:r>
            <a:r>
              <a:rPr lang="el-GR" sz="1400" i="1" dirty="0">
                <a:latin typeface="Palatino Linotype" panose="02040502050505030304" pitchFamily="18" charset="0"/>
                <a:cs typeface="Calibri" panose="020F0502020204030204" pitchFamily="34" charset="0"/>
              </a:rPr>
              <a:t> </a:t>
            </a:r>
            <a:r>
              <a:rPr lang="el-GR" sz="1400" i="1" dirty="0" err="1">
                <a:latin typeface="Palatino Linotype" panose="02040502050505030304" pitchFamily="18" charset="0"/>
                <a:cs typeface="Calibri" panose="020F0502020204030204" pitchFamily="34" charset="0"/>
              </a:rPr>
              <a:t>τοῦ</a:t>
            </a:r>
            <a:r>
              <a:rPr lang="el-GR" sz="1400" i="1" dirty="0">
                <a:latin typeface="Palatino Linotype" panose="02040502050505030304" pitchFamily="18" charset="0"/>
                <a:cs typeface="Calibri" panose="020F0502020204030204" pitchFamily="34" charset="0"/>
              </a:rPr>
              <a:t> Νέων </a:t>
            </a:r>
            <a:r>
              <a:rPr lang="el-GR" sz="1400" i="1" dirty="0" err="1">
                <a:latin typeface="Palatino Linotype" panose="02040502050505030304" pitchFamily="18" charset="0"/>
                <a:cs typeface="Calibri" panose="020F0502020204030204" pitchFamily="34" charset="0"/>
              </a:rPr>
              <a:t>Πατρῶν</a:t>
            </a:r>
            <a:r>
              <a:rPr lang="el-GR" sz="1400" i="1" dirty="0">
                <a:latin typeface="Palatino Linotype" panose="02040502050505030304" pitchFamily="18" charset="0"/>
                <a:cs typeface="Calibri" panose="020F0502020204030204" pitchFamily="34" charset="0"/>
              </a:rPr>
              <a:t>· </a:t>
            </a:r>
            <a:r>
              <a:rPr lang="el-GR" sz="1400" i="1" dirty="0" smtClean="0">
                <a:latin typeface="Palatino Linotype" panose="02040502050505030304" pitchFamily="18" charset="0"/>
                <a:cs typeface="Calibri" panose="020F0502020204030204" pitchFamily="34" charset="0"/>
              </a:rPr>
              <a:t>ε </a:t>
            </a:r>
            <a:r>
              <a:rPr lang="el-GR" sz="1400" i="1" dirty="0" err="1" smtClean="0">
                <a:latin typeface="Palatino Linotype" panose="02040502050505030304" pitchFamily="18" charset="0"/>
                <a:cs typeface="Calibri" panose="020F0502020204030204" pitchFamily="34" charset="0"/>
              </a:rPr>
              <a:t>ἰς</a:t>
            </a:r>
            <a:r>
              <a:rPr lang="el-GR" sz="1400" i="1" dirty="0" smtClean="0">
                <a:latin typeface="Palatino Linotype" panose="02040502050505030304" pitchFamily="18" charset="0"/>
                <a:cs typeface="Calibri" panose="020F0502020204030204" pitchFamily="34" charset="0"/>
              </a:rPr>
              <a:t> </a:t>
            </a:r>
            <a:r>
              <a:rPr lang="el-GR" sz="1400" i="1" dirty="0" err="1">
                <a:latin typeface="Palatino Linotype" panose="02040502050505030304" pitchFamily="18" charset="0"/>
                <a:cs typeface="Calibri" panose="020F0502020204030204" pitchFamily="34" charset="0"/>
              </a:rPr>
              <a:t>τὴν</a:t>
            </a:r>
            <a:r>
              <a:rPr lang="el-GR" sz="1400" i="1" dirty="0">
                <a:latin typeface="Palatino Linotype" panose="02040502050505030304" pitchFamily="18" charset="0"/>
                <a:cs typeface="Calibri" panose="020F0502020204030204" pitchFamily="34" charset="0"/>
              </a:rPr>
              <a:t> </a:t>
            </a:r>
            <a:r>
              <a:rPr lang="el-GR" sz="1400" i="1" dirty="0" err="1">
                <a:latin typeface="Palatino Linotype" panose="02040502050505030304" pitchFamily="18" charset="0"/>
                <a:cs typeface="Calibri" panose="020F0502020204030204" pitchFamily="34" charset="0"/>
              </a:rPr>
              <a:t>πρώτην</a:t>
            </a:r>
            <a:r>
              <a:rPr lang="el-GR" sz="1400" i="1" dirty="0">
                <a:latin typeface="Palatino Linotype" panose="02040502050505030304" pitchFamily="18" charset="0"/>
                <a:cs typeface="Calibri" panose="020F0502020204030204" pitchFamily="34" charset="0"/>
              </a:rPr>
              <a:t> μην[</a:t>
            </a:r>
            <a:r>
              <a:rPr lang="el-GR" sz="1400" i="1" dirty="0" err="1">
                <a:latin typeface="Palatino Linotype" panose="02040502050505030304" pitchFamily="18" charset="0"/>
                <a:cs typeface="Calibri" panose="020F0502020204030204" pitchFamily="34" charset="0"/>
              </a:rPr>
              <a:t>ὸς</a:t>
            </a:r>
            <a:r>
              <a:rPr lang="el-GR" sz="1400" i="1" dirty="0">
                <a:latin typeface="Palatino Linotype" panose="02040502050505030304" pitchFamily="18" charset="0"/>
                <a:cs typeface="Calibri" panose="020F0502020204030204" pitchFamily="34" charset="0"/>
              </a:rPr>
              <a:t>] Σεπτεμβρίου· </a:t>
            </a:r>
            <a:r>
              <a:rPr lang="el-GR" sz="1400" i="1" dirty="0" err="1">
                <a:latin typeface="Palatino Linotype" panose="02040502050505030304" pitchFamily="18" charset="0"/>
                <a:cs typeface="Calibri" panose="020F0502020204030204" pitchFamily="34" charset="0"/>
              </a:rPr>
              <a:t>ἦχος</a:t>
            </a:r>
            <a:r>
              <a:rPr lang="el-GR" sz="1400" i="1" dirty="0">
                <a:latin typeface="Palatino Linotype" panose="02040502050505030304" pitchFamily="18" charset="0"/>
                <a:cs typeface="Calibri" panose="020F0502020204030204" pitchFamily="34" charset="0"/>
              </a:rPr>
              <a:t> α’ </a:t>
            </a:r>
            <a:r>
              <a:rPr lang="el-GR" sz="1400" i="1" dirty="0" err="1">
                <a:latin typeface="Palatino Linotype" panose="02040502050505030304" pitchFamily="18" charset="0"/>
                <a:cs typeface="Calibri" panose="020F0502020204030204" pitchFamily="34" charset="0"/>
              </a:rPr>
              <a:t>Ὅσιε</a:t>
            </a:r>
            <a:r>
              <a:rPr lang="el-GR" sz="1400" i="1" dirty="0">
                <a:latin typeface="Palatino Linotype" panose="02040502050505030304" pitchFamily="18" charset="0"/>
                <a:cs typeface="Calibri" panose="020F0502020204030204" pitchFamily="34" charset="0"/>
              </a:rPr>
              <a:t> πάτερ</a:t>
            </a:r>
            <a:r>
              <a:rPr lang="el-GR" sz="1400" dirty="0">
                <a:latin typeface="Palatino Linotype" panose="02040502050505030304" pitchFamily="18" charset="0"/>
                <a:cs typeface="Calibri" panose="020F0502020204030204" pitchFamily="34" charset="0"/>
              </a:rPr>
              <a:t/>
            </a:r>
            <a:br>
              <a:rPr lang="el-GR" sz="1400" dirty="0">
                <a:latin typeface="Palatino Linotype" panose="02040502050505030304" pitchFamily="18" charset="0"/>
                <a:cs typeface="Calibri" panose="020F0502020204030204" pitchFamily="34" charset="0"/>
              </a:rPr>
            </a:br>
            <a:endParaRPr lang="el-GR" sz="1400" dirty="0">
              <a:latin typeface="Palatino Linotype" panose="02040502050505030304" pitchFamily="18" charset="0"/>
              <a:cs typeface="Calibri" panose="020F050202020403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779" y="149235"/>
            <a:ext cx="5442261" cy="6480000"/>
          </a:xfrm>
        </p:spPr>
      </p:pic>
    </p:spTree>
    <p:extLst>
      <p:ext uri="{BB962C8B-B14F-4D97-AF65-F5344CB8AC3E}">
        <p14:creationId xmlns:p14="http://schemas.microsoft.com/office/powerpoint/2010/main" val="37586012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100874" y="982132"/>
            <a:ext cx="9476202" cy="4680000"/>
          </a:xfrm>
          <a:prstGeom prst="rect">
            <a:avLst/>
          </a:prstGeom>
        </p:spPr>
      </p:pic>
    </p:spTree>
    <p:extLst>
      <p:ext uri="{BB962C8B-B14F-4D97-AF65-F5344CB8AC3E}">
        <p14:creationId xmlns:p14="http://schemas.microsoft.com/office/powerpoint/2010/main" val="28769224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2041666" y="1022065"/>
            <a:ext cx="8553597" cy="612000"/>
          </a:xfrm>
          <a:prstGeom prst="rect">
            <a:avLst/>
          </a:prstGeom>
        </p:spPr>
      </p:pic>
      <p:pic>
        <p:nvPicPr>
          <p:cNvPr id="5" name="Picture 4"/>
          <p:cNvPicPr>
            <a:picLocks noChangeAspect="1"/>
          </p:cNvPicPr>
          <p:nvPr/>
        </p:nvPicPr>
        <p:blipFill>
          <a:blip r:embed="rId3"/>
          <a:stretch>
            <a:fillRect/>
          </a:stretch>
        </p:blipFill>
        <p:spPr>
          <a:xfrm>
            <a:off x="1171966" y="1634065"/>
            <a:ext cx="9671558" cy="4320000"/>
          </a:xfrm>
          <a:prstGeom prst="rect">
            <a:avLst/>
          </a:prstGeom>
        </p:spPr>
      </p:pic>
    </p:spTree>
    <p:extLst>
      <p:ext uri="{BB962C8B-B14F-4D97-AF65-F5344CB8AC3E}">
        <p14:creationId xmlns:p14="http://schemas.microsoft.com/office/powerpoint/2010/main" val="19363677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1295401" y="1093694"/>
            <a:ext cx="9601196" cy="4782174"/>
          </a:xfrm>
        </p:spPr>
        <p:txBody>
          <a:bodyPr>
            <a:normAutofit/>
          </a:bodyPr>
          <a:lstStyle/>
          <a:p>
            <a:pPr marL="0" indent="0" algn="ctr">
              <a:buNone/>
            </a:pPr>
            <a:r>
              <a:rPr lang="el-GR" b="1" dirty="0">
                <a:latin typeface="Palatino Linotype" panose="02040502050505030304" pitchFamily="18" charset="0"/>
              </a:rPr>
              <a:t>ΜΜΒΛΒ 1</a:t>
            </a:r>
            <a:r>
              <a:rPr lang="el-GR" dirty="0">
                <a:latin typeface="Palatino Linotype" panose="02040502050505030304" pitchFamily="18" charset="0"/>
              </a:rPr>
              <a:t>:</a:t>
            </a:r>
          </a:p>
          <a:p>
            <a:pPr lvl="0" algn="just">
              <a:buFont typeface="Wingdings" panose="05000000000000000000" pitchFamily="2" charset="2"/>
              <a:buChar char="Ø"/>
            </a:pPr>
            <a:r>
              <a:rPr lang="el-GR" u="sng" dirty="0" smtClean="0">
                <a:latin typeface="Palatino Linotype" panose="02040502050505030304" pitchFamily="18" charset="0"/>
              </a:rPr>
              <a:t> Ένα </a:t>
            </a:r>
            <a:r>
              <a:rPr lang="el-GR" u="sng" dirty="0">
                <a:latin typeface="Palatino Linotype" panose="02040502050505030304" pitchFamily="18" charset="0"/>
              </a:rPr>
              <a:t>ακόμη μάθημα Πέτρου του </a:t>
            </a:r>
            <a:r>
              <a:rPr lang="el-GR" u="sng" dirty="0" err="1">
                <a:latin typeface="Palatino Linotype" panose="02040502050505030304" pitchFamily="18" charset="0"/>
              </a:rPr>
              <a:t>Πελοποννησίου</a:t>
            </a:r>
            <a:r>
              <a:rPr lang="el-GR" dirty="0">
                <a:latin typeface="Palatino Linotype" panose="02040502050505030304" pitchFamily="18" charset="0"/>
              </a:rPr>
              <a:t>: </a:t>
            </a:r>
            <a:r>
              <a:rPr lang="el-GR" i="1" dirty="0" err="1">
                <a:latin typeface="Palatino Linotype" panose="02040502050505030304" pitchFamily="18" charset="0"/>
              </a:rPr>
              <a:t>Τοῦ</a:t>
            </a:r>
            <a:r>
              <a:rPr lang="el-GR" i="1" dirty="0">
                <a:latin typeface="Palatino Linotype" panose="02040502050505030304" pitchFamily="18" charset="0"/>
              </a:rPr>
              <a:t> </a:t>
            </a:r>
            <a:r>
              <a:rPr lang="el-GR" i="1" dirty="0" err="1">
                <a:latin typeface="Palatino Linotype" panose="02040502050505030304" pitchFamily="18" charset="0"/>
              </a:rPr>
              <a:t>αὐτοῦ</a:t>
            </a:r>
            <a:r>
              <a:rPr lang="el-GR" i="1" dirty="0">
                <a:latin typeface="Palatino Linotype" panose="02040502050505030304" pitchFamily="18" charset="0"/>
              </a:rPr>
              <a:t> </a:t>
            </a:r>
            <a:r>
              <a:rPr lang="el-GR" i="1" dirty="0" err="1">
                <a:latin typeface="Palatino Linotype" panose="02040502050505030304" pitchFamily="18" charset="0"/>
              </a:rPr>
              <a:t>κὺρ</a:t>
            </a:r>
            <a:r>
              <a:rPr lang="el-GR" i="1" dirty="0">
                <a:latin typeface="Palatino Linotype" panose="02040502050505030304" pitchFamily="18" charset="0"/>
              </a:rPr>
              <a:t> Πέτρου· [</a:t>
            </a:r>
            <a:r>
              <a:rPr lang="el-GR" i="1" dirty="0" err="1">
                <a:latin typeface="Palatino Linotype" panose="02040502050505030304" pitchFamily="18" charset="0"/>
              </a:rPr>
              <a:t>ἦχος</a:t>
            </a:r>
            <a:r>
              <a:rPr lang="el-GR" i="1" dirty="0">
                <a:latin typeface="Palatino Linotype" panose="02040502050505030304" pitchFamily="18" charset="0"/>
              </a:rPr>
              <a:t>] γ’ Λίαν </a:t>
            </a:r>
            <a:r>
              <a:rPr lang="el-GR" i="1" dirty="0" err="1">
                <a:latin typeface="Palatino Linotype" panose="02040502050505030304" pitchFamily="18" charset="0"/>
              </a:rPr>
              <a:t>εὔφρανας</a:t>
            </a:r>
            <a:r>
              <a:rPr lang="el-GR" i="1" dirty="0">
                <a:latin typeface="Palatino Linotype" panose="02040502050505030304" pitchFamily="18" charset="0"/>
              </a:rPr>
              <a:t> </a:t>
            </a:r>
            <a:r>
              <a:rPr lang="el-GR" dirty="0">
                <a:latin typeface="Palatino Linotype" panose="02040502050505030304" pitchFamily="18" charset="0"/>
              </a:rPr>
              <a:t>(</a:t>
            </a:r>
            <a:r>
              <a:rPr lang="el-GR" dirty="0" err="1">
                <a:latin typeface="Palatino Linotype" panose="02040502050505030304" pitchFamily="18" charset="0"/>
              </a:rPr>
              <a:t>φφ</a:t>
            </a:r>
            <a:r>
              <a:rPr lang="el-GR" dirty="0">
                <a:latin typeface="Palatino Linotype" panose="02040502050505030304" pitchFamily="18" charset="0"/>
              </a:rPr>
              <a:t>. 83</a:t>
            </a:r>
            <a:r>
              <a:rPr lang="en-US" dirty="0">
                <a:latin typeface="Palatino Linotype" panose="02040502050505030304" pitchFamily="18" charset="0"/>
              </a:rPr>
              <a:t>v</a:t>
            </a:r>
            <a:r>
              <a:rPr lang="el-GR" dirty="0">
                <a:latin typeface="Palatino Linotype" panose="02040502050505030304" pitchFamily="18" charset="0"/>
              </a:rPr>
              <a:t>-86</a:t>
            </a:r>
            <a:r>
              <a:rPr lang="en-US" dirty="0">
                <a:latin typeface="Palatino Linotype" panose="02040502050505030304" pitchFamily="18" charset="0"/>
              </a:rPr>
              <a:t>r</a:t>
            </a:r>
            <a:r>
              <a:rPr lang="el-GR" dirty="0">
                <a:latin typeface="Palatino Linotype" panose="02040502050505030304" pitchFamily="18" charset="0"/>
              </a:rPr>
              <a:t>)</a:t>
            </a:r>
          </a:p>
          <a:p>
            <a:pPr lvl="0" algn="just">
              <a:buFont typeface="Wingdings" panose="05000000000000000000" pitchFamily="2" charset="2"/>
              <a:buChar char="Ø"/>
            </a:pPr>
            <a:r>
              <a:rPr lang="el-GR" u="sng" dirty="0" smtClean="0">
                <a:latin typeface="Palatino Linotype" panose="02040502050505030304" pitchFamily="18" charset="0"/>
              </a:rPr>
              <a:t> Μια </a:t>
            </a:r>
            <a:r>
              <a:rPr lang="el-GR" u="sng" dirty="0">
                <a:latin typeface="Palatino Linotype" panose="02040502050505030304" pitchFamily="18" charset="0"/>
              </a:rPr>
              <a:t>ενότητα </a:t>
            </a:r>
            <a:r>
              <a:rPr lang="el-GR" u="sng" dirty="0" err="1">
                <a:latin typeface="Palatino Linotype" panose="02040502050505030304" pitchFamily="18" charset="0"/>
              </a:rPr>
              <a:t>πασαπνοαρίων</a:t>
            </a:r>
            <a:r>
              <a:rPr lang="el-GR" u="sng" dirty="0">
                <a:latin typeface="Palatino Linotype" panose="02040502050505030304" pitchFamily="18" charset="0"/>
              </a:rPr>
              <a:t> του όρθρου</a:t>
            </a:r>
            <a:r>
              <a:rPr lang="el-GR" dirty="0">
                <a:latin typeface="Palatino Linotype" panose="02040502050505030304" pitchFamily="18" charset="0"/>
              </a:rPr>
              <a:t> Ιωάννου του </a:t>
            </a:r>
            <a:r>
              <a:rPr lang="el-GR" dirty="0" err="1">
                <a:latin typeface="Palatino Linotype" panose="02040502050505030304" pitchFamily="18" charset="0"/>
              </a:rPr>
              <a:t>πρωτοψάλτου</a:t>
            </a:r>
            <a:r>
              <a:rPr lang="el-GR" dirty="0">
                <a:latin typeface="Palatino Linotype" panose="02040502050505030304" pitchFamily="18" charset="0"/>
              </a:rPr>
              <a:t> [τέσσερις συνθέσεις, στους ήχους α’ (86</a:t>
            </a:r>
            <a:r>
              <a:rPr lang="en-US" dirty="0">
                <a:latin typeface="Palatino Linotype" panose="02040502050505030304" pitchFamily="18" charset="0"/>
              </a:rPr>
              <a:t>v</a:t>
            </a:r>
            <a:r>
              <a:rPr lang="el-GR" dirty="0">
                <a:latin typeface="Palatino Linotype" panose="02040502050505030304" pitchFamily="18" charset="0"/>
              </a:rPr>
              <a:t>-88</a:t>
            </a:r>
            <a:r>
              <a:rPr lang="en-US" dirty="0">
                <a:latin typeface="Palatino Linotype" panose="02040502050505030304" pitchFamily="18" charset="0"/>
              </a:rPr>
              <a:t>r</a:t>
            </a:r>
            <a:r>
              <a:rPr lang="el-GR" dirty="0">
                <a:latin typeface="Palatino Linotype" panose="02040502050505030304" pitchFamily="18" charset="0"/>
              </a:rPr>
              <a:t>), β’ (88</a:t>
            </a:r>
            <a:r>
              <a:rPr lang="en-US" dirty="0">
                <a:latin typeface="Palatino Linotype" panose="02040502050505030304" pitchFamily="18" charset="0"/>
              </a:rPr>
              <a:t>r</a:t>
            </a:r>
            <a:r>
              <a:rPr lang="el-GR" dirty="0">
                <a:latin typeface="Palatino Linotype" panose="02040502050505030304" pitchFamily="18" charset="0"/>
              </a:rPr>
              <a:t>-</a:t>
            </a:r>
            <a:r>
              <a:rPr lang="en-US" dirty="0">
                <a:latin typeface="Palatino Linotype" panose="02040502050505030304" pitchFamily="18" charset="0"/>
              </a:rPr>
              <a:t>v</a:t>
            </a:r>
            <a:r>
              <a:rPr lang="el-GR" dirty="0">
                <a:latin typeface="Palatino Linotype" panose="02040502050505030304" pitchFamily="18" charset="0"/>
              </a:rPr>
              <a:t>), δ’ (89</a:t>
            </a:r>
            <a:r>
              <a:rPr lang="en-US" dirty="0">
                <a:latin typeface="Palatino Linotype" panose="02040502050505030304" pitchFamily="18" charset="0"/>
              </a:rPr>
              <a:t>r</a:t>
            </a:r>
            <a:r>
              <a:rPr lang="el-GR" dirty="0">
                <a:latin typeface="Palatino Linotype" panose="02040502050505030304" pitchFamily="18" charset="0"/>
              </a:rPr>
              <a:t>-</a:t>
            </a:r>
            <a:r>
              <a:rPr lang="en-US" dirty="0">
                <a:latin typeface="Palatino Linotype" panose="02040502050505030304" pitchFamily="18" charset="0"/>
              </a:rPr>
              <a:t>v</a:t>
            </a:r>
            <a:r>
              <a:rPr lang="el-GR" dirty="0">
                <a:latin typeface="Palatino Linotype" panose="02040502050505030304" pitchFamily="18" charset="0"/>
              </a:rPr>
              <a:t>) και βαρύ (89</a:t>
            </a:r>
            <a:r>
              <a:rPr lang="en-US" dirty="0">
                <a:latin typeface="Palatino Linotype" panose="02040502050505030304" pitchFamily="18" charset="0"/>
              </a:rPr>
              <a:t>v</a:t>
            </a:r>
            <a:r>
              <a:rPr lang="el-GR" dirty="0">
                <a:latin typeface="Palatino Linotype" panose="02040502050505030304" pitchFamily="18" charset="0"/>
              </a:rPr>
              <a:t>-91</a:t>
            </a:r>
            <a:r>
              <a:rPr lang="en-US" dirty="0">
                <a:latin typeface="Palatino Linotype" panose="02040502050505030304" pitchFamily="18" charset="0"/>
              </a:rPr>
              <a:t>r</a:t>
            </a:r>
            <a:r>
              <a:rPr lang="el-GR" dirty="0">
                <a:latin typeface="Palatino Linotype" panose="02040502050505030304" pitchFamily="18" charset="0"/>
              </a:rPr>
              <a:t>)] και Πέτρου του </a:t>
            </a:r>
            <a:r>
              <a:rPr lang="el-GR" dirty="0" err="1">
                <a:latin typeface="Palatino Linotype" panose="02040502050505030304" pitchFamily="18" charset="0"/>
              </a:rPr>
              <a:t>Πελοποννησίου</a:t>
            </a:r>
            <a:r>
              <a:rPr lang="el-GR" dirty="0">
                <a:latin typeface="Palatino Linotype" panose="02040502050505030304" pitchFamily="18" charset="0"/>
              </a:rPr>
              <a:t> [μία σύνθεση, σε ήχο </a:t>
            </a:r>
            <a:r>
              <a:rPr lang="el-GR" dirty="0" err="1">
                <a:latin typeface="Palatino Linotype" panose="02040502050505030304" pitchFamily="18" charset="0"/>
              </a:rPr>
              <a:t>πλ</a:t>
            </a:r>
            <a:r>
              <a:rPr lang="el-GR" dirty="0">
                <a:latin typeface="Palatino Linotype" panose="02040502050505030304" pitchFamily="18" charset="0"/>
              </a:rPr>
              <a:t> β’ (91</a:t>
            </a:r>
            <a:r>
              <a:rPr lang="en-US" dirty="0">
                <a:latin typeface="Palatino Linotype" panose="02040502050505030304" pitchFamily="18" charset="0"/>
              </a:rPr>
              <a:t>r</a:t>
            </a:r>
            <a:r>
              <a:rPr lang="el-GR" dirty="0">
                <a:latin typeface="Palatino Linotype" panose="02040502050505030304" pitchFamily="18" charset="0"/>
              </a:rPr>
              <a:t>-92</a:t>
            </a:r>
            <a:r>
              <a:rPr lang="en-US" dirty="0">
                <a:latin typeface="Palatino Linotype" panose="02040502050505030304" pitchFamily="18" charset="0"/>
              </a:rPr>
              <a:t>r</a:t>
            </a:r>
            <a:r>
              <a:rPr lang="el-GR" dirty="0">
                <a:latin typeface="Palatino Linotype" panose="02040502050505030304" pitchFamily="18" charset="0"/>
              </a:rPr>
              <a:t>)]</a:t>
            </a:r>
          </a:p>
          <a:p>
            <a:pPr lvl="0" algn="just">
              <a:buFont typeface="Wingdings" panose="05000000000000000000" pitchFamily="2" charset="2"/>
              <a:buChar char="Ø"/>
            </a:pPr>
            <a:r>
              <a:rPr lang="el-GR" u="sng" dirty="0" smtClean="0">
                <a:latin typeface="Palatino Linotype" panose="02040502050505030304" pitchFamily="18" charset="0"/>
              </a:rPr>
              <a:t> Άλλη </a:t>
            </a:r>
            <a:r>
              <a:rPr lang="el-GR" u="sng" dirty="0">
                <a:latin typeface="Palatino Linotype" panose="02040502050505030304" pitchFamily="18" charset="0"/>
              </a:rPr>
              <a:t>(ανεπίγραφη) ενότητα “δεινών θέσεων” παπαδικών συνθέσεων</a:t>
            </a:r>
            <a:r>
              <a:rPr lang="el-GR" dirty="0">
                <a:latin typeface="Palatino Linotype" panose="02040502050505030304" pitchFamily="18" charset="0"/>
              </a:rPr>
              <a:t> των μελοποιών Ιωάννου και Δανιήλ των πρωτοψαλτών, Πέτρου </a:t>
            </a:r>
            <a:r>
              <a:rPr lang="el-GR" dirty="0" err="1">
                <a:latin typeface="Palatino Linotype" panose="02040502050505030304" pitchFamily="18" charset="0"/>
              </a:rPr>
              <a:t>Πελοποννησίου</a:t>
            </a:r>
            <a:r>
              <a:rPr lang="el-GR" dirty="0">
                <a:latin typeface="Palatino Linotype" panose="02040502050505030304" pitchFamily="18" charset="0"/>
              </a:rPr>
              <a:t> και Πέτρου Βυζαντίου </a:t>
            </a:r>
          </a:p>
          <a:p>
            <a:endParaRPr lang="el-GR" dirty="0"/>
          </a:p>
        </p:txBody>
      </p:sp>
    </p:spTree>
    <p:extLst>
      <p:ext uri="{BB962C8B-B14F-4D97-AF65-F5344CB8AC3E}">
        <p14:creationId xmlns:p14="http://schemas.microsoft.com/office/powerpoint/2010/main" val="17609223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1134035" y="900953"/>
            <a:ext cx="9762562" cy="4974915"/>
          </a:xfrm>
        </p:spPr>
        <p:txBody>
          <a:bodyPr>
            <a:normAutofit fontScale="92500" lnSpcReduction="20000"/>
          </a:bodyPr>
          <a:lstStyle/>
          <a:p>
            <a:pPr marL="0" indent="0" algn="ctr">
              <a:buNone/>
            </a:pPr>
            <a:r>
              <a:rPr lang="el-GR" b="1" dirty="0">
                <a:latin typeface="Palatino Linotype" panose="02040502050505030304" pitchFamily="18" charset="0"/>
              </a:rPr>
              <a:t>Βατ 1365</a:t>
            </a:r>
            <a:r>
              <a:rPr lang="el-GR" dirty="0">
                <a:latin typeface="Palatino Linotype" panose="02040502050505030304" pitchFamily="18" charset="0"/>
              </a:rPr>
              <a:t>:</a:t>
            </a:r>
          </a:p>
          <a:p>
            <a:pPr lvl="0" algn="just">
              <a:buFont typeface="Wingdings" panose="05000000000000000000" pitchFamily="2" charset="2"/>
              <a:buChar char="Ø"/>
            </a:pPr>
            <a:r>
              <a:rPr lang="el-GR" i="1" u="sng" dirty="0" smtClean="0">
                <a:latin typeface="Palatino Linotype" panose="02040502050505030304" pitchFamily="18" charset="0"/>
              </a:rPr>
              <a:t> Μαθήματα </a:t>
            </a:r>
            <a:r>
              <a:rPr lang="el-GR" i="1" u="sng" dirty="0" err="1">
                <a:latin typeface="Palatino Linotype" panose="02040502050505030304" pitchFamily="18" charset="0"/>
              </a:rPr>
              <a:t>τοῦ</a:t>
            </a:r>
            <a:r>
              <a:rPr lang="el-GR" i="1" u="sng" dirty="0">
                <a:latin typeface="Palatino Linotype" panose="02040502050505030304" pitchFamily="18" charset="0"/>
              </a:rPr>
              <a:t> </a:t>
            </a:r>
            <a:r>
              <a:rPr lang="el-GR" i="1" u="sng" dirty="0" err="1">
                <a:latin typeface="Palatino Linotype" panose="02040502050505030304" pitchFamily="18" charset="0"/>
              </a:rPr>
              <a:t>πρωτοψάλτου</a:t>
            </a:r>
            <a:r>
              <a:rPr lang="el-GR" i="1" u="sng" dirty="0">
                <a:latin typeface="Palatino Linotype" panose="02040502050505030304" pitchFamily="18" charset="0"/>
              </a:rPr>
              <a:t> </a:t>
            </a:r>
            <a:r>
              <a:rPr lang="el-GR" i="1" u="sng" dirty="0" err="1">
                <a:latin typeface="Palatino Linotype" panose="02040502050505030304" pitchFamily="18" charset="0"/>
              </a:rPr>
              <a:t>κὺρ</a:t>
            </a:r>
            <a:r>
              <a:rPr lang="el-GR" i="1" u="sng" dirty="0">
                <a:latin typeface="Palatino Linotype" panose="02040502050505030304" pitchFamily="18" charset="0"/>
              </a:rPr>
              <a:t> Δανιήλ</a:t>
            </a:r>
            <a:r>
              <a:rPr lang="el-GR" i="1" dirty="0">
                <a:latin typeface="Palatino Linotype" panose="02040502050505030304" pitchFamily="18" charset="0"/>
              </a:rPr>
              <a:t>, </a:t>
            </a:r>
            <a:r>
              <a:rPr lang="el-GR" b="1" i="1" dirty="0" err="1">
                <a:latin typeface="Palatino Linotype" panose="02040502050505030304" pitchFamily="18" charset="0"/>
              </a:rPr>
              <a:t>ἐξηγηθέντα</a:t>
            </a:r>
            <a:r>
              <a:rPr lang="el-GR" b="1" i="1" dirty="0">
                <a:latin typeface="Palatino Linotype" panose="02040502050505030304" pitchFamily="18" charset="0"/>
              </a:rPr>
              <a:t> </a:t>
            </a:r>
            <a:r>
              <a:rPr lang="el-GR" b="1" i="1" dirty="0" err="1">
                <a:latin typeface="Palatino Linotype" panose="02040502050505030304" pitchFamily="18" charset="0"/>
              </a:rPr>
              <a:t>κατὰ</a:t>
            </a:r>
            <a:r>
              <a:rPr lang="el-GR" b="1" i="1" dirty="0">
                <a:latin typeface="Palatino Linotype" panose="02040502050505030304" pitchFamily="18" charset="0"/>
              </a:rPr>
              <a:t> </a:t>
            </a:r>
            <a:r>
              <a:rPr lang="el-GR" b="1" i="1" dirty="0" err="1">
                <a:latin typeface="Palatino Linotype" panose="02040502050505030304" pitchFamily="18" charset="0"/>
              </a:rPr>
              <a:t>τὴν</a:t>
            </a:r>
            <a:r>
              <a:rPr lang="el-GR" b="1" i="1" dirty="0">
                <a:latin typeface="Palatino Linotype" panose="02040502050505030304" pitchFamily="18" charset="0"/>
              </a:rPr>
              <a:t> </a:t>
            </a:r>
            <a:r>
              <a:rPr lang="el-GR" b="1" i="1" dirty="0" err="1">
                <a:latin typeface="Palatino Linotype" panose="02040502050505030304" pitchFamily="18" charset="0"/>
              </a:rPr>
              <a:t>αὐτοῦ</a:t>
            </a:r>
            <a:r>
              <a:rPr lang="el-GR" b="1" i="1" dirty="0">
                <a:latin typeface="Palatino Linotype" panose="02040502050505030304" pitchFamily="18" charset="0"/>
              </a:rPr>
              <a:t> </a:t>
            </a:r>
            <a:r>
              <a:rPr lang="el-GR" b="1" i="1" dirty="0" err="1">
                <a:latin typeface="Palatino Linotype" panose="02040502050505030304" pitchFamily="18" charset="0"/>
              </a:rPr>
              <a:t>παράδοσιν</a:t>
            </a:r>
            <a:r>
              <a:rPr lang="el-GR" b="1" i="1" dirty="0">
                <a:latin typeface="Palatino Linotype" panose="02040502050505030304" pitchFamily="18" charset="0"/>
              </a:rPr>
              <a:t>, </a:t>
            </a:r>
            <a:r>
              <a:rPr lang="el-GR" b="1" i="1" dirty="0" err="1">
                <a:latin typeface="Palatino Linotype" panose="02040502050505030304" pitchFamily="18" charset="0"/>
              </a:rPr>
              <a:t>μὲ</a:t>
            </a:r>
            <a:r>
              <a:rPr lang="el-GR" b="1" i="1" dirty="0">
                <a:latin typeface="Palatino Linotype" panose="02040502050505030304" pitchFamily="18" charset="0"/>
              </a:rPr>
              <a:t> </a:t>
            </a:r>
            <a:r>
              <a:rPr lang="el-GR" b="1" i="1" dirty="0" err="1">
                <a:latin typeface="Palatino Linotype" panose="02040502050505030304" pitchFamily="18" charset="0"/>
              </a:rPr>
              <a:t>λεπτόταταις</a:t>
            </a:r>
            <a:r>
              <a:rPr lang="el-GR" b="1" i="1" dirty="0">
                <a:latin typeface="Palatino Linotype" panose="02040502050505030304" pitchFamily="18" charset="0"/>
              </a:rPr>
              <a:t> </a:t>
            </a:r>
            <a:r>
              <a:rPr lang="el-GR" b="1" i="1" dirty="0" err="1">
                <a:latin typeface="Palatino Linotype" panose="02040502050505030304" pitchFamily="18" charset="0"/>
              </a:rPr>
              <a:t>γραμμαίς</a:t>
            </a:r>
            <a:r>
              <a:rPr lang="el-GR" b="1" i="1" dirty="0">
                <a:latin typeface="Palatino Linotype" panose="02040502050505030304" pitchFamily="18" charset="0"/>
              </a:rPr>
              <a:t>, </a:t>
            </a:r>
            <a:r>
              <a:rPr lang="el-GR" b="1" i="1" dirty="0" err="1">
                <a:latin typeface="Palatino Linotype" panose="02040502050505030304" pitchFamily="18" charset="0"/>
              </a:rPr>
              <a:t>μετὰ</a:t>
            </a:r>
            <a:r>
              <a:rPr lang="el-GR" b="1" i="1" dirty="0">
                <a:latin typeface="Palatino Linotype" panose="02040502050505030304" pitchFamily="18" charset="0"/>
              </a:rPr>
              <a:t> πλείστης </a:t>
            </a:r>
            <a:r>
              <a:rPr lang="el-GR" b="1" i="1" dirty="0" err="1">
                <a:latin typeface="Palatino Linotype" panose="02040502050505030304" pitchFamily="18" charset="0"/>
              </a:rPr>
              <a:t>ἐπιμελείας</a:t>
            </a:r>
            <a:r>
              <a:rPr lang="el-GR" b="1" i="1" dirty="0">
                <a:latin typeface="Palatino Linotype" panose="02040502050505030304" pitchFamily="18" charset="0"/>
              </a:rPr>
              <a:t>, παρ’ </a:t>
            </a:r>
            <a:r>
              <a:rPr lang="el-GR" b="1" i="1" dirty="0" err="1">
                <a:latin typeface="Palatino Linotype" panose="02040502050505030304" pitchFamily="18" charset="0"/>
              </a:rPr>
              <a:t>ἐμοῦ</a:t>
            </a:r>
            <a:r>
              <a:rPr lang="el-GR" b="1" i="1" dirty="0">
                <a:latin typeface="Palatino Linotype" panose="02040502050505030304" pitchFamily="18" charset="0"/>
              </a:rPr>
              <a:t> </a:t>
            </a:r>
            <a:r>
              <a:rPr lang="el-GR" b="1" i="1" dirty="0" err="1">
                <a:latin typeface="Palatino Linotype" panose="02040502050505030304" pitchFamily="18" charset="0"/>
              </a:rPr>
              <a:t>τοῦ</a:t>
            </a:r>
            <a:r>
              <a:rPr lang="el-GR" b="1" i="1" dirty="0">
                <a:latin typeface="Palatino Linotype" panose="02040502050505030304" pitchFamily="18" charset="0"/>
              </a:rPr>
              <a:t> </a:t>
            </a:r>
            <a:r>
              <a:rPr lang="el-GR" b="1" i="1" dirty="0" err="1">
                <a:latin typeface="Palatino Linotype" panose="02040502050505030304" pitchFamily="18" charset="0"/>
              </a:rPr>
              <a:t>ἐν</a:t>
            </a:r>
            <a:r>
              <a:rPr lang="el-GR" b="1" i="1" dirty="0">
                <a:latin typeface="Palatino Linotype" panose="02040502050505030304" pitchFamily="18" charset="0"/>
              </a:rPr>
              <a:t> </a:t>
            </a:r>
            <a:r>
              <a:rPr lang="el-GR" b="1" i="1" dirty="0" err="1">
                <a:latin typeface="Palatino Linotype" panose="02040502050505030304" pitchFamily="18" charset="0"/>
              </a:rPr>
              <a:t>μοναχοῖς</a:t>
            </a:r>
            <a:r>
              <a:rPr lang="el-GR" b="1" i="1" dirty="0">
                <a:latin typeface="Palatino Linotype" panose="02040502050505030304" pitchFamily="18" charset="0"/>
              </a:rPr>
              <a:t> </a:t>
            </a:r>
            <a:r>
              <a:rPr lang="el-GR" b="1" i="1" dirty="0" err="1">
                <a:latin typeface="Palatino Linotype" panose="02040502050505030304" pitchFamily="18" charset="0"/>
              </a:rPr>
              <a:t>ἐλαχίστου</a:t>
            </a:r>
            <a:r>
              <a:rPr lang="el-GR" b="1" i="1" dirty="0">
                <a:latin typeface="Palatino Linotype" panose="02040502050505030304" pitchFamily="18" charset="0"/>
              </a:rPr>
              <a:t> Μελετίου </a:t>
            </a:r>
            <a:r>
              <a:rPr lang="el-GR" b="1" i="1" dirty="0" err="1">
                <a:latin typeface="Palatino Linotype" panose="02040502050505030304" pitchFamily="18" charset="0"/>
              </a:rPr>
              <a:t>καὶ</a:t>
            </a:r>
            <a:r>
              <a:rPr lang="el-GR" b="1" i="1" dirty="0">
                <a:latin typeface="Palatino Linotype" panose="02040502050505030304" pitchFamily="18" charset="0"/>
              </a:rPr>
              <a:t> θεωρηθέντα </a:t>
            </a:r>
            <a:r>
              <a:rPr lang="el-GR" b="1" i="1" dirty="0" err="1">
                <a:latin typeface="Palatino Linotype" panose="02040502050505030304" pitchFamily="18" charset="0"/>
              </a:rPr>
              <a:t>παρὰ</a:t>
            </a:r>
            <a:r>
              <a:rPr lang="el-GR" b="1" i="1" dirty="0">
                <a:latin typeface="Palatino Linotype" panose="02040502050505030304" pitchFamily="18" charset="0"/>
              </a:rPr>
              <a:t> </a:t>
            </a:r>
            <a:r>
              <a:rPr lang="el-GR" b="1" i="1" dirty="0" err="1">
                <a:latin typeface="Palatino Linotype" panose="02040502050505030304" pitchFamily="18" charset="0"/>
              </a:rPr>
              <a:t>τοῦ</a:t>
            </a:r>
            <a:r>
              <a:rPr lang="el-GR" b="1" i="1" dirty="0">
                <a:latin typeface="Palatino Linotype" panose="02040502050505030304" pitchFamily="18" charset="0"/>
              </a:rPr>
              <a:t> </a:t>
            </a:r>
            <a:r>
              <a:rPr lang="el-GR" b="1" i="1" dirty="0" err="1">
                <a:latin typeface="Palatino Linotype" panose="02040502050505030304" pitchFamily="18" charset="0"/>
              </a:rPr>
              <a:t>μουσικωτάτου</a:t>
            </a:r>
            <a:r>
              <a:rPr lang="el-GR" b="1" i="1" dirty="0">
                <a:latin typeface="Palatino Linotype" panose="02040502050505030304" pitchFamily="18" charset="0"/>
              </a:rPr>
              <a:t> μοι διδασκάλου κυρίου </a:t>
            </a:r>
            <a:r>
              <a:rPr lang="el-GR" b="1" i="1" dirty="0" err="1">
                <a:latin typeface="Palatino Linotype" panose="02040502050505030304" pitchFamily="18" charset="0"/>
              </a:rPr>
              <a:t>Ἰωαννικίου</a:t>
            </a:r>
            <a:r>
              <a:rPr lang="el-GR" i="1" dirty="0">
                <a:latin typeface="Palatino Linotype" panose="02040502050505030304" pitchFamily="18" charset="0"/>
              </a:rPr>
              <a:t>, </a:t>
            </a:r>
            <a:r>
              <a:rPr lang="el-GR" i="1" dirty="0" err="1">
                <a:latin typeface="Palatino Linotype" panose="02040502050505030304" pitchFamily="18" charset="0"/>
              </a:rPr>
              <a:t>εἰς</a:t>
            </a:r>
            <a:r>
              <a:rPr lang="el-GR" i="1" dirty="0">
                <a:latin typeface="Palatino Linotype" panose="02040502050505030304" pitchFamily="18" charset="0"/>
              </a:rPr>
              <a:t> </a:t>
            </a:r>
            <a:r>
              <a:rPr lang="el-GR" i="1" dirty="0" err="1">
                <a:latin typeface="Palatino Linotype" panose="02040502050505030304" pitchFamily="18" charset="0"/>
              </a:rPr>
              <a:t>χρῆσιν</a:t>
            </a:r>
            <a:r>
              <a:rPr lang="el-GR" i="1" dirty="0">
                <a:latin typeface="Palatino Linotype" panose="02040502050505030304" pitchFamily="18" charset="0"/>
              </a:rPr>
              <a:t> </a:t>
            </a:r>
            <a:r>
              <a:rPr lang="el-GR" i="1" dirty="0" err="1">
                <a:latin typeface="Palatino Linotype" panose="02040502050505030304" pitchFamily="18" charset="0"/>
              </a:rPr>
              <a:t>καὶ</a:t>
            </a:r>
            <a:r>
              <a:rPr lang="el-GR" i="1" dirty="0">
                <a:latin typeface="Palatino Linotype" panose="02040502050505030304" pitchFamily="18" charset="0"/>
              </a:rPr>
              <a:t> </a:t>
            </a:r>
            <a:r>
              <a:rPr lang="el-GR" i="1" dirty="0" err="1">
                <a:latin typeface="Palatino Linotype" panose="02040502050505030304" pitchFamily="18" charset="0"/>
              </a:rPr>
              <a:t>ὠφέλειαν</a:t>
            </a:r>
            <a:r>
              <a:rPr lang="el-GR" i="1" dirty="0">
                <a:latin typeface="Palatino Linotype" panose="02040502050505030304" pitchFamily="18" charset="0"/>
              </a:rPr>
              <a:t> </a:t>
            </a:r>
            <a:r>
              <a:rPr lang="el-GR" i="1" dirty="0" err="1">
                <a:latin typeface="Palatino Linotype" panose="02040502050505030304" pitchFamily="18" charset="0"/>
              </a:rPr>
              <a:t>τῶν</a:t>
            </a:r>
            <a:r>
              <a:rPr lang="el-GR" i="1" dirty="0">
                <a:latin typeface="Palatino Linotype" panose="02040502050505030304" pitchFamily="18" charset="0"/>
              </a:rPr>
              <a:t> </a:t>
            </a:r>
            <a:r>
              <a:rPr lang="el-GR" i="1" dirty="0" err="1">
                <a:latin typeface="Palatino Linotype" panose="02040502050505030304" pitchFamily="18" charset="0"/>
              </a:rPr>
              <a:t>ἐντυγχανόντων</a:t>
            </a:r>
            <a:r>
              <a:rPr lang="el-GR" i="1" dirty="0">
                <a:latin typeface="Palatino Linotype" panose="02040502050505030304" pitchFamily="18" charset="0"/>
              </a:rPr>
              <a:t>, </a:t>
            </a:r>
            <a:r>
              <a:rPr lang="el-GR" i="1" dirty="0" err="1">
                <a:latin typeface="Palatino Linotype" panose="02040502050505030304" pitchFamily="18" charset="0"/>
              </a:rPr>
              <a:t>μᾶλλον</a:t>
            </a:r>
            <a:r>
              <a:rPr lang="el-GR" i="1" dirty="0">
                <a:latin typeface="Palatino Linotype" panose="02040502050505030304" pitchFamily="18" charset="0"/>
              </a:rPr>
              <a:t> </a:t>
            </a:r>
            <a:r>
              <a:rPr lang="el-GR" i="1" dirty="0" err="1">
                <a:latin typeface="Palatino Linotype" panose="02040502050505030304" pitchFamily="18" charset="0"/>
              </a:rPr>
              <a:t>δὲ</a:t>
            </a:r>
            <a:r>
              <a:rPr lang="el-GR" i="1" dirty="0">
                <a:latin typeface="Palatino Linotype" panose="02040502050505030304" pitchFamily="18" charset="0"/>
              </a:rPr>
              <a:t> </a:t>
            </a:r>
            <a:r>
              <a:rPr lang="el-GR" i="1" dirty="0" err="1">
                <a:latin typeface="Palatino Linotype" panose="02040502050505030304" pitchFamily="18" charset="0"/>
              </a:rPr>
              <a:t>τῶν</a:t>
            </a:r>
            <a:r>
              <a:rPr lang="el-GR" i="1" dirty="0">
                <a:latin typeface="Palatino Linotype" panose="02040502050505030304" pitchFamily="18" charset="0"/>
              </a:rPr>
              <a:t> </a:t>
            </a:r>
            <a:r>
              <a:rPr lang="el-GR" i="1" dirty="0" err="1">
                <a:latin typeface="Palatino Linotype" panose="02040502050505030304" pitchFamily="18" charset="0"/>
              </a:rPr>
              <a:t>οἰκείων</a:t>
            </a:r>
            <a:r>
              <a:rPr lang="el-GR" i="1" dirty="0">
                <a:latin typeface="Palatino Linotype" panose="02040502050505030304" pitchFamily="18" charset="0"/>
              </a:rPr>
              <a:t> </a:t>
            </a:r>
            <a:r>
              <a:rPr lang="el-GR" i="1" dirty="0" err="1">
                <a:latin typeface="Palatino Linotype" panose="02040502050505030304" pitchFamily="18" charset="0"/>
              </a:rPr>
              <a:t>μαθητῶν</a:t>
            </a:r>
            <a:r>
              <a:rPr lang="el-GR" i="1" dirty="0">
                <a:latin typeface="Palatino Linotype" panose="02040502050505030304" pitchFamily="18" charset="0"/>
              </a:rPr>
              <a:t> </a:t>
            </a:r>
            <a:r>
              <a:rPr lang="el-GR" dirty="0">
                <a:latin typeface="Palatino Linotype" panose="02040502050505030304" pitchFamily="18" charset="0"/>
              </a:rPr>
              <a:t>(</a:t>
            </a:r>
            <a:r>
              <a:rPr lang="el-GR" dirty="0" err="1">
                <a:latin typeface="Palatino Linotype" panose="02040502050505030304" pitchFamily="18" charset="0"/>
              </a:rPr>
              <a:t>φφ</a:t>
            </a:r>
            <a:r>
              <a:rPr lang="el-GR" dirty="0">
                <a:latin typeface="Palatino Linotype" panose="02040502050505030304" pitchFamily="18" charset="0"/>
              </a:rPr>
              <a:t>. 106</a:t>
            </a:r>
            <a:r>
              <a:rPr lang="en-US" dirty="0">
                <a:latin typeface="Palatino Linotype" panose="02040502050505030304" pitchFamily="18" charset="0"/>
              </a:rPr>
              <a:t>r</a:t>
            </a:r>
            <a:r>
              <a:rPr lang="el-GR" dirty="0">
                <a:latin typeface="Palatino Linotype" panose="02040502050505030304" pitchFamily="18" charset="0"/>
              </a:rPr>
              <a:t>-120</a:t>
            </a:r>
            <a:r>
              <a:rPr lang="en-US" dirty="0">
                <a:latin typeface="Palatino Linotype" panose="02040502050505030304" pitchFamily="18" charset="0"/>
              </a:rPr>
              <a:t>r</a:t>
            </a:r>
            <a:r>
              <a:rPr lang="el-GR" dirty="0">
                <a:latin typeface="Palatino Linotype" panose="02040502050505030304" pitchFamily="18" charset="0"/>
              </a:rPr>
              <a:t>)</a:t>
            </a:r>
          </a:p>
          <a:p>
            <a:pPr lvl="0" algn="just">
              <a:buFont typeface="Wingdings" panose="05000000000000000000" pitchFamily="2" charset="2"/>
              <a:buChar char="Ø"/>
            </a:pPr>
            <a:r>
              <a:rPr lang="el-GR" i="1" dirty="0" smtClean="0">
                <a:latin typeface="Palatino Linotype" panose="02040502050505030304" pitchFamily="18" charset="0"/>
              </a:rPr>
              <a:t> </a:t>
            </a:r>
            <a:r>
              <a:rPr lang="el-GR" i="1" dirty="0" err="1" smtClean="0">
                <a:latin typeface="Palatino Linotype" panose="02040502050505030304" pitchFamily="18" charset="0"/>
              </a:rPr>
              <a:t>Τοῦ</a:t>
            </a:r>
            <a:r>
              <a:rPr lang="el-GR" i="1" dirty="0" smtClean="0">
                <a:latin typeface="Palatino Linotype" panose="02040502050505030304" pitchFamily="18" charset="0"/>
              </a:rPr>
              <a:t> </a:t>
            </a:r>
            <a:r>
              <a:rPr lang="el-GR" i="1" dirty="0" err="1">
                <a:latin typeface="Palatino Linotype" panose="02040502050505030304" pitchFamily="18" charset="0"/>
              </a:rPr>
              <a:t>αὐτοῦ</a:t>
            </a:r>
            <a:r>
              <a:rPr lang="el-GR" i="1" dirty="0">
                <a:latin typeface="Palatino Linotype" panose="02040502050505030304" pitchFamily="18" charset="0"/>
              </a:rPr>
              <a:t>, </a:t>
            </a:r>
            <a:r>
              <a:rPr lang="el-GR" i="1" dirty="0" err="1">
                <a:latin typeface="Palatino Linotype" panose="02040502050505030304" pitchFamily="18" charset="0"/>
              </a:rPr>
              <a:t>εἰς</a:t>
            </a:r>
            <a:r>
              <a:rPr lang="el-GR" i="1" dirty="0">
                <a:latin typeface="Palatino Linotype" panose="02040502050505030304" pitchFamily="18" charset="0"/>
              </a:rPr>
              <a:t> </a:t>
            </a:r>
            <a:r>
              <a:rPr lang="el-GR" i="1" dirty="0" err="1">
                <a:latin typeface="Palatino Linotype" panose="02040502050505030304" pitchFamily="18" charset="0"/>
              </a:rPr>
              <a:t>τὸ</a:t>
            </a:r>
            <a:r>
              <a:rPr lang="el-GR" i="1" dirty="0">
                <a:latin typeface="Palatino Linotype" panose="02040502050505030304" pitchFamily="18" charset="0"/>
              </a:rPr>
              <a:t> </a:t>
            </a:r>
            <a:r>
              <a:rPr lang="el-GR" i="1" dirty="0" err="1">
                <a:latin typeface="Palatino Linotype" panose="02040502050505030304" pitchFamily="18" charset="0"/>
              </a:rPr>
              <a:t>Ῥῶσιν</a:t>
            </a:r>
            <a:r>
              <a:rPr lang="el-GR" i="1" dirty="0">
                <a:latin typeface="Palatino Linotype" panose="02040502050505030304" pitchFamily="18" charset="0"/>
              </a:rPr>
              <a:t>, </a:t>
            </a:r>
            <a:r>
              <a:rPr lang="el-GR" b="1" i="1" u="sng" dirty="0" err="1">
                <a:latin typeface="Palatino Linotype" panose="02040502050505030304" pitchFamily="18" charset="0"/>
              </a:rPr>
              <a:t>αἱ</a:t>
            </a:r>
            <a:r>
              <a:rPr lang="el-GR" b="1" i="1" u="sng" dirty="0">
                <a:latin typeface="Palatino Linotype" panose="02040502050505030304" pitchFamily="18" charset="0"/>
              </a:rPr>
              <a:t> </a:t>
            </a:r>
            <a:r>
              <a:rPr lang="el-GR" b="1" i="1" u="sng" dirty="0" err="1">
                <a:latin typeface="Palatino Linotype" panose="02040502050505030304" pitchFamily="18" charset="0"/>
              </a:rPr>
              <a:t>κατὰ</a:t>
            </a:r>
            <a:r>
              <a:rPr lang="el-GR" b="1" i="1" u="sng" dirty="0">
                <a:latin typeface="Palatino Linotype" panose="02040502050505030304" pitchFamily="18" charset="0"/>
              </a:rPr>
              <a:t> μέρος </a:t>
            </a:r>
            <a:r>
              <a:rPr lang="el-GR" b="1" i="1" u="sng" dirty="0" err="1">
                <a:latin typeface="Palatino Linotype" panose="02040502050505030304" pitchFamily="18" charset="0"/>
              </a:rPr>
              <a:t>δειναίς</a:t>
            </a:r>
            <a:r>
              <a:rPr lang="el-GR" b="1" i="1" u="sng" dirty="0">
                <a:latin typeface="Palatino Linotype" panose="02040502050505030304" pitchFamily="18" charset="0"/>
              </a:rPr>
              <a:t> </a:t>
            </a:r>
            <a:r>
              <a:rPr lang="el-GR" b="1" i="1" u="sng" dirty="0" err="1">
                <a:latin typeface="Palatino Linotype" panose="02040502050505030304" pitchFamily="18" charset="0"/>
              </a:rPr>
              <a:t>θέσαις</a:t>
            </a:r>
            <a:r>
              <a:rPr lang="el-GR" dirty="0">
                <a:latin typeface="Palatino Linotype" panose="02040502050505030304" pitchFamily="18" charset="0"/>
              </a:rPr>
              <a:t> (</a:t>
            </a:r>
            <a:r>
              <a:rPr lang="el-GR" dirty="0" err="1">
                <a:latin typeface="Palatino Linotype" panose="02040502050505030304" pitchFamily="18" charset="0"/>
              </a:rPr>
              <a:t>φφ</a:t>
            </a:r>
            <a:r>
              <a:rPr lang="el-GR" dirty="0">
                <a:latin typeface="Palatino Linotype" panose="02040502050505030304" pitchFamily="18" charset="0"/>
              </a:rPr>
              <a:t>. 120</a:t>
            </a:r>
            <a:r>
              <a:rPr lang="en-US" dirty="0">
                <a:latin typeface="Palatino Linotype" panose="02040502050505030304" pitchFamily="18" charset="0"/>
              </a:rPr>
              <a:t>v</a:t>
            </a:r>
            <a:r>
              <a:rPr lang="el-GR" dirty="0">
                <a:latin typeface="Palatino Linotype" panose="02040502050505030304" pitchFamily="18" charset="0"/>
              </a:rPr>
              <a:t>-129</a:t>
            </a:r>
            <a:r>
              <a:rPr lang="en-US" dirty="0">
                <a:latin typeface="Palatino Linotype" panose="02040502050505030304" pitchFamily="18" charset="0"/>
              </a:rPr>
              <a:t>v</a:t>
            </a:r>
            <a:r>
              <a:rPr lang="el-GR" dirty="0">
                <a:latin typeface="Palatino Linotype" panose="02040502050505030304" pitchFamily="18" charset="0"/>
              </a:rPr>
              <a:t> &amp; </a:t>
            </a:r>
            <a:r>
              <a:rPr lang="el-GR" dirty="0" err="1">
                <a:latin typeface="Palatino Linotype" panose="02040502050505030304" pitchFamily="18" charset="0"/>
              </a:rPr>
              <a:t>φφ</a:t>
            </a:r>
            <a:r>
              <a:rPr lang="el-GR" dirty="0">
                <a:latin typeface="Palatino Linotype" panose="02040502050505030304" pitchFamily="18" charset="0"/>
              </a:rPr>
              <a:t>. 141</a:t>
            </a:r>
            <a:r>
              <a:rPr lang="en-US" dirty="0">
                <a:latin typeface="Palatino Linotype" panose="02040502050505030304" pitchFamily="18" charset="0"/>
              </a:rPr>
              <a:t>v</a:t>
            </a:r>
            <a:r>
              <a:rPr lang="el-GR" dirty="0">
                <a:latin typeface="Palatino Linotype" panose="02040502050505030304" pitchFamily="18" charset="0"/>
              </a:rPr>
              <a:t>-142</a:t>
            </a:r>
            <a:r>
              <a:rPr lang="en-US" dirty="0">
                <a:latin typeface="Palatino Linotype" panose="02040502050505030304" pitchFamily="18" charset="0"/>
              </a:rPr>
              <a:t>r</a:t>
            </a:r>
            <a:r>
              <a:rPr lang="el-GR" dirty="0">
                <a:latin typeface="Palatino Linotype" panose="02040502050505030304" pitchFamily="18" charset="0"/>
              </a:rPr>
              <a:t>)</a:t>
            </a:r>
          </a:p>
          <a:p>
            <a:pPr lvl="0" algn="just">
              <a:buFont typeface="Wingdings" panose="05000000000000000000" pitchFamily="2" charset="2"/>
              <a:buChar char="Ø"/>
            </a:pPr>
            <a:r>
              <a:rPr lang="el-GR" u="sng" dirty="0" smtClean="0">
                <a:latin typeface="Palatino Linotype" panose="02040502050505030304" pitchFamily="18" charset="0"/>
              </a:rPr>
              <a:t> Και </a:t>
            </a:r>
            <a:r>
              <a:rPr lang="el-GR" u="sng" dirty="0">
                <a:latin typeface="Palatino Linotype" panose="02040502050505030304" pitchFamily="18" charset="0"/>
              </a:rPr>
              <a:t>δύο ακόμη, εξηγημένα και πάλι από τον ίδιο Ματθαίο, μαθήματα</a:t>
            </a:r>
            <a:r>
              <a:rPr lang="el-GR" dirty="0">
                <a:latin typeface="Palatino Linotype" panose="02040502050505030304" pitchFamily="18" charset="0"/>
              </a:rPr>
              <a:t> [:  </a:t>
            </a:r>
            <a:r>
              <a:rPr lang="el-GR" i="1" dirty="0" err="1">
                <a:latin typeface="Palatino Linotype" panose="02040502050505030304" pitchFamily="18" charset="0"/>
              </a:rPr>
              <a:t>Οἶκος</a:t>
            </a:r>
            <a:r>
              <a:rPr lang="el-GR" i="1" dirty="0">
                <a:latin typeface="Palatino Linotype" panose="02040502050505030304" pitchFamily="18" charset="0"/>
              </a:rPr>
              <a:t>, ψαλλόμενος </a:t>
            </a:r>
            <a:r>
              <a:rPr lang="el-GR" i="1" dirty="0" err="1">
                <a:latin typeface="Palatino Linotype" panose="02040502050505030304" pitchFamily="18" charset="0"/>
              </a:rPr>
              <a:t>εἰς</a:t>
            </a:r>
            <a:r>
              <a:rPr lang="el-GR" i="1" dirty="0">
                <a:latin typeface="Palatino Linotype" panose="02040502050505030304" pitchFamily="18" charset="0"/>
              </a:rPr>
              <a:t> </a:t>
            </a:r>
            <a:r>
              <a:rPr lang="el-GR" i="1" dirty="0" err="1">
                <a:latin typeface="Palatino Linotype" panose="02040502050505030304" pitchFamily="18" charset="0"/>
              </a:rPr>
              <a:t>τὸν</a:t>
            </a:r>
            <a:r>
              <a:rPr lang="el-GR" i="1" dirty="0">
                <a:latin typeface="Palatino Linotype" panose="02040502050505030304" pitchFamily="18" charset="0"/>
              </a:rPr>
              <a:t> </a:t>
            </a:r>
            <a:r>
              <a:rPr lang="el-GR" i="1" dirty="0" err="1">
                <a:latin typeface="Palatino Linotype" panose="02040502050505030304" pitchFamily="18" charset="0"/>
              </a:rPr>
              <a:t>Ἀκάθιστον</a:t>
            </a:r>
            <a:r>
              <a:rPr lang="el-GR" i="1" dirty="0">
                <a:latin typeface="Palatino Linotype" panose="02040502050505030304" pitchFamily="18" charset="0"/>
              </a:rPr>
              <a:t> </a:t>
            </a:r>
            <a:r>
              <a:rPr lang="el-GR" i="1" dirty="0" err="1">
                <a:latin typeface="Palatino Linotype" panose="02040502050505030304" pitchFamily="18" charset="0"/>
              </a:rPr>
              <a:t>Ὕμνον</a:t>
            </a:r>
            <a:r>
              <a:rPr lang="el-GR" i="1" dirty="0">
                <a:latin typeface="Palatino Linotype" panose="02040502050505030304" pitchFamily="18" charset="0"/>
              </a:rPr>
              <a:t> </a:t>
            </a:r>
            <a:r>
              <a:rPr lang="el-GR" i="1" dirty="0" err="1">
                <a:latin typeface="Palatino Linotype" panose="02040502050505030304" pitchFamily="18" charset="0"/>
              </a:rPr>
              <a:t>τῆς</a:t>
            </a:r>
            <a:r>
              <a:rPr lang="el-GR" i="1" dirty="0">
                <a:latin typeface="Palatino Linotype" panose="02040502050505030304" pitchFamily="18" charset="0"/>
              </a:rPr>
              <a:t> </a:t>
            </a:r>
            <a:r>
              <a:rPr lang="el-GR" i="1" dirty="0" err="1">
                <a:latin typeface="Palatino Linotype" panose="02040502050505030304" pitchFamily="18" charset="0"/>
              </a:rPr>
              <a:t>θεοτόκου</a:t>
            </a:r>
            <a:r>
              <a:rPr lang="el-GR" i="1" dirty="0">
                <a:latin typeface="Palatino Linotype" panose="02040502050505030304" pitchFamily="18" charset="0"/>
              </a:rPr>
              <a:t>, </a:t>
            </a:r>
            <a:r>
              <a:rPr lang="el-GR" i="1" dirty="0" err="1">
                <a:latin typeface="Palatino Linotype" panose="02040502050505030304" pitchFamily="18" charset="0"/>
              </a:rPr>
              <a:t>συντεθεὶς</a:t>
            </a:r>
            <a:r>
              <a:rPr lang="el-GR" i="1" dirty="0">
                <a:latin typeface="Palatino Linotype" panose="02040502050505030304" pitchFamily="18" charset="0"/>
              </a:rPr>
              <a:t> </a:t>
            </a:r>
            <a:r>
              <a:rPr lang="el-GR" i="1" dirty="0" err="1">
                <a:latin typeface="Palatino Linotype" panose="02040502050505030304" pitchFamily="18" charset="0"/>
              </a:rPr>
              <a:t>παρὰ</a:t>
            </a:r>
            <a:r>
              <a:rPr lang="el-GR" i="1" dirty="0">
                <a:latin typeface="Palatino Linotype" panose="02040502050505030304" pitchFamily="18" charset="0"/>
              </a:rPr>
              <a:t> </a:t>
            </a:r>
            <a:r>
              <a:rPr lang="el-GR" i="1" dirty="0" err="1">
                <a:latin typeface="Palatino Linotype" panose="02040502050505030304" pitchFamily="18" charset="0"/>
              </a:rPr>
              <a:t>τοῦ</a:t>
            </a:r>
            <a:r>
              <a:rPr lang="el-GR" i="1" dirty="0">
                <a:latin typeface="Palatino Linotype" panose="02040502050505030304" pitchFamily="18" charset="0"/>
              </a:rPr>
              <a:t> </a:t>
            </a:r>
            <a:r>
              <a:rPr lang="el-GR" i="1" dirty="0" err="1">
                <a:latin typeface="Palatino Linotype" panose="02040502050505030304" pitchFamily="18" charset="0"/>
              </a:rPr>
              <a:t>μουσικωτάτου</a:t>
            </a:r>
            <a:r>
              <a:rPr lang="el-GR" i="1" dirty="0">
                <a:latin typeface="Palatino Linotype" panose="02040502050505030304" pitchFamily="18" charset="0"/>
              </a:rPr>
              <a:t> </a:t>
            </a:r>
            <a:r>
              <a:rPr lang="el-GR" i="1" dirty="0" err="1">
                <a:latin typeface="Palatino Linotype" panose="02040502050505030304" pitchFamily="18" charset="0"/>
              </a:rPr>
              <a:t>κὺρ</a:t>
            </a:r>
            <a:r>
              <a:rPr lang="el-GR" i="1" dirty="0">
                <a:latin typeface="Palatino Linotype" panose="02040502050505030304" pitchFamily="18" charset="0"/>
              </a:rPr>
              <a:t> Πέτρου </a:t>
            </a:r>
            <a:r>
              <a:rPr lang="el-GR" i="1" dirty="0" err="1">
                <a:latin typeface="Palatino Linotype" panose="02040502050505030304" pitchFamily="18" charset="0"/>
              </a:rPr>
              <a:t>Μπερεκέτη</a:t>
            </a:r>
            <a:r>
              <a:rPr lang="el-GR" i="1" dirty="0">
                <a:latin typeface="Palatino Linotype" panose="02040502050505030304" pitchFamily="18" charset="0"/>
              </a:rPr>
              <a:t>, </a:t>
            </a:r>
            <a:r>
              <a:rPr lang="el-GR" b="1" i="1" dirty="0" err="1">
                <a:latin typeface="Palatino Linotype" panose="02040502050505030304" pitchFamily="18" charset="0"/>
              </a:rPr>
              <a:t>νῦν</a:t>
            </a:r>
            <a:r>
              <a:rPr lang="el-GR" b="1" i="1" dirty="0">
                <a:latin typeface="Palatino Linotype" panose="02040502050505030304" pitchFamily="18" charset="0"/>
              </a:rPr>
              <a:t> </a:t>
            </a:r>
            <a:r>
              <a:rPr lang="el-GR" b="1" i="1" dirty="0" err="1">
                <a:latin typeface="Palatino Linotype" panose="02040502050505030304" pitchFamily="18" charset="0"/>
              </a:rPr>
              <a:t>δὲ</a:t>
            </a:r>
            <a:r>
              <a:rPr lang="el-GR" b="1" i="1" dirty="0">
                <a:latin typeface="Palatino Linotype" panose="02040502050505030304" pitchFamily="18" charset="0"/>
              </a:rPr>
              <a:t> </a:t>
            </a:r>
            <a:r>
              <a:rPr lang="el-GR" b="1" i="1" dirty="0" err="1">
                <a:latin typeface="Palatino Linotype" panose="02040502050505030304" pitchFamily="18" charset="0"/>
              </a:rPr>
              <a:t>ἐξηγήθη</a:t>
            </a:r>
            <a:r>
              <a:rPr lang="el-GR" b="1" i="1" dirty="0">
                <a:latin typeface="Palatino Linotype" panose="02040502050505030304" pitchFamily="18" charset="0"/>
              </a:rPr>
              <a:t> παρ’ </a:t>
            </a:r>
            <a:r>
              <a:rPr lang="el-GR" b="1" i="1" dirty="0" err="1">
                <a:latin typeface="Palatino Linotype" panose="02040502050505030304" pitchFamily="18" charset="0"/>
              </a:rPr>
              <a:t>ἐμοῦ</a:t>
            </a:r>
            <a:r>
              <a:rPr lang="el-GR" b="1" i="1" dirty="0">
                <a:latin typeface="Palatino Linotype" panose="02040502050505030304" pitchFamily="18" charset="0"/>
              </a:rPr>
              <a:t> </a:t>
            </a:r>
            <a:r>
              <a:rPr lang="el-GR" b="1" i="1" dirty="0" err="1">
                <a:latin typeface="Palatino Linotype" panose="02040502050505030304" pitchFamily="18" charset="0"/>
              </a:rPr>
              <a:t>τοῦ</a:t>
            </a:r>
            <a:r>
              <a:rPr lang="el-GR" b="1" i="1" dirty="0">
                <a:latin typeface="Palatino Linotype" panose="02040502050505030304" pitchFamily="18" charset="0"/>
              </a:rPr>
              <a:t> </a:t>
            </a:r>
            <a:r>
              <a:rPr lang="el-GR" b="1" i="1" dirty="0" err="1">
                <a:latin typeface="Palatino Linotype" panose="02040502050505030304" pitchFamily="18" charset="0"/>
              </a:rPr>
              <a:t>ἰδίου</a:t>
            </a:r>
            <a:r>
              <a:rPr lang="el-GR" b="1" i="1" dirty="0">
                <a:latin typeface="Palatino Linotype" panose="02040502050505030304" pitchFamily="18" charset="0"/>
              </a:rPr>
              <a:t> </a:t>
            </a:r>
            <a:r>
              <a:rPr lang="el-GR" b="1" i="1" dirty="0" err="1">
                <a:latin typeface="Palatino Linotype" panose="02040502050505030304" pitchFamily="18" charset="0"/>
              </a:rPr>
              <a:t>γραφέως</a:t>
            </a:r>
            <a:r>
              <a:rPr lang="el-GR" i="1" dirty="0">
                <a:latin typeface="Palatino Linotype" panose="02040502050505030304" pitchFamily="18" charset="0"/>
              </a:rPr>
              <a:t>, δι’ </a:t>
            </a:r>
            <a:r>
              <a:rPr lang="el-GR" i="1" dirty="0" err="1">
                <a:latin typeface="Palatino Linotype" panose="02040502050505030304" pitchFamily="18" charset="0"/>
              </a:rPr>
              <a:t>ὠφέλειαν</a:t>
            </a:r>
            <a:r>
              <a:rPr lang="el-GR" i="1" dirty="0">
                <a:latin typeface="Palatino Linotype" panose="02040502050505030304" pitchFamily="18" charset="0"/>
              </a:rPr>
              <a:t> </a:t>
            </a:r>
            <a:r>
              <a:rPr lang="el-GR" i="1" dirty="0" err="1">
                <a:latin typeface="Palatino Linotype" panose="02040502050505030304" pitchFamily="18" charset="0"/>
              </a:rPr>
              <a:t>τῶν</a:t>
            </a:r>
            <a:r>
              <a:rPr lang="el-GR" i="1" dirty="0">
                <a:latin typeface="Palatino Linotype" panose="02040502050505030304" pitchFamily="18" charset="0"/>
              </a:rPr>
              <a:t> </a:t>
            </a:r>
            <a:r>
              <a:rPr lang="el-GR" i="1" dirty="0" err="1">
                <a:latin typeface="Palatino Linotype" panose="02040502050505030304" pitchFamily="18" charset="0"/>
              </a:rPr>
              <a:t>ἐντυγχανόντων</a:t>
            </a:r>
            <a:r>
              <a:rPr lang="el-GR" i="1" dirty="0">
                <a:latin typeface="Palatino Linotype" panose="02040502050505030304" pitchFamily="18" charset="0"/>
              </a:rPr>
              <a:t>· </a:t>
            </a:r>
            <a:r>
              <a:rPr lang="el-GR" i="1" dirty="0" err="1">
                <a:latin typeface="Palatino Linotype" panose="02040502050505030304" pitchFamily="18" charset="0"/>
              </a:rPr>
              <a:t>ἦχος</a:t>
            </a:r>
            <a:r>
              <a:rPr lang="el-GR" i="1" dirty="0">
                <a:latin typeface="Palatino Linotype" panose="02040502050505030304" pitchFamily="18" charset="0"/>
              </a:rPr>
              <a:t> </a:t>
            </a:r>
            <a:r>
              <a:rPr lang="el-GR" i="1" dirty="0" err="1">
                <a:latin typeface="Palatino Linotype" panose="02040502050505030304" pitchFamily="18" charset="0"/>
              </a:rPr>
              <a:t>πλ</a:t>
            </a:r>
            <a:r>
              <a:rPr lang="el-GR" i="1" dirty="0">
                <a:latin typeface="Palatino Linotype" panose="02040502050505030304" pitchFamily="18" charset="0"/>
              </a:rPr>
              <a:t> δ’</a:t>
            </a:r>
            <a:r>
              <a:rPr lang="el-GR" dirty="0">
                <a:latin typeface="Palatino Linotype" panose="02040502050505030304" pitchFamily="18" charset="0"/>
              </a:rPr>
              <a:t> </a:t>
            </a:r>
            <a:r>
              <a:rPr lang="el-GR" i="1" dirty="0">
                <a:latin typeface="Palatino Linotype" panose="02040502050505030304" pitchFamily="18" charset="0"/>
              </a:rPr>
              <a:t>Ὢ </a:t>
            </a:r>
            <a:r>
              <a:rPr lang="el-GR" i="1" dirty="0" err="1">
                <a:latin typeface="Palatino Linotype" panose="02040502050505030304" pitchFamily="18" charset="0"/>
              </a:rPr>
              <a:t>πανύμνητε</a:t>
            </a:r>
            <a:r>
              <a:rPr lang="el-GR" i="1" dirty="0">
                <a:latin typeface="Palatino Linotype" panose="02040502050505030304" pitchFamily="18" charset="0"/>
              </a:rPr>
              <a:t> </a:t>
            </a:r>
            <a:r>
              <a:rPr lang="el-GR" i="1" dirty="0" err="1">
                <a:latin typeface="Palatino Linotype" panose="02040502050505030304" pitchFamily="18" charset="0"/>
              </a:rPr>
              <a:t>μῆτερ</a:t>
            </a:r>
            <a:r>
              <a:rPr lang="el-GR" i="1" dirty="0">
                <a:latin typeface="Palatino Linotype" panose="02040502050505030304" pitchFamily="18" charset="0"/>
              </a:rPr>
              <a:t> </a:t>
            </a:r>
            <a:r>
              <a:rPr lang="el-GR" dirty="0">
                <a:latin typeface="Palatino Linotype" panose="02040502050505030304" pitchFamily="18" charset="0"/>
              </a:rPr>
              <a:t>(</a:t>
            </a:r>
            <a:r>
              <a:rPr lang="el-GR" dirty="0" err="1">
                <a:latin typeface="Palatino Linotype" panose="02040502050505030304" pitchFamily="18" charset="0"/>
              </a:rPr>
              <a:t>φφ</a:t>
            </a:r>
            <a:r>
              <a:rPr lang="el-GR" dirty="0">
                <a:latin typeface="Palatino Linotype" panose="02040502050505030304" pitchFamily="18" charset="0"/>
              </a:rPr>
              <a:t>. 130</a:t>
            </a:r>
            <a:r>
              <a:rPr lang="en-US" dirty="0">
                <a:latin typeface="Palatino Linotype" panose="02040502050505030304" pitchFamily="18" charset="0"/>
              </a:rPr>
              <a:t>r</a:t>
            </a:r>
            <a:r>
              <a:rPr lang="el-GR" dirty="0">
                <a:latin typeface="Palatino Linotype" panose="02040502050505030304" pitchFamily="18" charset="0"/>
              </a:rPr>
              <a:t>-136</a:t>
            </a:r>
            <a:r>
              <a:rPr lang="en-US" dirty="0">
                <a:latin typeface="Palatino Linotype" panose="02040502050505030304" pitchFamily="18" charset="0"/>
              </a:rPr>
              <a:t>r</a:t>
            </a:r>
            <a:r>
              <a:rPr lang="el-GR" dirty="0">
                <a:latin typeface="Palatino Linotype" panose="02040502050505030304" pitchFamily="18" charset="0"/>
              </a:rPr>
              <a:t>) &amp; </a:t>
            </a:r>
            <a:r>
              <a:rPr lang="el-GR" i="1" dirty="0" err="1">
                <a:latin typeface="Palatino Linotype" panose="02040502050505030304" pitchFamily="18" charset="0"/>
              </a:rPr>
              <a:t>Τὸ</a:t>
            </a:r>
            <a:r>
              <a:rPr lang="el-GR" i="1" dirty="0">
                <a:latin typeface="Palatino Linotype" panose="02040502050505030304" pitchFamily="18" charset="0"/>
              </a:rPr>
              <a:t> παρόν </a:t>
            </a:r>
            <a:r>
              <a:rPr lang="el-GR" i="1" dirty="0" err="1">
                <a:latin typeface="Palatino Linotype" panose="02040502050505030304" pitchFamily="18" charset="0"/>
              </a:rPr>
              <a:t>ἐστι</a:t>
            </a:r>
            <a:r>
              <a:rPr lang="el-GR" i="1" dirty="0">
                <a:latin typeface="Palatino Linotype" panose="02040502050505030304" pitchFamily="18" charset="0"/>
              </a:rPr>
              <a:t> </a:t>
            </a:r>
            <a:r>
              <a:rPr lang="el-GR" i="1" dirty="0" err="1">
                <a:latin typeface="Palatino Linotype" panose="02040502050505030304" pitchFamily="18" charset="0"/>
              </a:rPr>
              <a:t>σύνθεσις</a:t>
            </a:r>
            <a:r>
              <a:rPr lang="el-GR" i="1" dirty="0">
                <a:latin typeface="Palatino Linotype" panose="02040502050505030304" pitchFamily="18" charset="0"/>
              </a:rPr>
              <a:t> </a:t>
            </a:r>
            <a:r>
              <a:rPr lang="el-GR" i="1" dirty="0" err="1">
                <a:latin typeface="Palatino Linotype" panose="02040502050505030304" pitchFamily="18" charset="0"/>
              </a:rPr>
              <a:t>τοῦ</a:t>
            </a:r>
            <a:r>
              <a:rPr lang="el-GR" i="1" dirty="0">
                <a:latin typeface="Palatino Linotype" panose="02040502050505030304" pitchFamily="18" charset="0"/>
              </a:rPr>
              <a:t> </a:t>
            </a:r>
            <a:r>
              <a:rPr lang="el-GR" i="1" dirty="0" err="1">
                <a:latin typeface="Palatino Linotype" panose="02040502050505030304" pitchFamily="18" charset="0"/>
              </a:rPr>
              <a:t>Πελοποννησίου</a:t>
            </a:r>
            <a:r>
              <a:rPr lang="el-GR" i="1" dirty="0">
                <a:latin typeface="Palatino Linotype" panose="02040502050505030304" pitchFamily="18" charset="0"/>
              </a:rPr>
              <a:t> </a:t>
            </a:r>
            <a:r>
              <a:rPr lang="el-GR" i="1" dirty="0" err="1">
                <a:latin typeface="Palatino Linotype" panose="02040502050505030304" pitchFamily="18" charset="0"/>
              </a:rPr>
              <a:t>κὺρ</a:t>
            </a:r>
            <a:r>
              <a:rPr lang="el-GR" i="1" dirty="0">
                <a:latin typeface="Palatino Linotype" panose="02040502050505030304" pitchFamily="18" charset="0"/>
              </a:rPr>
              <a:t> Πέτρου, </a:t>
            </a:r>
            <a:r>
              <a:rPr lang="el-GR" b="1" i="1" dirty="0" err="1">
                <a:latin typeface="Palatino Linotype" panose="02040502050505030304" pitchFamily="18" charset="0"/>
              </a:rPr>
              <a:t>ἐξηγήθη</a:t>
            </a:r>
            <a:r>
              <a:rPr lang="el-GR" b="1" i="1" dirty="0">
                <a:latin typeface="Palatino Linotype" panose="02040502050505030304" pitchFamily="18" charset="0"/>
              </a:rPr>
              <a:t> </a:t>
            </a:r>
            <a:r>
              <a:rPr lang="el-GR" b="1" i="1" dirty="0" err="1">
                <a:latin typeface="Palatino Linotype" panose="02040502050505030304" pitchFamily="18" charset="0"/>
              </a:rPr>
              <a:t>ὁμοίως</a:t>
            </a:r>
            <a:r>
              <a:rPr lang="el-GR" b="1" i="1" dirty="0">
                <a:latin typeface="Palatino Linotype" panose="02040502050505030304" pitchFamily="18" charset="0"/>
              </a:rPr>
              <a:t> </a:t>
            </a:r>
            <a:r>
              <a:rPr lang="el-GR" b="1" i="1" dirty="0" err="1">
                <a:latin typeface="Palatino Linotype" panose="02040502050505030304" pitchFamily="18" charset="0"/>
              </a:rPr>
              <a:t>κατὰ</a:t>
            </a:r>
            <a:r>
              <a:rPr lang="el-GR" b="1" i="1" dirty="0">
                <a:latin typeface="Palatino Linotype" panose="02040502050505030304" pitchFamily="18" charset="0"/>
              </a:rPr>
              <a:t> </a:t>
            </a:r>
            <a:r>
              <a:rPr lang="el-GR" b="1" i="1" dirty="0" err="1">
                <a:latin typeface="Palatino Linotype" panose="02040502050505030304" pitchFamily="18" charset="0"/>
              </a:rPr>
              <a:t>τὴν</a:t>
            </a:r>
            <a:r>
              <a:rPr lang="el-GR" b="1" i="1" dirty="0">
                <a:latin typeface="Palatino Linotype" panose="02040502050505030304" pitchFamily="18" charset="0"/>
              </a:rPr>
              <a:t> </a:t>
            </a:r>
            <a:r>
              <a:rPr lang="el-GR" b="1" i="1" dirty="0" err="1">
                <a:latin typeface="Palatino Linotype" panose="02040502050505030304" pitchFamily="18" charset="0"/>
              </a:rPr>
              <a:t>παράδοσιν</a:t>
            </a:r>
            <a:r>
              <a:rPr lang="el-GR" b="1" i="1" dirty="0">
                <a:latin typeface="Palatino Linotype" panose="02040502050505030304" pitchFamily="18" charset="0"/>
              </a:rPr>
              <a:t>, </a:t>
            </a:r>
            <a:r>
              <a:rPr lang="el-GR" b="1" i="1" dirty="0" err="1">
                <a:latin typeface="Palatino Linotype" panose="02040502050505030304" pitchFamily="18" charset="0"/>
              </a:rPr>
              <a:t>παρὰ</a:t>
            </a:r>
            <a:r>
              <a:rPr lang="el-GR" b="1" i="1" dirty="0">
                <a:latin typeface="Palatino Linotype" panose="02040502050505030304" pitchFamily="18" charset="0"/>
              </a:rPr>
              <a:t> </a:t>
            </a:r>
            <a:r>
              <a:rPr lang="el-GR" b="1" i="1" dirty="0" err="1">
                <a:latin typeface="Palatino Linotype" panose="02040502050505030304" pitchFamily="18" charset="0"/>
              </a:rPr>
              <a:t>τοῦ</a:t>
            </a:r>
            <a:r>
              <a:rPr lang="el-GR" b="1" i="1" dirty="0">
                <a:latin typeface="Palatino Linotype" panose="02040502050505030304" pitchFamily="18" charset="0"/>
              </a:rPr>
              <a:t> </a:t>
            </a:r>
            <a:r>
              <a:rPr lang="el-GR" b="1" i="1" dirty="0" err="1">
                <a:latin typeface="Palatino Linotype" panose="02040502050505030304" pitchFamily="18" charset="0"/>
              </a:rPr>
              <a:t>αὐτοῦ</a:t>
            </a:r>
            <a:r>
              <a:rPr lang="el-GR" b="1" i="1" dirty="0">
                <a:latin typeface="Palatino Linotype" panose="02040502050505030304" pitchFamily="18" charset="0"/>
              </a:rPr>
              <a:t> Ματθαίου</a:t>
            </a:r>
            <a:r>
              <a:rPr lang="el-GR" i="1" dirty="0">
                <a:latin typeface="Palatino Linotype" panose="02040502050505030304" pitchFamily="18" charset="0"/>
              </a:rPr>
              <a:t>· </a:t>
            </a:r>
            <a:r>
              <a:rPr lang="el-GR" i="1" dirty="0" err="1">
                <a:latin typeface="Palatino Linotype" panose="02040502050505030304" pitchFamily="18" charset="0"/>
              </a:rPr>
              <a:t>ἦχος</a:t>
            </a:r>
            <a:r>
              <a:rPr lang="el-GR" i="1" dirty="0">
                <a:latin typeface="Palatino Linotype" panose="02040502050505030304" pitchFamily="18" charset="0"/>
              </a:rPr>
              <a:t> γ</a:t>
            </a:r>
            <a:r>
              <a:rPr lang="el-GR" dirty="0">
                <a:latin typeface="Palatino Linotype" panose="02040502050505030304" pitchFamily="18" charset="0"/>
              </a:rPr>
              <a:t>’ </a:t>
            </a:r>
            <a:r>
              <a:rPr lang="el-GR" i="1" dirty="0">
                <a:latin typeface="Palatino Linotype" panose="02040502050505030304" pitchFamily="18" charset="0"/>
              </a:rPr>
              <a:t>Λίαν </a:t>
            </a:r>
            <a:r>
              <a:rPr lang="el-GR" i="1" dirty="0" err="1">
                <a:latin typeface="Palatino Linotype" panose="02040502050505030304" pitchFamily="18" charset="0"/>
              </a:rPr>
              <a:t>εὔφρανας</a:t>
            </a:r>
            <a:r>
              <a:rPr lang="el-GR" i="1" dirty="0">
                <a:latin typeface="Palatino Linotype" panose="02040502050505030304" pitchFamily="18" charset="0"/>
              </a:rPr>
              <a:t> </a:t>
            </a:r>
            <a:r>
              <a:rPr lang="el-GR" dirty="0">
                <a:latin typeface="Palatino Linotype" panose="02040502050505030304" pitchFamily="18" charset="0"/>
              </a:rPr>
              <a:t>(</a:t>
            </a:r>
            <a:r>
              <a:rPr lang="el-GR" dirty="0" err="1">
                <a:latin typeface="Palatino Linotype" panose="02040502050505030304" pitchFamily="18" charset="0"/>
              </a:rPr>
              <a:t>φφ</a:t>
            </a:r>
            <a:r>
              <a:rPr lang="el-GR" dirty="0">
                <a:latin typeface="Palatino Linotype" panose="02040502050505030304" pitchFamily="18" charset="0"/>
              </a:rPr>
              <a:t>. 137</a:t>
            </a:r>
            <a:r>
              <a:rPr lang="en-US" dirty="0">
                <a:latin typeface="Palatino Linotype" panose="02040502050505030304" pitchFamily="18" charset="0"/>
              </a:rPr>
              <a:t>r</a:t>
            </a:r>
            <a:r>
              <a:rPr lang="el-GR" dirty="0">
                <a:latin typeface="Palatino Linotype" panose="02040502050505030304" pitchFamily="18" charset="0"/>
              </a:rPr>
              <a:t>-141</a:t>
            </a:r>
            <a:r>
              <a:rPr lang="en-US" dirty="0">
                <a:latin typeface="Palatino Linotype" panose="02040502050505030304" pitchFamily="18" charset="0"/>
              </a:rPr>
              <a:t>v</a:t>
            </a:r>
            <a:r>
              <a:rPr lang="el-GR" dirty="0">
                <a:latin typeface="Palatino Linotype" panose="02040502050505030304" pitchFamily="18" charset="0"/>
              </a:rPr>
              <a:t>)]</a:t>
            </a:r>
          </a:p>
        </p:txBody>
      </p:sp>
    </p:spTree>
    <p:extLst>
      <p:ext uri="{BB962C8B-B14F-4D97-AF65-F5344CB8AC3E}">
        <p14:creationId xmlns:p14="http://schemas.microsoft.com/office/powerpoint/2010/main" val="3185380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8034" y="982132"/>
            <a:ext cx="4428563" cy="918386"/>
          </a:xfrm>
        </p:spPr>
        <p:txBody>
          <a:bodyPr>
            <a:normAutofit/>
          </a:bodyPr>
          <a:lstStyle/>
          <a:p>
            <a:pPr algn="l"/>
            <a:r>
              <a:rPr lang="el-GR" sz="1600" b="1" dirty="0">
                <a:latin typeface="Palatino Linotype" panose="02040502050505030304" pitchFamily="18" charset="0"/>
              </a:rPr>
              <a:t>ΜΜΒΛΒ 1</a:t>
            </a:r>
            <a:r>
              <a:rPr lang="el-GR" sz="1600" dirty="0">
                <a:latin typeface="Palatino Linotype" panose="02040502050505030304" pitchFamily="18" charset="0"/>
              </a:rPr>
              <a:t>, </a:t>
            </a:r>
            <a:r>
              <a:rPr lang="el-GR" sz="1600" dirty="0" err="1">
                <a:latin typeface="Palatino Linotype" panose="02040502050505030304" pitchFamily="18" charset="0"/>
              </a:rPr>
              <a:t>φφ</a:t>
            </a:r>
            <a:r>
              <a:rPr lang="el-GR" sz="1600" dirty="0">
                <a:latin typeface="Palatino Linotype" panose="02040502050505030304" pitchFamily="18" charset="0"/>
              </a:rPr>
              <a:t>. 83</a:t>
            </a:r>
            <a:r>
              <a:rPr lang="en-US" sz="1600" dirty="0">
                <a:latin typeface="Palatino Linotype" panose="02040502050505030304" pitchFamily="18" charset="0"/>
              </a:rPr>
              <a:t>v</a:t>
            </a:r>
            <a:r>
              <a:rPr lang="el-GR" sz="1600" dirty="0">
                <a:latin typeface="Palatino Linotype" panose="02040502050505030304" pitchFamily="18" charset="0"/>
              </a:rPr>
              <a:t>-86</a:t>
            </a:r>
            <a:r>
              <a:rPr lang="en-US" sz="1600" dirty="0">
                <a:latin typeface="Palatino Linotype" panose="02040502050505030304" pitchFamily="18" charset="0"/>
              </a:rPr>
              <a:t>r</a:t>
            </a:r>
            <a:r>
              <a:rPr lang="el-GR" sz="1600" dirty="0">
                <a:latin typeface="Palatino Linotype" panose="02040502050505030304" pitchFamily="18" charset="0"/>
              </a:rPr>
              <a:t>: </a:t>
            </a:r>
            <a:r>
              <a:rPr lang="el-GR" sz="1600" i="1" dirty="0" err="1">
                <a:latin typeface="Palatino Linotype" panose="02040502050505030304" pitchFamily="18" charset="0"/>
              </a:rPr>
              <a:t>Τοῦ</a:t>
            </a:r>
            <a:r>
              <a:rPr lang="el-GR" sz="1600" i="1" dirty="0">
                <a:latin typeface="Palatino Linotype" panose="02040502050505030304" pitchFamily="18" charset="0"/>
              </a:rPr>
              <a:t> </a:t>
            </a:r>
            <a:r>
              <a:rPr lang="el-GR" sz="1600" i="1" dirty="0" err="1">
                <a:latin typeface="Palatino Linotype" panose="02040502050505030304" pitchFamily="18" charset="0"/>
              </a:rPr>
              <a:t>αὐτοῦ</a:t>
            </a:r>
            <a:r>
              <a:rPr lang="el-GR" sz="1600" i="1" dirty="0">
                <a:latin typeface="Palatino Linotype" panose="02040502050505030304" pitchFamily="18" charset="0"/>
              </a:rPr>
              <a:t> </a:t>
            </a:r>
            <a:r>
              <a:rPr lang="el-GR" sz="1600" i="1" dirty="0" err="1">
                <a:latin typeface="Palatino Linotype" panose="02040502050505030304" pitchFamily="18" charset="0"/>
              </a:rPr>
              <a:t>κὺρ</a:t>
            </a:r>
            <a:r>
              <a:rPr lang="el-GR" sz="1600" i="1" dirty="0">
                <a:latin typeface="Palatino Linotype" panose="02040502050505030304" pitchFamily="18" charset="0"/>
              </a:rPr>
              <a:t> Πέτρου· [</a:t>
            </a:r>
            <a:r>
              <a:rPr lang="el-GR" sz="1600" i="1" dirty="0" err="1">
                <a:latin typeface="Palatino Linotype" panose="02040502050505030304" pitchFamily="18" charset="0"/>
              </a:rPr>
              <a:t>ἦχος</a:t>
            </a:r>
            <a:r>
              <a:rPr lang="el-GR" sz="1600" i="1" dirty="0">
                <a:latin typeface="Palatino Linotype" panose="02040502050505030304" pitchFamily="18" charset="0"/>
              </a:rPr>
              <a:t>] γ’ Λίαν </a:t>
            </a:r>
            <a:r>
              <a:rPr lang="el-GR" sz="1600" i="1" dirty="0" err="1">
                <a:latin typeface="Palatino Linotype" panose="02040502050505030304" pitchFamily="18" charset="0"/>
              </a:rPr>
              <a:t>εὔφρανας</a:t>
            </a:r>
            <a:r>
              <a:rPr lang="el-GR" sz="1600" i="1" dirty="0">
                <a:latin typeface="Palatino Linotype" panose="02040502050505030304" pitchFamily="18" charset="0"/>
              </a:rPr>
              <a:t> </a:t>
            </a:r>
            <a:r>
              <a:rPr lang="el-GR" sz="1600" dirty="0">
                <a:latin typeface="Palatino Linotype" panose="02040502050505030304" pitchFamily="18" charset="0"/>
              </a:rPr>
              <a:t/>
            </a:r>
            <a:br>
              <a:rPr lang="el-GR" sz="1600" dirty="0">
                <a:latin typeface="Palatino Linotype" panose="02040502050505030304" pitchFamily="18" charset="0"/>
              </a:rPr>
            </a:br>
            <a:endParaRPr lang="el-GR" sz="1600" dirty="0">
              <a:latin typeface="Palatino Linotype" panose="020405020505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6072" y="533896"/>
            <a:ext cx="4462274" cy="5760000"/>
          </a:xfrm>
        </p:spPr>
      </p:pic>
    </p:spTree>
    <p:extLst>
      <p:ext uri="{BB962C8B-B14F-4D97-AF65-F5344CB8AC3E}">
        <p14:creationId xmlns:p14="http://schemas.microsoft.com/office/powerpoint/2010/main" val="38481253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988" y="600636"/>
            <a:ext cx="5051610" cy="1613646"/>
          </a:xfrm>
        </p:spPr>
        <p:txBody>
          <a:bodyPr>
            <a:normAutofit/>
          </a:bodyPr>
          <a:lstStyle/>
          <a:p>
            <a:pPr algn="l"/>
            <a:r>
              <a:rPr lang="el-GR" sz="1400" b="1" dirty="0">
                <a:latin typeface="Palatino Linotype" panose="02040502050505030304" pitchFamily="18" charset="0"/>
              </a:rPr>
              <a:t>Βατ 1365</a:t>
            </a:r>
            <a:r>
              <a:rPr lang="el-GR" sz="1400" dirty="0">
                <a:latin typeface="Palatino Linotype" panose="02040502050505030304" pitchFamily="18" charset="0"/>
              </a:rPr>
              <a:t>, </a:t>
            </a:r>
            <a:r>
              <a:rPr lang="el-GR" sz="1400" dirty="0" err="1">
                <a:latin typeface="Palatino Linotype" panose="02040502050505030304" pitchFamily="18" charset="0"/>
              </a:rPr>
              <a:t>φφ</a:t>
            </a:r>
            <a:r>
              <a:rPr lang="el-GR" sz="1400" dirty="0">
                <a:latin typeface="Palatino Linotype" panose="02040502050505030304" pitchFamily="18" charset="0"/>
              </a:rPr>
              <a:t>. 137</a:t>
            </a:r>
            <a:r>
              <a:rPr lang="en-US" sz="1400" dirty="0">
                <a:latin typeface="Palatino Linotype" panose="02040502050505030304" pitchFamily="18" charset="0"/>
              </a:rPr>
              <a:t>r</a:t>
            </a:r>
            <a:r>
              <a:rPr lang="el-GR" sz="1400" dirty="0">
                <a:latin typeface="Palatino Linotype" panose="02040502050505030304" pitchFamily="18" charset="0"/>
              </a:rPr>
              <a:t>-141</a:t>
            </a:r>
            <a:r>
              <a:rPr lang="en-US" sz="1400" dirty="0">
                <a:latin typeface="Palatino Linotype" panose="02040502050505030304" pitchFamily="18" charset="0"/>
              </a:rPr>
              <a:t>v</a:t>
            </a:r>
            <a:r>
              <a:rPr lang="el-GR" sz="1400" dirty="0">
                <a:latin typeface="Palatino Linotype" panose="02040502050505030304" pitchFamily="18" charset="0"/>
              </a:rPr>
              <a:t>:</a:t>
            </a:r>
            <a:r>
              <a:rPr lang="el-GR" sz="1400" i="1" dirty="0">
                <a:latin typeface="Palatino Linotype" panose="02040502050505030304" pitchFamily="18" charset="0"/>
              </a:rPr>
              <a:t> </a:t>
            </a:r>
            <a:r>
              <a:rPr lang="el-GR" sz="1400" i="1" dirty="0" err="1">
                <a:latin typeface="Palatino Linotype" panose="02040502050505030304" pitchFamily="18" charset="0"/>
              </a:rPr>
              <a:t>Τὸ</a:t>
            </a:r>
            <a:r>
              <a:rPr lang="el-GR" sz="1400" i="1" dirty="0">
                <a:latin typeface="Palatino Linotype" panose="02040502050505030304" pitchFamily="18" charset="0"/>
              </a:rPr>
              <a:t> παρόν </a:t>
            </a:r>
            <a:r>
              <a:rPr lang="el-GR" sz="1400" i="1" dirty="0" err="1">
                <a:latin typeface="Palatino Linotype" panose="02040502050505030304" pitchFamily="18" charset="0"/>
              </a:rPr>
              <a:t>ἐστι</a:t>
            </a:r>
            <a:r>
              <a:rPr lang="el-GR" sz="1400" i="1" dirty="0">
                <a:latin typeface="Palatino Linotype" panose="02040502050505030304" pitchFamily="18" charset="0"/>
              </a:rPr>
              <a:t> </a:t>
            </a:r>
            <a:r>
              <a:rPr lang="el-GR" sz="1400" i="1" dirty="0" err="1">
                <a:latin typeface="Palatino Linotype" panose="02040502050505030304" pitchFamily="18" charset="0"/>
              </a:rPr>
              <a:t>σύνθεσις</a:t>
            </a:r>
            <a:r>
              <a:rPr lang="el-GR" sz="1400" i="1" dirty="0">
                <a:latin typeface="Palatino Linotype" panose="02040502050505030304" pitchFamily="18" charset="0"/>
              </a:rPr>
              <a:t> </a:t>
            </a:r>
            <a:r>
              <a:rPr lang="el-GR" sz="1400" i="1" dirty="0" err="1">
                <a:latin typeface="Palatino Linotype" panose="02040502050505030304" pitchFamily="18" charset="0"/>
              </a:rPr>
              <a:t>τοῦ</a:t>
            </a:r>
            <a:r>
              <a:rPr lang="el-GR" sz="1400" i="1" dirty="0">
                <a:latin typeface="Palatino Linotype" panose="02040502050505030304" pitchFamily="18" charset="0"/>
              </a:rPr>
              <a:t> </a:t>
            </a:r>
            <a:r>
              <a:rPr lang="el-GR" sz="1400" i="1" dirty="0" err="1">
                <a:latin typeface="Palatino Linotype" panose="02040502050505030304" pitchFamily="18" charset="0"/>
              </a:rPr>
              <a:t>Πελοποννησίου</a:t>
            </a:r>
            <a:r>
              <a:rPr lang="el-GR" sz="1400" i="1" dirty="0">
                <a:latin typeface="Palatino Linotype" panose="02040502050505030304" pitchFamily="18" charset="0"/>
              </a:rPr>
              <a:t> </a:t>
            </a:r>
            <a:r>
              <a:rPr lang="el-GR" sz="1400" i="1" dirty="0" err="1">
                <a:latin typeface="Palatino Linotype" panose="02040502050505030304" pitchFamily="18" charset="0"/>
              </a:rPr>
              <a:t>κὺρ</a:t>
            </a:r>
            <a:r>
              <a:rPr lang="el-GR" sz="1400" i="1" dirty="0">
                <a:latin typeface="Palatino Linotype" panose="02040502050505030304" pitchFamily="18" charset="0"/>
              </a:rPr>
              <a:t> Πέτρου, </a:t>
            </a:r>
            <a:r>
              <a:rPr lang="el-GR" sz="1400" i="1" dirty="0" err="1">
                <a:latin typeface="Palatino Linotype" panose="02040502050505030304" pitchFamily="18" charset="0"/>
              </a:rPr>
              <a:t>ἐξηγήθη</a:t>
            </a:r>
            <a:r>
              <a:rPr lang="el-GR" sz="1400" i="1" dirty="0">
                <a:latin typeface="Palatino Linotype" panose="02040502050505030304" pitchFamily="18" charset="0"/>
              </a:rPr>
              <a:t> </a:t>
            </a:r>
            <a:r>
              <a:rPr lang="el-GR" sz="1400" i="1" dirty="0" err="1">
                <a:latin typeface="Palatino Linotype" panose="02040502050505030304" pitchFamily="18" charset="0"/>
              </a:rPr>
              <a:t>ὁμοίως</a:t>
            </a:r>
            <a:r>
              <a:rPr lang="el-GR" sz="1400" i="1" dirty="0">
                <a:latin typeface="Palatino Linotype" panose="02040502050505030304" pitchFamily="18" charset="0"/>
              </a:rPr>
              <a:t> </a:t>
            </a:r>
            <a:r>
              <a:rPr lang="el-GR" sz="1400" i="1" dirty="0" err="1">
                <a:latin typeface="Palatino Linotype" panose="02040502050505030304" pitchFamily="18" charset="0"/>
              </a:rPr>
              <a:t>κατὰ</a:t>
            </a:r>
            <a:r>
              <a:rPr lang="el-GR" sz="1400" i="1" dirty="0">
                <a:latin typeface="Palatino Linotype" panose="02040502050505030304" pitchFamily="18" charset="0"/>
              </a:rPr>
              <a:t> </a:t>
            </a:r>
            <a:r>
              <a:rPr lang="el-GR" sz="1400" i="1" dirty="0" err="1">
                <a:latin typeface="Palatino Linotype" panose="02040502050505030304" pitchFamily="18" charset="0"/>
              </a:rPr>
              <a:t>τὴν</a:t>
            </a:r>
            <a:r>
              <a:rPr lang="el-GR" sz="1400" i="1" dirty="0">
                <a:latin typeface="Palatino Linotype" panose="02040502050505030304" pitchFamily="18" charset="0"/>
              </a:rPr>
              <a:t> </a:t>
            </a:r>
            <a:r>
              <a:rPr lang="el-GR" sz="1400" i="1" dirty="0" err="1">
                <a:latin typeface="Palatino Linotype" panose="02040502050505030304" pitchFamily="18" charset="0"/>
              </a:rPr>
              <a:t>παράδοσιν</a:t>
            </a:r>
            <a:r>
              <a:rPr lang="el-GR" sz="1400" i="1" dirty="0">
                <a:latin typeface="Palatino Linotype" panose="02040502050505030304" pitchFamily="18" charset="0"/>
              </a:rPr>
              <a:t> </a:t>
            </a:r>
            <a:r>
              <a:rPr lang="el-GR" sz="1400" i="1" dirty="0" err="1">
                <a:latin typeface="Palatino Linotype" panose="02040502050505030304" pitchFamily="18" charset="0"/>
              </a:rPr>
              <a:t>παρὰ</a:t>
            </a:r>
            <a:r>
              <a:rPr lang="el-GR" sz="1400" i="1" dirty="0">
                <a:latin typeface="Palatino Linotype" panose="02040502050505030304" pitchFamily="18" charset="0"/>
              </a:rPr>
              <a:t> </a:t>
            </a:r>
            <a:r>
              <a:rPr lang="el-GR" sz="1400" i="1" dirty="0" err="1">
                <a:latin typeface="Palatino Linotype" panose="02040502050505030304" pitchFamily="18" charset="0"/>
              </a:rPr>
              <a:t>τοῦ</a:t>
            </a:r>
            <a:r>
              <a:rPr lang="el-GR" sz="1400" i="1" dirty="0">
                <a:latin typeface="Palatino Linotype" panose="02040502050505030304" pitchFamily="18" charset="0"/>
              </a:rPr>
              <a:t> </a:t>
            </a:r>
            <a:r>
              <a:rPr lang="el-GR" sz="1400" i="1" dirty="0" err="1">
                <a:latin typeface="Palatino Linotype" panose="02040502050505030304" pitchFamily="18" charset="0"/>
              </a:rPr>
              <a:t>αὐτοῦ</a:t>
            </a:r>
            <a:r>
              <a:rPr lang="el-GR" sz="1400" i="1" dirty="0">
                <a:latin typeface="Palatino Linotype" panose="02040502050505030304" pitchFamily="18" charset="0"/>
              </a:rPr>
              <a:t> Ματθαίου· </a:t>
            </a:r>
            <a:r>
              <a:rPr lang="el-GR" sz="1400" i="1" dirty="0" err="1">
                <a:latin typeface="Palatino Linotype" panose="02040502050505030304" pitchFamily="18" charset="0"/>
              </a:rPr>
              <a:t>ἦχος</a:t>
            </a:r>
            <a:r>
              <a:rPr lang="el-GR" sz="1400" i="1" dirty="0">
                <a:latin typeface="Palatino Linotype" panose="02040502050505030304" pitchFamily="18" charset="0"/>
              </a:rPr>
              <a:t> γ</a:t>
            </a:r>
            <a:r>
              <a:rPr lang="el-GR" sz="1400" dirty="0">
                <a:latin typeface="Palatino Linotype" panose="02040502050505030304" pitchFamily="18" charset="0"/>
              </a:rPr>
              <a:t>’ </a:t>
            </a:r>
            <a:r>
              <a:rPr lang="el-GR" sz="1400" i="1" dirty="0">
                <a:latin typeface="Palatino Linotype" panose="02040502050505030304" pitchFamily="18" charset="0"/>
              </a:rPr>
              <a:t>Λίαν </a:t>
            </a:r>
            <a:r>
              <a:rPr lang="el-GR" sz="1400" i="1" dirty="0" err="1">
                <a:latin typeface="Palatino Linotype" panose="02040502050505030304" pitchFamily="18" charset="0"/>
              </a:rPr>
              <a:t>εὔφρανας</a:t>
            </a:r>
            <a:r>
              <a:rPr lang="el-GR" sz="1400" i="1" dirty="0">
                <a:latin typeface="Palatino Linotype" panose="02040502050505030304" pitchFamily="18" charset="0"/>
              </a:rPr>
              <a:t> </a:t>
            </a:r>
            <a:r>
              <a:rPr lang="el-GR" sz="1400" dirty="0">
                <a:latin typeface="Palatino Linotype" panose="02040502050505030304" pitchFamily="18" charset="0"/>
              </a:rPr>
              <a:t/>
            </a:r>
            <a:br>
              <a:rPr lang="el-GR" sz="1400" dirty="0">
                <a:latin typeface="Palatino Linotype" panose="02040502050505030304" pitchFamily="18" charset="0"/>
              </a:rPr>
            </a:br>
            <a:endParaRPr lang="el-GR" sz="1400" dirty="0">
              <a:latin typeface="Palatino Linotype" panose="020405020505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193" y="535920"/>
            <a:ext cx="4094655" cy="5760000"/>
          </a:xfrm>
        </p:spPr>
      </p:pic>
    </p:spTree>
    <p:extLst>
      <p:ext uri="{BB962C8B-B14F-4D97-AF65-F5344CB8AC3E}">
        <p14:creationId xmlns:p14="http://schemas.microsoft.com/office/powerpoint/2010/main" val="11509999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4988" y="1519518"/>
            <a:ext cx="5051610" cy="2402541"/>
          </a:xfrm>
        </p:spPr>
        <p:txBody>
          <a:bodyPr>
            <a:normAutofit/>
          </a:bodyPr>
          <a:lstStyle/>
          <a:p>
            <a:r>
              <a:rPr lang="el-GR" altLang="el-GR" sz="1400" b="1" i="1" dirty="0">
                <a:ln>
                  <a:noFill/>
                </a:ln>
                <a:solidFill>
                  <a:schemeClr val="tx1"/>
                </a:solidFill>
                <a:latin typeface="Palatino Linotype" panose="02040502050505030304" pitchFamily="18" charset="0"/>
                <a:ea typeface="Calibri" panose="020F0502020204030204" pitchFamily="34" charset="0"/>
                <a:cs typeface="Tahoma" panose="020B0604030504040204" pitchFamily="34" charset="0"/>
              </a:rPr>
              <a:t>λίαν </a:t>
            </a:r>
            <a:r>
              <a:rPr lang="el-GR" altLang="el-GR" sz="1400" b="1" i="1" dirty="0" err="1">
                <a:ln>
                  <a:noFill/>
                </a:ln>
                <a:solidFill>
                  <a:schemeClr val="tx1"/>
                </a:solidFill>
                <a:latin typeface="Palatino Linotype" panose="02040502050505030304" pitchFamily="18" charset="0"/>
                <a:ea typeface="Calibri" panose="020F0502020204030204" pitchFamily="34" charset="0"/>
                <a:cs typeface="Tahoma" panose="020B0604030504040204" pitchFamily="34" charset="0"/>
              </a:rPr>
              <a:t>εὔφρανας</a:t>
            </a:r>
            <a:r>
              <a:rPr lang="el-GR" altLang="el-GR" sz="1400" b="1" i="1" dirty="0">
                <a:ln>
                  <a:noFill/>
                </a:ln>
                <a:solidFill>
                  <a:schemeClr val="tx1"/>
                </a:solidFill>
                <a:latin typeface="Palatino Linotype" panose="02040502050505030304" pitchFamily="18" charset="0"/>
                <a:ea typeface="Calibri" panose="020F0502020204030204" pitchFamily="34" charset="0"/>
                <a:cs typeface="Tahoma" panose="020B0604030504040204" pitchFamily="34" charset="0"/>
              </a:rPr>
              <a:t> </a:t>
            </a:r>
            <a:r>
              <a:rPr lang="el-GR" sz="1400" b="1" dirty="0" smtClean="0">
                <a:latin typeface="Palatino Linotype" panose="02040502050505030304" pitchFamily="18" charset="0"/>
              </a:rPr>
              <a:t/>
            </a:r>
            <a:br>
              <a:rPr lang="el-GR" sz="1400" b="1" dirty="0" smtClean="0">
                <a:latin typeface="Palatino Linotype" panose="02040502050505030304" pitchFamily="18" charset="0"/>
              </a:rPr>
            </a:br>
            <a:r>
              <a:rPr lang="el-GR" sz="1400" b="1" dirty="0" smtClean="0">
                <a:latin typeface="Palatino Linotype" panose="02040502050505030304" pitchFamily="18" charset="0"/>
              </a:rPr>
              <a:t>«</a:t>
            </a:r>
            <a:r>
              <a:rPr lang="el-GR" sz="1400" dirty="0" smtClean="0">
                <a:latin typeface="Palatino Linotype" panose="02040502050505030304" pitchFamily="18" charset="0"/>
              </a:rPr>
              <a:t>δεινές θέσεις» </a:t>
            </a:r>
            <a:r>
              <a:rPr lang="el-GR" sz="1400" dirty="0" smtClean="0">
                <a:latin typeface="Arial Narrow" panose="020B0606020202030204" pitchFamily="34" charset="0"/>
              </a:rPr>
              <a:t>→</a:t>
            </a:r>
            <a:r>
              <a:rPr lang="el-GR" sz="1400" dirty="0" smtClean="0">
                <a:latin typeface="Palatino Linotype" panose="02040502050505030304" pitchFamily="18" charset="0"/>
              </a:rPr>
              <a:t> </a:t>
            </a:r>
            <a:r>
              <a:rPr lang="el-GR" sz="1400" b="1" dirty="0" smtClean="0">
                <a:latin typeface="Palatino Linotype" panose="02040502050505030304" pitchFamily="18" charset="0"/>
              </a:rPr>
              <a:t>Βατ </a:t>
            </a:r>
            <a:r>
              <a:rPr lang="el-GR" sz="1400" b="1" dirty="0">
                <a:latin typeface="Palatino Linotype" panose="02040502050505030304" pitchFamily="18" charset="0"/>
              </a:rPr>
              <a:t>1365</a:t>
            </a:r>
            <a:r>
              <a:rPr lang="el-GR" sz="1400" dirty="0">
                <a:latin typeface="Palatino Linotype" panose="02040502050505030304" pitchFamily="18" charset="0"/>
              </a:rPr>
              <a:t>, φ. 129</a:t>
            </a:r>
            <a:r>
              <a:rPr lang="en-US" sz="1400" dirty="0">
                <a:latin typeface="Palatino Linotype" panose="02040502050505030304" pitchFamily="18" charset="0"/>
              </a:rPr>
              <a:t>r</a:t>
            </a:r>
            <a:r>
              <a:rPr lang="el-GR" sz="1400" dirty="0">
                <a:latin typeface="Palatino Linotype" panose="02040502050505030304" pitchFamily="18" charset="0"/>
              </a:rPr>
              <a:t>-</a:t>
            </a:r>
            <a:r>
              <a:rPr lang="en-US" sz="1400" dirty="0">
                <a:latin typeface="Palatino Linotype" panose="02040502050505030304" pitchFamily="18" charset="0"/>
              </a:rPr>
              <a:t>v</a:t>
            </a:r>
            <a:r>
              <a:rPr lang="el-GR" sz="1400" dirty="0">
                <a:latin typeface="Palatino Linotype" panose="02040502050505030304" pitchFamily="18" charset="0"/>
              </a:rPr>
              <a:t>: Του αυτού </a:t>
            </a:r>
            <a:r>
              <a:rPr lang="el-GR" sz="1400" dirty="0" err="1">
                <a:latin typeface="Palatino Linotype" panose="02040502050505030304" pitchFamily="18" charset="0"/>
              </a:rPr>
              <a:t>Πελοποννησίου</a:t>
            </a:r>
            <a:r>
              <a:rPr lang="el-GR" sz="1400" dirty="0">
                <a:latin typeface="Palatino Linotype" panose="02040502050505030304" pitchFamily="18" charset="0"/>
              </a:rPr>
              <a:t>, της αγίας Ευφημίας· ήχος γ’ </a:t>
            </a:r>
            <a:r>
              <a:rPr lang="el-GR" sz="1400" i="1" dirty="0">
                <a:latin typeface="Palatino Linotype" panose="02040502050505030304" pitchFamily="18" charset="0"/>
              </a:rPr>
              <a:t>Λίαν </a:t>
            </a:r>
            <a:r>
              <a:rPr lang="el-GR" sz="1400" i="1" dirty="0" err="1">
                <a:latin typeface="Palatino Linotype" panose="02040502050505030304" pitchFamily="18" charset="0"/>
              </a:rPr>
              <a:t>εύφρανας</a:t>
            </a:r>
            <a:r>
              <a:rPr lang="el-GR" sz="1400" dirty="0">
                <a:latin typeface="Palatino Linotype" panose="02040502050505030304" pitchFamily="18" charset="0"/>
              </a:rPr>
              <a:t/>
            </a:r>
            <a:br>
              <a:rPr lang="el-GR" sz="1400" dirty="0">
                <a:latin typeface="Palatino Linotype" panose="02040502050505030304" pitchFamily="18" charset="0"/>
              </a:rPr>
            </a:br>
            <a:endParaRPr lang="el-GR" sz="1400" dirty="0">
              <a:latin typeface="Palatino Linotype" panose="02040502050505030304" pitchFamily="18" charset="0"/>
            </a:endParaRPr>
          </a:p>
        </p:txBody>
      </p:sp>
      <p:pic>
        <p:nvPicPr>
          <p:cNvPr id="4" name="Content Placeholder 3" descr="C:\Users\Achil\Desktop\1365_0129α.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2659" y="683839"/>
            <a:ext cx="4657164" cy="5400000"/>
          </a:xfrm>
          <a:prstGeom prst="rect">
            <a:avLst/>
          </a:prstGeom>
          <a:noFill/>
          <a:ln>
            <a:noFill/>
          </a:ln>
        </p:spPr>
      </p:pic>
    </p:spTree>
    <p:extLst>
      <p:ext uri="{BB962C8B-B14F-4D97-AF65-F5344CB8AC3E}">
        <p14:creationId xmlns:p14="http://schemas.microsoft.com/office/powerpoint/2010/main" val="24369677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5903259" y="2156142"/>
            <a:ext cx="4904347"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l-GR" altLang="el-GR" sz="1400" b="1"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ahoma" panose="020B0604030504040204" pitchFamily="34" charset="0"/>
              </a:rPr>
              <a:t>λίαν </a:t>
            </a:r>
            <a:r>
              <a:rPr kumimoji="0" lang="el-GR" altLang="el-GR" sz="1400" b="1"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ahoma" panose="020B0604030504040204" pitchFamily="34" charset="0"/>
              </a:rPr>
              <a:t>εὔφρανας</a:t>
            </a:r>
            <a:r>
              <a:rPr kumimoji="0" lang="el-GR" altLang="el-GR" sz="1400" b="1"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ahoma" panose="020B0604030504040204" pitchFamily="34" charset="0"/>
              </a:rPr>
              <a:t> </a:t>
            </a:r>
            <a:endParaRPr kumimoji="0" lang="el-GR" altLang="el-GR" sz="1400" b="1" i="0" u="none" strike="noStrike" cap="none" normalizeH="0" baseline="0" dirty="0" smtClean="0">
              <a:ln>
                <a:noFill/>
              </a:ln>
              <a:solidFill>
                <a:schemeClr val="tx1"/>
              </a:solidFill>
              <a:effectLst/>
              <a:latin typeface="Palatino Linotype" panose="0204050205050503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400" b="0"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το ίδιο μάθημα, ιδιοχείρως από Ματθαίο τον </a:t>
            </a:r>
            <a:r>
              <a:rPr kumimoji="0" lang="el-GR" altLang="el-GR" sz="1400" b="0"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Βατοπαιδηνό</a:t>
            </a:r>
            <a:r>
              <a:rPr kumimoji="0" lang="el-GR" altLang="el-GR" sz="1400" b="0"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γεγραμμένο κατά την παλαιά σημειογραφία, στον κώδικ</a:t>
            </a:r>
            <a:r>
              <a:rPr kumimoji="0" lang="el-GR" altLang="el-GR" sz="1400" b="0" i="0"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α</a:t>
            </a:r>
            <a:r>
              <a:rPr kumimoji="0" lang="el-GR" altLang="el-GR" sz="1400" b="1" i="0"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Βατ 1289</a:t>
            </a:r>
            <a:r>
              <a:rPr kumimoji="0" lang="el-GR" altLang="el-GR" sz="1400" b="0" i="0"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446v-450v: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Τὸ</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παρὸν</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ψάλλεται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εἰς</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τὴν</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ἑορτὴν</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τῆς</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ἁγίας</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μεγαλομάρτυρος</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Εὐφημίας</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κὺρ</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Πέτρου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λαμπαδαρίου</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Πελοποννησίου</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ἦχος</a:t>
            </a:r>
            <a:r>
              <a:rPr kumimoji="0" lang="el-GR" altLang="el-GR" sz="1400" b="0" i="1" u="none" strike="noStrike" cap="none" normalizeH="0" baseline="0" dirty="0"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 γ’ Λίαν </a:t>
            </a:r>
            <a:r>
              <a:rPr kumimoji="0" lang="el-GR" altLang="el-GR" sz="1400" b="0" i="1" u="none" strike="noStrike" cap="none" normalizeH="0" baseline="0" dirty="0" err="1" smtClean="0">
                <a:ln>
                  <a:noFill/>
                </a:ln>
                <a:solidFill>
                  <a:schemeClr val="tx1"/>
                </a:solidFill>
                <a:effectLst/>
                <a:latin typeface="Palatino Linotype" panose="02040502050505030304" pitchFamily="18" charset="0"/>
                <a:ea typeface="Calibri" panose="020F0502020204030204" pitchFamily="34" charset="0"/>
                <a:cs typeface="Times New Roman" panose="02020603050405020304" pitchFamily="18" charset="0"/>
              </a:rPr>
              <a:t>εὔφρανας</a:t>
            </a:r>
            <a:endParaRPr kumimoji="0" lang="el-GR" altLang="el-GR" sz="1400" b="0" i="0" u="none" strike="noStrike" cap="none" normalizeH="0" baseline="0" dirty="0" smtClean="0">
              <a:ln>
                <a:noFill/>
              </a:ln>
              <a:solidFill>
                <a:schemeClr val="tx1"/>
              </a:solidFill>
              <a:effectLst/>
              <a:latin typeface="Palatino Linotype" panose="02040502050505030304" pitchFamily="18" charset="0"/>
            </a:endParaRPr>
          </a:p>
        </p:txBody>
      </p:sp>
      <p:pic>
        <p:nvPicPr>
          <p:cNvPr id="6" name="Content Placeholder 5" descr="C:\Users\Achil\Desktop\1289_044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2251" y="883590"/>
            <a:ext cx="4221384" cy="5040000"/>
          </a:xfrm>
          <a:prstGeom prst="rect">
            <a:avLst/>
          </a:prstGeom>
          <a:noFill/>
          <a:ln>
            <a:noFill/>
          </a:ln>
        </p:spPr>
      </p:pic>
    </p:spTree>
    <p:extLst>
      <p:ext uri="{BB962C8B-B14F-4D97-AF65-F5344CB8AC3E}">
        <p14:creationId xmlns:p14="http://schemas.microsoft.com/office/powerpoint/2010/main" val="4213413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982132"/>
            <a:ext cx="3886199" cy="1303867"/>
          </a:xfrm>
        </p:spPr>
        <p:txBody>
          <a:bodyPr>
            <a:normAutofit/>
          </a:bodyPr>
          <a:lstStyle/>
          <a:p>
            <a:r>
              <a:rPr lang="el-GR" altLang="el-GR" sz="1400" b="1"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ΕΞΗΓΗΣΗ ΓΡΗΓΟΡΙΟΥ ΠΡ</a:t>
            </a:r>
            <a:r>
              <a:rPr lang="el-GR" altLang="el-GR" sz="1400" b="1" dirty="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Ω</a:t>
            </a:r>
            <a:r>
              <a:rPr lang="el-GR" altLang="el-GR" sz="1400" b="1"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ΤΟΨΑΛΤΟΥ</a:t>
            </a:r>
            <a: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 </a:t>
            </a:r>
            <a:b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br>
            <a: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 </a:t>
            </a:r>
            <a:r>
              <a:rPr lang="el-GR" altLang="el-GR" sz="1400" dirty="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καταχωρισμένη στην έκδοση </a:t>
            </a:r>
            <a: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
            </a:r>
            <a:b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br>
            <a:r>
              <a:rPr lang="el-GR" altLang="el-GR" sz="1400" i="1"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Πανδέκτη</a:t>
            </a:r>
            <a: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 </a:t>
            </a:r>
            <a:r>
              <a:rPr lang="el-GR" altLang="el-GR" sz="1400" dirty="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3 (</a:t>
            </a:r>
            <a: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1851</a:t>
            </a:r>
            <a:b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br>
            <a: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 </a:t>
            </a:r>
            <a:r>
              <a:rPr lang="el-GR" altLang="el-GR" sz="1400" dirty="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σσ. </a:t>
            </a:r>
            <a:r>
              <a:rPr lang="el-GR" altLang="el-GR" sz="1400" dirty="0" smtClean="0">
                <a:ln>
                  <a:noFill/>
                </a:ln>
                <a:solidFill>
                  <a:schemeClr val="tx1"/>
                </a:solidFill>
                <a:latin typeface="Palatino Linotype" panose="02040502050505030304" pitchFamily="18" charset="0"/>
                <a:ea typeface="Times New Roman" panose="02020603050405020304" pitchFamily="18" charset="0"/>
                <a:cs typeface="Courier New" panose="02070309020205020404" pitchFamily="49" charset="0"/>
              </a:rPr>
              <a:t>449-455</a:t>
            </a:r>
            <a:endParaRPr lang="el-GR" sz="1400" dirty="0">
              <a:latin typeface="Palatino Linotype" panose="02040502050505030304" pitchFamily="18" charset="0"/>
            </a:endParaRP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537" y="520810"/>
            <a:ext cx="4475505" cy="581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7717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6764" y="968685"/>
            <a:ext cx="2303930" cy="1303867"/>
          </a:xfrm>
        </p:spPr>
        <p:txBody>
          <a:bodyPr>
            <a:normAutofit/>
          </a:bodyPr>
          <a:lstStyle/>
          <a:p>
            <a:pPr algn="l"/>
            <a:r>
              <a:rPr lang="el-GR" sz="1400" b="1" dirty="0" smtClean="0">
                <a:latin typeface="Palatino Linotype" panose="02040502050505030304" pitchFamily="18" charset="0"/>
              </a:rPr>
              <a:t>ΠΑΛΑΙΑ ΓΡΑΦΗ</a:t>
            </a:r>
            <a:r>
              <a:rPr lang="el-GR" sz="1400" dirty="0" smtClean="0">
                <a:latin typeface="Palatino Linotype" panose="02040502050505030304" pitchFamily="18" charset="0"/>
              </a:rPr>
              <a:t>: </a:t>
            </a:r>
            <a:br>
              <a:rPr lang="el-GR" sz="1400" dirty="0" smtClean="0">
                <a:latin typeface="Palatino Linotype" panose="02040502050505030304" pitchFamily="18" charset="0"/>
              </a:rPr>
            </a:br>
            <a:r>
              <a:rPr lang="el-GR" sz="1400" dirty="0" smtClean="0">
                <a:latin typeface="Palatino Linotype" panose="02040502050505030304" pitchFamily="18" charset="0"/>
              </a:rPr>
              <a:t>από τον ιδιόχειρο Ματθαίου του </a:t>
            </a:r>
            <a:r>
              <a:rPr lang="el-GR" sz="1400" dirty="0" err="1" smtClean="0">
                <a:latin typeface="Palatino Linotype" panose="02040502050505030304" pitchFamily="18" charset="0"/>
              </a:rPr>
              <a:t>Βατοπαιδηνού</a:t>
            </a:r>
            <a:r>
              <a:rPr lang="el-GR" sz="1400" dirty="0" smtClean="0">
                <a:latin typeface="Palatino Linotype" panose="02040502050505030304" pitchFamily="18" charset="0"/>
              </a:rPr>
              <a:t> κώδικα</a:t>
            </a:r>
            <a:r>
              <a:rPr lang="el-GR" sz="1400" b="1" dirty="0" smtClean="0">
                <a:latin typeface="Palatino Linotype" panose="02040502050505030304" pitchFamily="18" charset="0"/>
              </a:rPr>
              <a:t> </a:t>
            </a:r>
            <a:r>
              <a:rPr lang="el-GR" sz="1400" b="1" dirty="0">
                <a:latin typeface="Palatino Linotype" panose="02040502050505030304" pitchFamily="18" charset="0"/>
              </a:rPr>
              <a:t>Βατ 1289</a:t>
            </a:r>
            <a:r>
              <a:rPr lang="el-GR" sz="1400" dirty="0">
                <a:latin typeface="Palatino Linotype" panose="02040502050505030304" pitchFamily="18" charset="0"/>
              </a:rPr>
              <a:t>, 446v-450v</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2063" y="1114144"/>
            <a:ext cx="8137073" cy="4320000"/>
          </a:xfrm>
        </p:spPr>
      </p:pic>
    </p:spTree>
    <p:extLst>
      <p:ext uri="{BB962C8B-B14F-4D97-AF65-F5344CB8AC3E}">
        <p14:creationId xmlns:p14="http://schemas.microsoft.com/office/powerpoint/2010/main" val="31883510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6047" y="797859"/>
            <a:ext cx="6131859" cy="1048870"/>
          </a:xfrm>
        </p:spPr>
        <p:txBody>
          <a:bodyPr>
            <a:normAutofit/>
          </a:bodyPr>
          <a:lstStyle/>
          <a:p>
            <a:pPr algn="l"/>
            <a:r>
              <a:rPr lang="el-GR" sz="1400" b="1" dirty="0">
                <a:latin typeface="Palatino Linotype" panose="02040502050505030304" pitchFamily="18" charset="0"/>
              </a:rPr>
              <a:t>ΜΜΒΛΒ</a:t>
            </a:r>
            <a:r>
              <a:rPr lang="el-GR" sz="1400" dirty="0">
                <a:latin typeface="Palatino Linotype" panose="02040502050505030304" pitchFamily="18" charset="0"/>
              </a:rPr>
              <a:t> </a:t>
            </a:r>
            <a:r>
              <a:rPr lang="el-GR" sz="1400" b="1" dirty="0">
                <a:latin typeface="Palatino Linotype" panose="02040502050505030304" pitchFamily="18" charset="0"/>
              </a:rPr>
              <a:t>1</a:t>
            </a:r>
            <a:r>
              <a:rPr lang="el-GR" sz="1400" dirty="0">
                <a:latin typeface="Palatino Linotype" panose="02040502050505030304" pitchFamily="18" charset="0"/>
              </a:rPr>
              <a:t>, φ. 155</a:t>
            </a:r>
            <a:r>
              <a:rPr lang="en-US" sz="1400" dirty="0">
                <a:latin typeface="Palatino Linotype" panose="02040502050505030304" pitchFamily="18" charset="0"/>
              </a:rPr>
              <a:t>v</a:t>
            </a:r>
            <a:r>
              <a:rPr lang="el-GR" sz="1400" dirty="0">
                <a:latin typeface="Palatino Linotype" panose="02040502050505030304" pitchFamily="18" charset="0"/>
              </a:rPr>
              <a:t>: </a:t>
            </a:r>
            <a:r>
              <a:rPr lang="el-GR" sz="1400" i="1" dirty="0">
                <a:latin typeface="Palatino Linotype" panose="02040502050505030304" pitchFamily="18" charset="0"/>
              </a:rPr>
              <a:t>Τέλος </a:t>
            </a:r>
            <a:r>
              <a:rPr lang="el-GR" sz="1400" i="1" dirty="0" err="1">
                <a:latin typeface="Palatino Linotype" panose="02040502050505030304" pitchFamily="18" charset="0"/>
              </a:rPr>
              <a:t>τῶν</a:t>
            </a:r>
            <a:r>
              <a:rPr lang="el-GR" sz="1400" i="1" dirty="0">
                <a:latin typeface="Palatino Linotype" panose="02040502050505030304" pitchFamily="18" charset="0"/>
              </a:rPr>
              <a:t> θέσεων </a:t>
            </a:r>
            <a:r>
              <a:rPr lang="el-GR" sz="1400" i="1" dirty="0" err="1">
                <a:latin typeface="Palatino Linotype" panose="02040502050505030304" pitchFamily="18" charset="0"/>
              </a:rPr>
              <a:t>τοῦ</a:t>
            </a:r>
            <a:r>
              <a:rPr lang="el-GR" sz="1400" i="1" dirty="0">
                <a:latin typeface="Palatino Linotype" panose="02040502050505030304" pitchFamily="18" charset="0"/>
              </a:rPr>
              <a:t> </a:t>
            </a:r>
            <a:r>
              <a:rPr lang="el-GR" sz="1400" i="1" dirty="0" err="1">
                <a:latin typeface="Palatino Linotype" panose="02040502050505030304" pitchFamily="18" charset="0"/>
              </a:rPr>
              <a:t>Στιχηραρίου</a:t>
            </a:r>
            <a:r>
              <a:rPr lang="el-GR" sz="1400" i="1" dirty="0">
                <a:latin typeface="Palatino Linotype" panose="02040502050505030304" pitchFamily="18" charset="0"/>
              </a:rPr>
              <a:t> </a:t>
            </a:r>
            <a:r>
              <a:rPr lang="el-GR" sz="1400" i="1" dirty="0" err="1">
                <a:latin typeface="Palatino Linotype" panose="02040502050505030304" pitchFamily="18" charset="0"/>
              </a:rPr>
              <a:t>τοῦ</a:t>
            </a:r>
            <a:r>
              <a:rPr lang="el-GR" sz="1400" i="1" dirty="0">
                <a:latin typeface="Palatino Linotype" panose="02040502050505030304" pitchFamily="18" charset="0"/>
              </a:rPr>
              <a:t> Νέων </a:t>
            </a:r>
            <a:r>
              <a:rPr lang="el-GR" sz="1400" i="1" dirty="0" err="1">
                <a:latin typeface="Palatino Linotype" panose="02040502050505030304" pitchFamily="18" charset="0"/>
              </a:rPr>
              <a:t>Πατρῶν</a:t>
            </a:r>
            <a:r>
              <a:rPr lang="el-GR" sz="1400" i="1" dirty="0">
                <a:latin typeface="Palatino Linotype" panose="02040502050505030304" pitchFamily="18" charset="0"/>
              </a:rPr>
              <a:t>· </a:t>
            </a:r>
            <a:r>
              <a:rPr lang="el-GR" sz="1400" i="1" dirty="0" err="1">
                <a:latin typeface="Palatino Linotype" panose="02040502050505030304" pitchFamily="18" charset="0"/>
              </a:rPr>
              <a:t>καὶ</a:t>
            </a:r>
            <a:r>
              <a:rPr lang="el-GR" sz="1400" i="1" dirty="0">
                <a:latin typeface="Palatino Linotype" panose="02040502050505030304" pitchFamily="18" charset="0"/>
              </a:rPr>
              <a:t> ἡ </a:t>
            </a:r>
            <a:r>
              <a:rPr lang="el-GR" sz="1400" i="1" dirty="0" err="1">
                <a:latin typeface="Palatino Linotype" panose="02040502050505030304" pitchFamily="18" charset="0"/>
              </a:rPr>
              <a:t>μετάφρασις</a:t>
            </a:r>
            <a:r>
              <a:rPr lang="el-GR" sz="1400" i="1" dirty="0">
                <a:latin typeface="Palatino Linotype" panose="02040502050505030304" pitchFamily="18" charset="0"/>
              </a:rPr>
              <a:t> </a:t>
            </a:r>
            <a:r>
              <a:rPr lang="el-GR" sz="1400" i="1" dirty="0" err="1">
                <a:latin typeface="Palatino Linotype" panose="02040502050505030304" pitchFamily="18" charset="0"/>
              </a:rPr>
              <a:t>καὶ</a:t>
            </a:r>
            <a:r>
              <a:rPr lang="el-GR" sz="1400" i="1" dirty="0">
                <a:latin typeface="Palatino Linotype" panose="02040502050505030304" pitchFamily="18" charset="0"/>
              </a:rPr>
              <a:t> ἡ </a:t>
            </a:r>
            <a:r>
              <a:rPr lang="el-GR" sz="1400" i="1" dirty="0" err="1">
                <a:latin typeface="Palatino Linotype" panose="02040502050505030304" pitchFamily="18" charset="0"/>
              </a:rPr>
              <a:t>χεὶρ</a:t>
            </a:r>
            <a:r>
              <a:rPr lang="el-GR" sz="1400" i="1" dirty="0">
                <a:latin typeface="Palatino Linotype" panose="02040502050505030304" pitchFamily="18" charset="0"/>
              </a:rPr>
              <a:t> </a:t>
            </a:r>
            <a:r>
              <a:rPr lang="el-GR" sz="1400" i="1" dirty="0" err="1">
                <a:latin typeface="Palatino Linotype" panose="02040502050505030304" pitchFamily="18" charset="0"/>
              </a:rPr>
              <a:t>Ἀκακίου</a:t>
            </a:r>
            <a:r>
              <a:rPr lang="el-GR" sz="1400" i="1" dirty="0">
                <a:latin typeface="Palatino Linotype" panose="02040502050505030304" pitchFamily="18" charset="0"/>
              </a:rPr>
              <a:t> </a:t>
            </a:r>
            <a:r>
              <a:rPr lang="el-GR" sz="1400" i="1" dirty="0" err="1">
                <a:latin typeface="Palatino Linotype" panose="02040502050505030304" pitchFamily="18" charset="0"/>
              </a:rPr>
              <a:t>τοῦ</a:t>
            </a:r>
            <a:r>
              <a:rPr lang="el-GR" sz="1400" i="1" dirty="0">
                <a:latin typeface="Palatino Linotype" panose="02040502050505030304" pitchFamily="18" charset="0"/>
              </a:rPr>
              <a:t> </a:t>
            </a:r>
            <a:r>
              <a:rPr lang="el-GR" sz="1400" i="1" dirty="0" err="1">
                <a:latin typeface="Palatino Linotype" panose="02040502050505030304" pitchFamily="18" charset="0"/>
              </a:rPr>
              <a:t>Μεγασπηλαιώτου</a:t>
            </a:r>
            <a:r>
              <a:rPr lang="el-GR" sz="1400" i="1" dirty="0">
                <a:latin typeface="Palatino Linotype" panose="02040502050505030304" pitchFamily="18" charset="0"/>
              </a:rPr>
              <a:t>· 1800</a:t>
            </a:r>
            <a:endParaRPr lang="el-GR" sz="1400" dirty="0">
              <a:latin typeface="Palatino Linotype" panose="020405020505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6006" y="170328"/>
            <a:ext cx="4357097" cy="6480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774" y="2773083"/>
            <a:ext cx="6378962" cy="1980000"/>
          </a:xfrm>
          <a:prstGeom prst="rect">
            <a:avLst/>
          </a:prstGeom>
        </p:spPr>
      </p:pic>
    </p:spTree>
    <p:extLst>
      <p:ext uri="{BB962C8B-B14F-4D97-AF65-F5344CB8AC3E}">
        <p14:creationId xmlns:p14="http://schemas.microsoft.com/office/powerpoint/2010/main" val="24498783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6364" y="5607424"/>
            <a:ext cx="5118847" cy="340658"/>
          </a:xfrm>
        </p:spPr>
        <p:txBody>
          <a:bodyPr>
            <a:noAutofit/>
          </a:bodyPr>
          <a:lstStyle/>
          <a:p>
            <a:r>
              <a:rPr lang="el-GR" sz="1400" b="1" dirty="0">
                <a:latin typeface="Palatino Linotype" panose="02040502050505030304" pitchFamily="18" charset="0"/>
              </a:rPr>
              <a:t>«</a:t>
            </a:r>
            <a:r>
              <a:rPr lang="el-GR" sz="1400" dirty="0">
                <a:latin typeface="Palatino Linotype" panose="02040502050505030304" pitchFamily="18" charset="0"/>
              </a:rPr>
              <a:t>δεινές θέσεις» </a:t>
            </a:r>
            <a:r>
              <a:rPr lang="el-GR" sz="1400" b="1" dirty="0" smtClean="0">
                <a:latin typeface="Palatino Linotype" panose="02040502050505030304" pitchFamily="18" charset="0"/>
              </a:rPr>
              <a:t>ΜΑΤΘΑΙΟΥ </a:t>
            </a:r>
            <a:r>
              <a:rPr lang="el-GR" sz="1400" dirty="0" smtClean="0">
                <a:latin typeface="Palatino Linotype" panose="02040502050505030304" pitchFamily="18" charset="0"/>
              </a:rPr>
              <a:t>→ </a:t>
            </a:r>
            <a:r>
              <a:rPr lang="el-GR" sz="1400" b="1" dirty="0">
                <a:latin typeface="Palatino Linotype" panose="02040502050505030304" pitchFamily="18" charset="0"/>
              </a:rPr>
              <a:t>Βατ 1365</a:t>
            </a:r>
            <a:r>
              <a:rPr lang="el-GR" sz="1400" dirty="0">
                <a:latin typeface="Palatino Linotype" panose="02040502050505030304" pitchFamily="18" charset="0"/>
              </a:rPr>
              <a:t>, φ. 129</a:t>
            </a:r>
            <a:r>
              <a:rPr lang="en-US" sz="1400" dirty="0">
                <a:latin typeface="Palatino Linotype" panose="02040502050505030304" pitchFamily="18" charset="0"/>
              </a:rPr>
              <a:t>r</a:t>
            </a:r>
            <a:r>
              <a:rPr lang="el-GR" sz="1400" dirty="0">
                <a:latin typeface="Palatino Linotype" panose="02040502050505030304" pitchFamily="18" charset="0"/>
              </a:rPr>
              <a:t>-</a:t>
            </a:r>
            <a:r>
              <a:rPr lang="en-US" sz="1400" dirty="0" smtClean="0">
                <a:latin typeface="Palatino Linotype" panose="02040502050505030304" pitchFamily="18" charset="0"/>
              </a:rPr>
              <a:t>v</a:t>
            </a:r>
            <a:endParaRPr lang="el-GR" sz="1400" dirty="0">
              <a:latin typeface="Palatino Linotype" panose="020405020505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231" y="957984"/>
            <a:ext cx="10838432" cy="4320000"/>
          </a:xfrm>
        </p:spPr>
      </p:pic>
    </p:spTree>
    <p:extLst>
      <p:ext uri="{BB962C8B-B14F-4D97-AF65-F5344CB8AC3E}">
        <p14:creationId xmlns:p14="http://schemas.microsoft.com/office/powerpoint/2010/main" val="23960494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5918" t="-1907" r="-22798" b="-1089"/>
          <a:stretch/>
        </p:blipFill>
        <p:spPr>
          <a:xfrm>
            <a:off x="1295400" y="222250"/>
            <a:ext cx="9601200" cy="6000749"/>
          </a:xfrm>
        </p:spPr>
      </p:pic>
    </p:spTree>
    <p:extLst>
      <p:ext uri="{BB962C8B-B14F-4D97-AF65-F5344CB8AC3E}">
        <p14:creationId xmlns:p14="http://schemas.microsoft.com/office/powerpoint/2010/main" val="26490658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51716" r="-51716"/>
          <a:stretch>
            <a:fillRect/>
          </a:stretch>
        </p:blipFill>
        <p:spPr>
          <a:xfrm>
            <a:off x="285750" y="571500"/>
            <a:ext cx="11223625" cy="5603874"/>
          </a:xfrm>
        </p:spPr>
      </p:pic>
    </p:spTree>
    <p:extLst>
      <p:ext uri="{BB962C8B-B14F-4D97-AF65-F5344CB8AC3E}">
        <p14:creationId xmlns:p14="http://schemas.microsoft.com/office/powerpoint/2010/main" val="17581650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630" y="4486834"/>
            <a:ext cx="8120740" cy="1232647"/>
          </a:xfrm>
        </p:spPr>
        <p:txBody>
          <a:bodyPr>
            <a:normAutofit/>
          </a:bodyPr>
          <a:lstStyle/>
          <a:p>
            <a:r>
              <a:rPr lang="el-GR" sz="1400" b="1" dirty="0" smtClean="0">
                <a:latin typeface="Palatino Linotype" panose="02040502050505030304" pitchFamily="18" charset="0"/>
              </a:rPr>
              <a:t>ΒΚΨ 19/173</a:t>
            </a:r>
            <a:r>
              <a:rPr lang="el-GR" sz="1400" dirty="0" smtClean="0">
                <a:latin typeface="Palatino Linotype" panose="02040502050505030304" pitchFamily="18" charset="0"/>
              </a:rPr>
              <a:t>, εσωτερικό </a:t>
            </a:r>
            <a:r>
              <a:rPr lang="el-GR" sz="1400" dirty="0" err="1" smtClean="0">
                <a:latin typeface="Palatino Linotype" panose="02040502050505030304" pitchFamily="18" charset="0"/>
              </a:rPr>
              <a:t>οπισθοφύλλου</a:t>
            </a:r>
            <a:r>
              <a:rPr lang="el-GR" sz="1400" dirty="0" smtClean="0">
                <a:latin typeface="Palatino Linotype" panose="02040502050505030304" pitchFamily="18" charset="0"/>
              </a:rPr>
              <a:t>: </a:t>
            </a:r>
            <a:r>
              <a:rPr lang="el-GR" sz="1400" i="1" dirty="0" smtClean="0">
                <a:latin typeface="Palatino Linotype" panose="02040502050505030304" pitchFamily="18" charset="0"/>
              </a:rPr>
              <a:t>1812 </a:t>
            </a:r>
            <a:r>
              <a:rPr lang="el-GR" sz="1400" i="1" dirty="0" err="1" smtClean="0">
                <a:latin typeface="Palatino Linotype" panose="02040502050505030304" pitchFamily="18" charset="0"/>
              </a:rPr>
              <a:t>Ἰουνίου</a:t>
            </a:r>
            <a:r>
              <a:rPr lang="el-GR" sz="1400" i="1" dirty="0" smtClean="0">
                <a:latin typeface="Palatino Linotype" panose="02040502050505030304" pitchFamily="18" charset="0"/>
              </a:rPr>
              <a:t> 15:- | </a:t>
            </a:r>
            <a:r>
              <a:rPr lang="el-GR" sz="1400" i="1" dirty="0" err="1" smtClean="0">
                <a:latin typeface="Palatino Linotype" panose="02040502050505030304" pitchFamily="18" charset="0"/>
              </a:rPr>
              <a:t>τὸ</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παρὸν</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ἔχει</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ἐξωτερικὰ</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ἄσματα</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τὰ</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ὁποῖα</a:t>
            </a:r>
            <a:r>
              <a:rPr lang="el-GR" sz="1400" i="1" dirty="0" smtClean="0">
                <a:latin typeface="Palatino Linotype" panose="02040502050505030304" pitchFamily="18" charset="0"/>
              </a:rPr>
              <a:t> | </a:t>
            </a:r>
            <a:r>
              <a:rPr lang="el-GR" sz="1400" i="1" dirty="0" err="1" smtClean="0">
                <a:latin typeface="Palatino Linotype" panose="02040502050505030304" pitchFamily="18" charset="0"/>
              </a:rPr>
              <a:t>μᾶς</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παρέδωσεν</a:t>
            </a:r>
            <a:r>
              <a:rPr lang="el-GR" sz="1400" i="1" dirty="0" smtClean="0">
                <a:latin typeface="Palatino Linotype" panose="02040502050505030304" pitchFamily="18" charset="0"/>
              </a:rPr>
              <a:t> ὁ διδάσκαλός μας κύριος </a:t>
            </a:r>
            <a:r>
              <a:rPr lang="el-GR" sz="1400" b="1" i="1" dirty="0" err="1" smtClean="0">
                <a:latin typeface="Palatino Linotype" panose="02040502050505030304" pitchFamily="18" charset="0"/>
              </a:rPr>
              <a:t>Ἀκάκιος</a:t>
            </a:r>
            <a:r>
              <a:rPr lang="el-GR" sz="1400" i="1" dirty="0" smtClean="0">
                <a:latin typeface="Palatino Linotype" panose="02040502050505030304" pitchFamily="18" charset="0"/>
              </a:rPr>
              <a:t> | κ(</a:t>
            </a:r>
            <a:r>
              <a:rPr lang="el-GR" sz="1400" i="1" dirty="0" err="1" smtClean="0">
                <a:latin typeface="Palatino Linotype" panose="02040502050505030304" pitchFamily="18" charset="0"/>
              </a:rPr>
              <a:t>αὶ</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εἰς</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ἔνδειξιν</a:t>
            </a:r>
            <a:r>
              <a:rPr lang="el-GR" sz="1400" i="1" dirty="0" smtClean="0">
                <a:latin typeface="Palatino Linotype" panose="02040502050505030304" pitchFamily="18" charset="0"/>
              </a:rPr>
              <a:t> ὁ </a:t>
            </a:r>
            <a:r>
              <a:rPr lang="el-GR" sz="1400" i="1" dirty="0" err="1" smtClean="0">
                <a:latin typeface="Palatino Linotype" panose="02040502050505030304" pitchFamily="18" charset="0"/>
              </a:rPr>
              <a:t>μαθητὴς</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αὐτοῦ</a:t>
            </a:r>
            <a:r>
              <a:rPr lang="el-GR" sz="1400" i="1" dirty="0" smtClean="0">
                <a:latin typeface="Palatino Linotype" panose="02040502050505030304" pitchFamily="18" charset="0"/>
              </a:rPr>
              <a:t> </a:t>
            </a:r>
            <a:r>
              <a:rPr lang="el-GR" sz="1400" i="1" dirty="0" err="1" smtClean="0">
                <a:latin typeface="Palatino Linotype" panose="02040502050505030304" pitchFamily="18" charset="0"/>
              </a:rPr>
              <a:t>ἱερομόναχος</a:t>
            </a:r>
            <a:r>
              <a:rPr lang="el-GR" sz="1400" i="1" dirty="0" smtClean="0">
                <a:latin typeface="Palatino Linotype" panose="02040502050505030304" pitchFamily="18" charset="0"/>
              </a:rPr>
              <a:t> | </a:t>
            </a:r>
            <a:r>
              <a:rPr lang="el-GR" sz="1400" b="1" i="1" dirty="0" err="1" smtClean="0">
                <a:latin typeface="Palatino Linotype" panose="02040502050505030304" pitchFamily="18" charset="0"/>
              </a:rPr>
              <a:t>Ἰωνᾶς</a:t>
            </a:r>
            <a:r>
              <a:rPr lang="el-GR" sz="1400" b="1" i="1" dirty="0" smtClean="0">
                <a:latin typeface="Palatino Linotype" panose="02040502050505030304" pitchFamily="18" charset="0"/>
              </a:rPr>
              <a:t> Κανελλόπουλος </a:t>
            </a:r>
            <a:r>
              <a:rPr lang="el-GR" sz="1400" b="1" i="1" dirty="0" err="1" smtClean="0">
                <a:latin typeface="Palatino Linotype" panose="02040502050505030304" pitchFamily="18" charset="0"/>
              </a:rPr>
              <a:t>ἐκ</a:t>
            </a:r>
            <a:r>
              <a:rPr lang="el-GR" sz="1400" b="1" i="1" dirty="0" smtClean="0">
                <a:latin typeface="Palatino Linotype" panose="02040502050505030304" pitchFamily="18" charset="0"/>
              </a:rPr>
              <a:t> </a:t>
            </a:r>
            <a:r>
              <a:rPr lang="el-GR" sz="1400" b="1" i="1" dirty="0" err="1" smtClean="0">
                <a:latin typeface="Palatino Linotype" panose="02040502050505030304" pitchFamily="18" charset="0"/>
              </a:rPr>
              <a:t>Χαλκιάνων</a:t>
            </a:r>
            <a:endParaRPr lang="el-GR" sz="1400" b="1" i="1" dirty="0">
              <a:latin typeface="Palatino Linotype" panose="020405020505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5630" y="1024498"/>
            <a:ext cx="8120740" cy="3317875"/>
          </a:xfrm>
        </p:spPr>
      </p:pic>
    </p:spTree>
    <p:extLst>
      <p:ext uri="{BB962C8B-B14F-4D97-AF65-F5344CB8AC3E}">
        <p14:creationId xmlns:p14="http://schemas.microsoft.com/office/powerpoint/2010/main" val="12861880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1931" y="403411"/>
            <a:ext cx="4041863" cy="6120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533" y="403411"/>
            <a:ext cx="4137692" cy="6120000"/>
          </a:xfrm>
          <a:prstGeom prst="rect">
            <a:avLst/>
          </a:prstGeom>
        </p:spPr>
      </p:pic>
    </p:spTree>
    <p:extLst>
      <p:ext uri="{BB962C8B-B14F-4D97-AF65-F5344CB8AC3E}">
        <p14:creationId xmlns:p14="http://schemas.microsoft.com/office/powerpoint/2010/main" val="305722745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2790" y="697286"/>
            <a:ext cx="6926420" cy="5400000"/>
          </a:xfrm>
        </p:spPr>
      </p:pic>
    </p:spTree>
    <p:extLst>
      <p:ext uri="{BB962C8B-B14F-4D97-AF65-F5344CB8AC3E}">
        <p14:creationId xmlns:p14="http://schemas.microsoft.com/office/powerpoint/2010/main" val="15126209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5739" y="136991"/>
            <a:ext cx="4669192" cy="648000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0" y="1335622"/>
            <a:ext cx="4617613" cy="3600000"/>
          </a:xfrm>
          <a:prstGeom prst="rect">
            <a:avLst/>
          </a:prstGeom>
        </p:spPr>
      </p:pic>
    </p:spTree>
    <p:extLst>
      <p:ext uri="{BB962C8B-B14F-4D97-AF65-F5344CB8AC3E}">
        <p14:creationId xmlns:p14="http://schemas.microsoft.com/office/powerpoint/2010/main" val="2670701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2941" y="2604247"/>
            <a:ext cx="5625353" cy="2940424"/>
          </a:xfrm>
        </p:spPr>
        <p:txBody>
          <a:bodyPr>
            <a:noAutofit/>
          </a:bodyPr>
          <a:lstStyle/>
          <a:p>
            <a:pPr algn="l"/>
            <a:r>
              <a:rPr lang="el-GR" sz="1400" b="1" dirty="0">
                <a:latin typeface="Palatino Linotype" panose="02040502050505030304" pitchFamily="18" charset="0"/>
              </a:rPr>
              <a:t>ΜΜΒΛΒ</a:t>
            </a:r>
            <a:r>
              <a:rPr lang="el-GR" sz="1400" dirty="0">
                <a:latin typeface="Palatino Linotype" panose="02040502050505030304" pitchFamily="18" charset="0"/>
              </a:rPr>
              <a:t> </a:t>
            </a:r>
            <a:r>
              <a:rPr lang="el-GR" sz="1400" b="1" dirty="0">
                <a:latin typeface="Palatino Linotype" panose="02040502050505030304" pitchFamily="18" charset="0"/>
              </a:rPr>
              <a:t>1</a:t>
            </a:r>
            <a:r>
              <a:rPr lang="el-GR" sz="1400" dirty="0">
                <a:latin typeface="Palatino Linotype" panose="02040502050505030304" pitchFamily="18" charset="0"/>
              </a:rPr>
              <a:t>, </a:t>
            </a:r>
            <a:r>
              <a:rPr lang="el-GR" sz="1400" dirty="0" err="1">
                <a:latin typeface="Palatino Linotype" panose="02040502050505030304" pitchFamily="18" charset="0"/>
              </a:rPr>
              <a:t>φφ</a:t>
            </a:r>
            <a:r>
              <a:rPr lang="el-GR" sz="1400" dirty="0">
                <a:latin typeface="Palatino Linotype" panose="02040502050505030304" pitchFamily="18" charset="0"/>
              </a:rPr>
              <a:t>. 1</a:t>
            </a:r>
            <a:r>
              <a:rPr lang="en-US" sz="1400" dirty="0">
                <a:latin typeface="Palatino Linotype" panose="02040502050505030304" pitchFamily="18" charset="0"/>
              </a:rPr>
              <a:t>r</a:t>
            </a:r>
            <a:r>
              <a:rPr lang="el-GR" sz="1400" dirty="0">
                <a:latin typeface="Palatino Linotype" panose="02040502050505030304" pitchFamily="18" charset="0"/>
              </a:rPr>
              <a:t>-107</a:t>
            </a:r>
            <a:r>
              <a:rPr lang="en-US" sz="1400" dirty="0">
                <a:latin typeface="Palatino Linotype" panose="02040502050505030304" pitchFamily="18" charset="0"/>
              </a:rPr>
              <a:t>v</a:t>
            </a:r>
            <a:r>
              <a:rPr lang="el-GR" sz="1400" dirty="0">
                <a:latin typeface="Palatino Linotype" panose="02040502050505030304" pitchFamily="18" charset="0"/>
              </a:rPr>
              <a:t>: </a:t>
            </a:r>
            <a:r>
              <a:rPr lang="el-GR" sz="1400" i="1" dirty="0" err="1">
                <a:latin typeface="Palatino Linotype" panose="02040502050505030304" pitchFamily="18" charset="0"/>
              </a:rPr>
              <a:t>Ἀνθολογία</a:t>
            </a:r>
            <a:r>
              <a:rPr lang="el-GR" sz="1400" i="1" dirty="0">
                <a:latin typeface="Palatino Linotype" panose="02040502050505030304" pitchFamily="18" charset="0"/>
              </a:rPr>
              <a:t> </a:t>
            </a:r>
            <a:r>
              <a:rPr lang="el-GR" sz="1400" i="1" dirty="0" err="1">
                <a:latin typeface="Palatino Linotype" panose="02040502050505030304" pitchFamily="18" charset="0"/>
              </a:rPr>
              <a:t>μουσικῶν</a:t>
            </a:r>
            <a:r>
              <a:rPr lang="el-GR" sz="1400" i="1" dirty="0">
                <a:latin typeface="Palatino Linotype" panose="02040502050505030304" pitchFamily="18" charset="0"/>
              </a:rPr>
              <a:t> μαθημάτων, </a:t>
            </a:r>
            <a:r>
              <a:rPr lang="el-GR" sz="1400" i="1" dirty="0" err="1">
                <a:latin typeface="Palatino Linotype" panose="02040502050505030304" pitchFamily="18" charset="0"/>
              </a:rPr>
              <a:t>τὰ</a:t>
            </a:r>
            <a:r>
              <a:rPr lang="el-GR" sz="1400" i="1" dirty="0">
                <a:latin typeface="Palatino Linotype" panose="02040502050505030304" pitchFamily="18" charset="0"/>
              </a:rPr>
              <a:t> </a:t>
            </a:r>
            <a:r>
              <a:rPr lang="el-GR" sz="1400" i="1" dirty="0" err="1">
                <a:latin typeface="Palatino Linotype" panose="02040502050505030304" pitchFamily="18" charset="0"/>
              </a:rPr>
              <a:t>ἕνδεκα</a:t>
            </a:r>
            <a:r>
              <a:rPr lang="el-GR" sz="1400" i="1" dirty="0">
                <a:latin typeface="Palatino Linotype" panose="02040502050505030304" pitchFamily="18" charset="0"/>
              </a:rPr>
              <a:t> </a:t>
            </a:r>
            <a:r>
              <a:rPr lang="el-GR" sz="1400" i="1" dirty="0" err="1">
                <a:latin typeface="Palatino Linotype" panose="02040502050505030304" pitchFamily="18" charset="0"/>
              </a:rPr>
              <a:t>ἑωθινά</a:t>
            </a:r>
            <a:r>
              <a:rPr lang="el-GR" sz="1400" i="1" dirty="0">
                <a:latin typeface="Palatino Linotype" panose="02040502050505030304" pitchFamily="18" charset="0"/>
              </a:rPr>
              <a:t>, </a:t>
            </a:r>
            <a:r>
              <a:rPr lang="el-GR" sz="1400" i="1" dirty="0" err="1">
                <a:latin typeface="Palatino Linotype" panose="02040502050505030304" pitchFamily="18" charset="0"/>
              </a:rPr>
              <a:t>τάς</a:t>
            </a:r>
            <a:r>
              <a:rPr lang="el-GR" sz="1400" i="1" dirty="0">
                <a:latin typeface="Palatino Linotype" panose="02040502050505030304" pitchFamily="18" charset="0"/>
              </a:rPr>
              <a:t> τε </a:t>
            </a:r>
            <a:r>
              <a:rPr lang="el-GR" sz="1400" i="1" dirty="0" err="1">
                <a:latin typeface="Palatino Linotype" panose="02040502050505030304" pitchFamily="18" charset="0"/>
              </a:rPr>
              <a:t>τρεῖς</a:t>
            </a:r>
            <a:r>
              <a:rPr lang="el-GR" sz="1400" i="1" dirty="0">
                <a:latin typeface="Palatino Linotype" panose="02040502050505030304" pitchFamily="18" charset="0"/>
              </a:rPr>
              <a:t> </a:t>
            </a:r>
            <a:r>
              <a:rPr lang="el-GR" sz="1400" i="1" dirty="0" err="1">
                <a:latin typeface="Palatino Linotype" panose="02040502050505030304" pitchFamily="18" charset="0"/>
              </a:rPr>
              <a:t>τῶν</a:t>
            </a:r>
            <a:r>
              <a:rPr lang="el-GR" sz="1400" i="1" dirty="0">
                <a:latin typeface="Palatino Linotype" panose="02040502050505030304" pitchFamily="18" charset="0"/>
              </a:rPr>
              <a:t> </a:t>
            </a:r>
            <a:r>
              <a:rPr lang="el-GR" sz="1400" i="1" dirty="0" err="1">
                <a:latin typeface="Palatino Linotype" panose="02040502050505030304" pitchFamily="18" charset="0"/>
              </a:rPr>
              <a:t>Ὡρῶν</a:t>
            </a:r>
            <a:r>
              <a:rPr lang="el-GR" sz="1400" i="1" dirty="0">
                <a:latin typeface="Palatino Linotype" panose="02040502050505030304" pitchFamily="18" charset="0"/>
              </a:rPr>
              <a:t> στάσεις </a:t>
            </a:r>
            <a:r>
              <a:rPr lang="el-GR" sz="1400" i="1" dirty="0" err="1">
                <a:latin typeface="Palatino Linotype" panose="02040502050505030304" pitchFamily="18" charset="0"/>
              </a:rPr>
              <a:t>τοῦ</a:t>
            </a:r>
            <a:r>
              <a:rPr lang="el-GR" sz="1400" i="1" dirty="0">
                <a:latin typeface="Palatino Linotype" panose="02040502050505030304" pitchFamily="18" charset="0"/>
              </a:rPr>
              <a:t> </a:t>
            </a:r>
            <a:r>
              <a:rPr lang="el-GR" sz="1400" i="1" dirty="0" err="1">
                <a:latin typeface="Palatino Linotype" panose="02040502050505030304" pitchFamily="18" charset="0"/>
              </a:rPr>
              <a:t>Στιχηραρίου</a:t>
            </a:r>
            <a:r>
              <a:rPr lang="el-GR" sz="1400" i="1" dirty="0">
                <a:latin typeface="Palatino Linotype" panose="02040502050505030304" pitchFamily="18" charset="0"/>
              </a:rPr>
              <a:t> </a:t>
            </a:r>
            <a:r>
              <a:rPr lang="el-GR" sz="1400" i="1" dirty="0" err="1">
                <a:latin typeface="Palatino Linotype" panose="02040502050505030304" pitchFamily="18" charset="0"/>
              </a:rPr>
              <a:t>τοῦ</a:t>
            </a:r>
            <a:r>
              <a:rPr lang="el-GR" sz="1400" i="1" dirty="0">
                <a:latin typeface="Palatino Linotype" panose="02040502050505030304" pitchFamily="18" charset="0"/>
              </a:rPr>
              <a:t> Νέων </a:t>
            </a:r>
            <a:r>
              <a:rPr lang="el-GR" sz="1400" i="1" dirty="0" err="1">
                <a:latin typeface="Palatino Linotype" panose="02040502050505030304" pitchFamily="18" charset="0"/>
              </a:rPr>
              <a:t>Πατρῶν</a:t>
            </a:r>
            <a:r>
              <a:rPr lang="el-GR" sz="1400" i="1" dirty="0">
                <a:latin typeface="Palatino Linotype" panose="02040502050505030304" pitchFamily="18" charset="0"/>
              </a:rPr>
              <a:t> </a:t>
            </a:r>
            <a:r>
              <a:rPr lang="el-GR" sz="1400" i="1" dirty="0" err="1">
                <a:latin typeface="Palatino Linotype" panose="02040502050505030304" pitchFamily="18" charset="0"/>
              </a:rPr>
              <a:t>καὶ</a:t>
            </a:r>
            <a:r>
              <a:rPr lang="el-GR" sz="1400" i="1" dirty="0">
                <a:latin typeface="Palatino Linotype" panose="02040502050505030304" pitchFamily="18" charset="0"/>
              </a:rPr>
              <a:t> </a:t>
            </a:r>
            <a:r>
              <a:rPr lang="el-GR" sz="1400" i="1" dirty="0" err="1">
                <a:latin typeface="Palatino Linotype" panose="02040502050505030304" pitchFamily="18" charset="0"/>
              </a:rPr>
              <a:t>τὰς</a:t>
            </a:r>
            <a:r>
              <a:rPr lang="el-GR" sz="1400" i="1" dirty="0">
                <a:latin typeface="Palatino Linotype" panose="02040502050505030304" pitchFamily="18" charset="0"/>
              </a:rPr>
              <a:t> </a:t>
            </a:r>
            <a:r>
              <a:rPr lang="el-GR" sz="1400" i="1" dirty="0" err="1">
                <a:latin typeface="Palatino Linotype" panose="02040502050505030304" pitchFamily="18" charset="0"/>
              </a:rPr>
              <a:t>δυσλήπτους</a:t>
            </a:r>
            <a:r>
              <a:rPr lang="el-GR" sz="1400" i="1" dirty="0">
                <a:latin typeface="Palatino Linotype" panose="02040502050505030304" pitchFamily="18" charset="0"/>
              </a:rPr>
              <a:t> θέσεις </a:t>
            </a:r>
            <a:r>
              <a:rPr lang="el-GR" sz="1400" i="1" dirty="0" err="1">
                <a:latin typeface="Palatino Linotype" panose="02040502050505030304" pitchFamily="18" charset="0"/>
              </a:rPr>
              <a:t>ἁπάσας</a:t>
            </a:r>
            <a:r>
              <a:rPr lang="el-GR" sz="1400" i="1" dirty="0">
                <a:latin typeface="Palatino Linotype" panose="02040502050505030304" pitchFamily="18" charset="0"/>
              </a:rPr>
              <a:t> </a:t>
            </a:r>
            <a:r>
              <a:rPr lang="el-GR" sz="1400" i="1" dirty="0" err="1">
                <a:latin typeface="Palatino Linotype" panose="02040502050505030304" pitchFamily="18" charset="0"/>
              </a:rPr>
              <a:t>ἐμπεριέχουσα</a:t>
            </a:r>
            <a:r>
              <a:rPr lang="el-GR" sz="1400" i="1" dirty="0">
                <a:latin typeface="Palatino Linotype" panose="02040502050505030304" pitchFamily="18" charset="0"/>
              </a:rPr>
              <a:t>, </a:t>
            </a:r>
            <a:r>
              <a:rPr lang="el-GR" sz="1400" i="1" dirty="0" err="1">
                <a:latin typeface="Palatino Linotype" panose="02040502050505030304" pitchFamily="18" charset="0"/>
              </a:rPr>
              <a:t>τῶν</a:t>
            </a:r>
            <a:r>
              <a:rPr lang="el-GR" sz="1400" i="1" dirty="0">
                <a:latin typeface="Palatino Linotype" panose="02040502050505030304" pitchFamily="18" charset="0"/>
              </a:rPr>
              <a:t> </a:t>
            </a:r>
            <a:r>
              <a:rPr lang="el-GR" sz="1400" i="1" dirty="0" err="1">
                <a:latin typeface="Palatino Linotype" panose="02040502050505030304" pitchFamily="18" charset="0"/>
              </a:rPr>
              <a:t>τριῶν</a:t>
            </a:r>
            <a:r>
              <a:rPr lang="el-GR" sz="1400" i="1" dirty="0">
                <a:latin typeface="Palatino Linotype" panose="02040502050505030304" pitchFamily="18" charset="0"/>
              </a:rPr>
              <a:t> νέων </a:t>
            </a:r>
            <a:r>
              <a:rPr lang="el-GR" sz="1400" i="1" dirty="0" err="1">
                <a:latin typeface="Palatino Linotype" panose="02040502050505030304" pitchFamily="18" charset="0"/>
              </a:rPr>
              <a:t>ποιητῶν</a:t>
            </a:r>
            <a:r>
              <a:rPr lang="el-GR" sz="1400" i="1" dirty="0">
                <a:latin typeface="Palatino Linotype" panose="02040502050505030304" pitchFamily="18" charset="0"/>
              </a:rPr>
              <a:t> </a:t>
            </a:r>
            <a:r>
              <a:rPr lang="el-GR" sz="1400" i="1" dirty="0" err="1">
                <a:latin typeface="Palatino Linotype" panose="02040502050505030304" pitchFamily="18" charset="0"/>
              </a:rPr>
              <a:t>τὰ</a:t>
            </a:r>
            <a:r>
              <a:rPr lang="el-GR" sz="1400" i="1" dirty="0">
                <a:latin typeface="Palatino Linotype" panose="02040502050505030304" pitchFamily="18" charset="0"/>
              </a:rPr>
              <a:t> μαθήματα, </a:t>
            </a:r>
            <a:r>
              <a:rPr lang="el-GR" sz="1400" i="1" dirty="0" err="1">
                <a:latin typeface="Palatino Linotype" panose="02040502050505030304" pitchFamily="18" charset="0"/>
              </a:rPr>
              <a:t>τοῦ</a:t>
            </a:r>
            <a:r>
              <a:rPr lang="el-GR" sz="1400" i="1" dirty="0">
                <a:latin typeface="Palatino Linotype" panose="02040502050505030304" pitchFamily="18" charset="0"/>
              </a:rPr>
              <a:t> τε </a:t>
            </a:r>
            <a:r>
              <a:rPr lang="el-GR" sz="1400" i="1" dirty="0" err="1">
                <a:latin typeface="Palatino Linotype" panose="02040502050505030304" pitchFamily="18" charset="0"/>
              </a:rPr>
              <a:t>κὺρ</a:t>
            </a:r>
            <a:r>
              <a:rPr lang="el-GR" sz="1400" i="1" dirty="0">
                <a:latin typeface="Palatino Linotype" panose="02040502050505030304" pitchFamily="18" charset="0"/>
              </a:rPr>
              <a:t> </a:t>
            </a:r>
            <a:r>
              <a:rPr lang="el-GR" sz="1400" i="1" dirty="0" err="1">
                <a:latin typeface="Palatino Linotype" panose="02040502050505030304" pitchFamily="18" charset="0"/>
              </a:rPr>
              <a:t>Ἰωάννου</a:t>
            </a:r>
            <a:r>
              <a:rPr lang="el-GR" sz="1400" i="1" dirty="0">
                <a:latin typeface="Palatino Linotype" panose="02040502050505030304" pitchFamily="18" charset="0"/>
              </a:rPr>
              <a:t> </a:t>
            </a:r>
            <a:r>
              <a:rPr lang="el-GR" sz="1400" i="1" dirty="0" err="1">
                <a:latin typeface="Palatino Linotype" panose="02040502050505030304" pitchFamily="18" charset="0"/>
              </a:rPr>
              <a:t>φημί</a:t>
            </a:r>
            <a:r>
              <a:rPr lang="el-GR" sz="1400" i="1" dirty="0">
                <a:latin typeface="Palatino Linotype" panose="02040502050505030304" pitchFamily="18" charset="0"/>
              </a:rPr>
              <a:t>, </a:t>
            </a:r>
            <a:r>
              <a:rPr lang="el-GR" sz="1400" i="1" dirty="0" err="1">
                <a:latin typeface="Palatino Linotype" panose="02040502050505030304" pitchFamily="18" charset="0"/>
              </a:rPr>
              <a:t>κὺρ</a:t>
            </a:r>
            <a:r>
              <a:rPr lang="el-GR" sz="1400" i="1" dirty="0">
                <a:latin typeface="Palatino Linotype" panose="02040502050505030304" pitchFamily="18" charset="0"/>
              </a:rPr>
              <a:t> Δανιήλ τε </a:t>
            </a:r>
            <a:r>
              <a:rPr lang="el-GR" sz="1400" i="1" dirty="0" err="1">
                <a:latin typeface="Palatino Linotype" panose="02040502050505030304" pitchFamily="18" charset="0"/>
              </a:rPr>
              <a:t>καὶ</a:t>
            </a:r>
            <a:r>
              <a:rPr lang="el-GR" sz="1400" i="1" dirty="0">
                <a:latin typeface="Palatino Linotype" panose="02040502050505030304" pitchFamily="18" charset="0"/>
              </a:rPr>
              <a:t> Πέτρου, </a:t>
            </a:r>
            <a:r>
              <a:rPr lang="el-GR" sz="1400" i="1" dirty="0" err="1">
                <a:latin typeface="Palatino Linotype" panose="02040502050505030304" pitchFamily="18" charset="0"/>
              </a:rPr>
              <a:t>πασαπνοάριά</a:t>
            </a:r>
            <a:r>
              <a:rPr lang="el-GR" sz="1400" i="1" dirty="0">
                <a:latin typeface="Palatino Linotype" panose="02040502050505030304" pitchFamily="18" charset="0"/>
              </a:rPr>
              <a:t> </a:t>
            </a:r>
            <a:r>
              <a:rPr lang="el-GR" sz="1400" i="1" dirty="0" err="1">
                <a:latin typeface="Palatino Linotype" panose="02040502050505030304" pitchFamily="18" charset="0"/>
              </a:rPr>
              <a:t>τινα</a:t>
            </a:r>
            <a:r>
              <a:rPr lang="el-GR" sz="1400" i="1" dirty="0">
                <a:latin typeface="Palatino Linotype" panose="02040502050505030304" pitchFamily="18" charset="0"/>
              </a:rPr>
              <a:t>, </a:t>
            </a:r>
            <a:r>
              <a:rPr lang="el-GR" sz="1400" i="1" dirty="0" err="1">
                <a:latin typeface="Palatino Linotype" panose="02040502050505030304" pitchFamily="18" charset="0"/>
              </a:rPr>
              <a:t>ἁπάσας</a:t>
            </a:r>
            <a:r>
              <a:rPr lang="el-GR" sz="1400" i="1" dirty="0">
                <a:latin typeface="Palatino Linotype" panose="02040502050505030304" pitchFamily="18" charset="0"/>
              </a:rPr>
              <a:t> </a:t>
            </a:r>
            <a:r>
              <a:rPr lang="el-GR" sz="1400" i="1" dirty="0" err="1">
                <a:latin typeface="Palatino Linotype" panose="02040502050505030304" pitchFamily="18" charset="0"/>
              </a:rPr>
              <a:t>τὰς</a:t>
            </a:r>
            <a:r>
              <a:rPr lang="el-GR" sz="1400" i="1" dirty="0">
                <a:latin typeface="Palatino Linotype" panose="02040502050505030304" pitchFamily="18" charset="0"/>
              </a:rPr>
              <a:t> </a:t>
            </a:r>
            <a:r>
              <a:rPr lang="el-GR" sz="1400" i="1" dirty="0" err="1">
                <a:latin typeface="Palatino Linotype" panose="02040502050505030304" pitchFamily="18" charset="0"/>
              </a:rPr>
              <a:t>ἀπορίας</a:t>
            </a:r>
            <a:r>
              <a:rPr lang="el-GR" sz="1400" i="1" dirty="0">
                <a:latin typeface="Palatino Linotype" panose="02040502050505030304" pitchFamily="18" charset="0"/>
              </a:rPr>
              <a:t> </a:t>
            </a:r>
            <a:r>
              <a:rPr lang="el-GR" sz="1400" i="1" dirty="0" err="1">
                <a:latin typeface="Palatino Linotype" panose="02040502050505030304" pitchFamily="18" charset="0"/>
              </a:rPr>
              <a:t>τῆς</a:t>
            </a:r>
            <a:r>
              <a:rPr lang="el-GR" sz="1400" i="1" dirty="0">
                <a:latin typeface="Palatino Linotype" panose="02040502050505030304" pitchFamily="18" charset="0"/>
              </a:rPr>
              <a:t> νέας </a:t>
            </a:r>
            <a:r>
              <a:rPr lang="el-GR" sz="1400" i="1" dirty="0" err="1">
                <a:latin typeface="Palatino Linotype" panose="02040502050505030304" pitchFamily="18" charset="0"/>
              </a:rPr>
              <a:t>Ἀνθολογίας</a:t>
            </a:r>
            <a:r>
              <a:rPr lang="el-GR" sz="1400" i="1" dirty="0">
                <a:latin typeface="Palatino Linotype" panose="02040502050505030304" pitchFamily="18" charset="0"/>
              </a:rPr>
              <a:t> </a:t>
            </a:r>
            <a:r>
              <a:rPr lang="el-GR" sz="1400" i="1" dirty="0" err="1">
                <a:latin typeface="Palatino Linotype" panose="02040502050505030304" pitchFamily="18" charset="0"/>
              </a:rPr>
              <a:t>τῶν</a:t>
            </a:r>
            <a:r>
              <a:rPr lang="el-GR" sz="1400" i="1" dirty="0">
                <a:latin typeface="Palatino Linotype" panose="02040502050505030304" pitchFamily="18" charset="0"/>
              </a:rPr>
              <a:t> </a:t>
            </a:r>
            <a:r>
              <a:rPr lang="el-GR" sz="1400" i="1" dirty="0" err="1">
                <a:latin typeface="Palatino Linotype" panose="02040502050505030304" pitchFamily="18" charset="0"/>
              </a:rPr>
              <a:t>παπαδικῶν</a:t>
            </a:r>
            <a:r>
              <a:rPr lang="el-GR" sz="1400" i="1" dirty="0">
                <a:latin typeface="Palatino Linotype" panose="02040502050505030304" pitchFamily="18" charset="0"/>
              </a:rPr>
              <a:t>, </a:t>
            </a:r>
            <a:r>
              <a:rPr lang="el-GR" sz="1400" i="1" dirty="0" err="1">
                <a:latin typeface="Palatino Linotype" panose="02040502050505030304" pitchFamily="18" charset="0"/>
              </a:rPr>
              <a:t>εἱρμῶν</a:t>
            </a:r>
            <a:r>
              <a:rPr lang="el-GR" sz="1400" i="1" dirty="0">
                <a:latin typeface="Palatino Linotype" panose="02040502050505030304" pitchFamily="18" charset="0"/>
              </a:rPr>
              <a:t> τε τεσσάρων </a:t>
            </a:r>
            <a:r>
              <a:rPr lang="el-GR" sz="1400" i="1" dirty="0" err="1">
                <a:latin typeface="Palatino Linotype" panose="02040502050505030304" pitchFamily="18" charset="0"/>
              </a:rPr>
              <a:t>καὶ</a:t>
            </a:r>
            <a:r>
              <a:rPr lang="el-GR" sz="1400" i="1" dirty="0">
                <a:latin typeface="Palatino Linotype" panose="02040502050505030304" pitchFamily="18" charset="0"/>
              </a:rPr>
              <a:t> τεσσαράκοντα, </a:t>
            </a:r>
            <a:r>
              <a:rPr lang="el-GR" sz="1400" i="1" dirty="0" err="1">
                <a:latin typeface="Palatino Linotype" panose="02040502050505030304" pitchFamily="18" charset="0"/>
              </a:rPr>
              <a:t>ποιητῶν</a:t>
            </a:r>
            <a:r>
              <a:rPr lang="el-GR" sz="1400" i="1" dirty="0">
                <a:latin typeface="Palatino Linotype" panose="02040502050505030304" pitchFamily="18" charset="0"/>
              </a:rPr>
              <a:t> </a:t>
            </a:r>
            <a:r>
              <a:rPr lang="el-GR" sz="1400" i="1" dirty="0" err="1">
                <a:latin typeface="Palatino Linotype" panose="02040502050505030304" pitchFamily="18" charset="0"/>
              </a:rPr>
              <a:t>παλαιῶν</a:t>
            </a:r>
            <a:r>
              <a:rPr lang="el-GR" sz="1400" i="1" dirty="0">
                <a:latin typeface="Palatino Linotype" panose="02040502050505030304" pitchFamily="18" charset="0"/>
              </a:rPr>
              <a:t> τε </a:t>
            </a:r>
            <a:r>
              <a:rPr lang="el-GR" sz="1400" i="1" dirty="0" err="1">
                <a:latin typeface="Palatino Linotype" panose="02040502050505030304" pitchFamily="18" charset="0"/>
              </a:rPr>
              <a:t>καὶ</a:t>
            </a:r>
            <a:r>
              <a:rPr lang="el-GR" sz="1400" i="1" dirty="0">
                <a:latin typeface="Palatino Linotype" panose="02040502050505030304" pitchFamily="18" charset="0"/>
              </a:rPr>
              <a:t> νέων, ἅ </a:t>
            </a:r>
            <a:r>
              <a:rPr lang="el-GR" sz="1400" i="1" dirty="0" err="1">
                <a:latin typeface="Palatino Linotype" panose="02040502050505030304" pitchFamily="18" charset="0"/>
              </a:rPr>
              <a:t>δὴ</a:t>
            </a:r>
            <a:r>
              <a:rPr lang="el-GR" sz="1400" i="1" dirty="0">
                <a:latin typeface="Palatino Linotype" panose="02040502050505030304" pitchFamily="18" charset="0"/>
              </a:rPr>
              <a:t> </a:t>
            </a:r>
            <a:r>
              <a:rPr lang="el-GR" sz="1400" i="1" dirty="0" err="1">
                <a:latin typeface="Palatino Linotype" panose="02040502050505030304" pitchFamily="18" charset="0"/>
              </a:rPr>
              <a:t>πρὸς</a:t>
            </a:r>
            <a:r>
              <a:rPr lang="el-GR" sz="1400" i="1" dirty="0">
                <a:latin typeface="Palatino Linotype" panose="02040502050505030304" pitchFamily="18" charset="0"/>
              </a:rPr>
              <a:t> </a:t>
            </a:r>
            <a:r>
              <a:rPr lang="el-GR" sz="1400" i="1" dirty="0" err="1">
                <a:latin typeface="Palatino Linotype" panose="02040502050505030304" pitchFamily="18" charset="0"/>
              </a:rPr>
              <a:t>εὐχερῆ</a:t>
            </a:r>
            <a:r>
              <a:rPr lang="el-GR" sz="1400" i="1" dirty="0">
                <a:latin typeface="Palatino Linotype" panose="02040502050505030304" pitchFamily="18" charset="0"/>
              </a:rPr>
              <a:t> </a:t>
            </a:r>
            <a:r>
              <a:rPr lang="el-GR" sz="1400" i="1" dirty="0" err="1">
                <a:latin typeface="Palatino Linotype" panose="02040502050505030304" pitchFamily="18" charset="0"/>
              </a:rPr>
              <a:t>τῶν</a:t>
            </a:r>
            <a:r>
              <a:rPr lang="el-GR" sz="1400" i="1" dirty="0">
                <a:latin typeface="Palatino Linotype" panose="02040502050505030304" pitchFamily="18" charset="0"/>
              </a:rPr>
              <a:t> </a:t>
            </a:r>
            <a:r>
              <a:rPr lang="el-GR" sz="1400" i="1" dirty="0" err="1">
                <a:latin typeface="Palatino Linotype" panose="02040502050505030304" pitchFamily="18" charset="0"/>
              </a:rPr>
              <a:t>εἰσαγωγικῶν</a:t>
            </a:r>
            <a:r>
              <a:rPr lang="el-GR" sz="1400" i="1" dirty="0">
                <a:latin typeface="Palatino Linotype" panose="02040502050505030304" pitchFamily="18" charset="0"/>
              </a:rPr>
              <a:t> </a:t>
            </a:r>
            <a:r>
              <a:rPr lang="el-GR" sz="1400" i="1" dirty="0" err="1">
                <a:latin typeface="Palatino Linotype" panose="02040502050505030304" pitchFamily="18" charset="0"/>
              </a:rPr>
              <a:t>κατάληψιν</a:t>
            </a:r>
            <a:r>
              <a:rPr lang="el-GR" sz="1400" i="1" dirty="0">
                <a:latin typeface="Palatino Linotype" panose="02040502050505030304" pitchFamily="18" charset="0"/>
              </a:rPr>
              <a:t> </a:t>
            </a:r>
            <a:r>
              <a:rPr lang="el-GR" sz="1400" i="1" dirty="0" err="1">
                <a:latin typeface="Palatino Linotype" panose="02040502050505030304" pitchFamily="18" charset="0"/>
              </a:rPr>
              <a:t>καὶ</a:t>
            </a:r>
            <a:r>
              <a:rPr lang="el-GR" sz="1400" i="1" dirty="0">
                <a:latin typeface="Palatino Linotype" panose="02040502050505030304" pitchFamily="18" charset="0"/>
              </a:rPr>
              <a:t> μνήμην </a:t>
            </a:r>
            <a:r>
              <a:rPr lang="el-GR" sz="1400" i="1" dirty="0" err="1">
                <a:latin typeface="Palatino Linotype" panose="02040502050505030304" pitchFamily="18" charset="0"/>
              </a:rPr>
              <a:t>ἀναπόδραστον</a:t>
            </a:r>
            <a:r>
              <a:rPr lang="el-GR" sz="1400" i="1" dirty="0">
                <a:latin typeface="Palatino Linotype" panose="02040502050505030304" pitchFamily="18" charset="0"/>
              </a:rPr>
              <a:t> παρ’ </a:t>
            </a:r>
            <a:r>
              <a:rPr lang="el-GR" sz="1400" i="1" dirty="0" err="1">
                <a:latin typeface="Palatino Linotype" panose="02040502050505030304" pitchFamily="18" charset="0"/>
              </a:rPr>
              <a:t>Ἀκακίου</a:t>
            </a:r>
            <a:r>
              <a:rPr lang="el-GR" sz="1400" i="1" dirty="0">
                <a:latin typeface="Palatino Linotype" panose="02040502050505030304" pitchFamily="18" charset="0"/>
              </a:rPr>
              <a:t> </a:t>
            </a:r>
            <a:r>
              <a:rPr lang="el-GR" sz="1400" i="1" dirty="0" err="1">
                <a:latin typeface="Palatino Linotype" panose="02040502050505030304" pitchFamily="18" charset="0"/>
              </a:rPr>
              <a:t>τοῦ</a:t>
            </a:r>
            <a:r>
              <a:rPr lang="el-GR" sz="1400" i="1" dirty="0">
                <a:latin typeface="Palatino Linotype" panose="02040502050505030304" pitchFamily="18" charset="0"/>
              </a:rPr>
              <a:t> </a:t>
            </a:r>
            <a:r>
              <a:rPr lang="el-GR" sz="1400" i="1" dirty="0" err="1">
                <a:latin typeface="Palatino Linotype" panose="02040502050505030304" pitchFamily="18" charset="0"/>
              </a:rPr>
              <a:t>Μεγασπηλαιώτου</a:t>
            </a:r>
            <a:r>
              <a:rPr lang="el-GR" sz="1400" i="1" dirty="0">
                <a:latin typeface="Palatino Linotype" panose="02040502050505030304" pitchFamily="18" charset="0"/>
              </a:rPr>
              <a:t> </a:t>
            </a:r>
            <a:r>
              <a:rPr lang="el-GR" sz="1400" i="1" dirty="0" err="1">
                <a:latin typeface="Palatino Linotype" panose="02040502050505030304" pitchFamily="18" charset="0"/>
              </a:rPr>
              <a:t>τὸν</a:t>
            </a:r>
            <a:r>
              <a:rPr lang="el-GR" sz="1400" i="1" dirty="0">
                <a:latin typeface="Palatino Linotype" panose="02040502050505030304" pitchFamily="18" charset="0"/>
              </a:rPr>
              <a:t> </a:t>
            </a:r>
            <a:r>
              <a:rPr lang="el-GR" sz="1400" i="1" dirty="0" err="1">
                <a:latin typeface="Palatino Linotype" panose="02040502050505030304" pitchFamily="18" charset="0"/>
              </a:rPr>
              <a:t>δυνατὸν</a:t>
            </a:r>
            <a:r>
              <a:rPr lang="el-GR" sz="1400" i="1" dirty="0">
                <a:latin typeface="Palatino Linotype" panose="02040502050505030304" pitchFamily="18" charset="0"/>
              </a:rPr>
              <a:t> τρόπον </a:t>
            </a:r>
            <a:r>
              <a:rPr lang="el-GR" sz="1400" i="1" dirty="0" err="1">
                <a:latin typeface="Palatino Linotype" panose="02040502050505030304" pitchFamily="18" charset="0"/>
              </a:rPr>
              <a:t>ἐξηγηθέντα</a:t>
            </a:r>
            <a:r>
              <a:rPr lang="el-GR" sz="1400" i="1" dirty="0">
                <a:latin typeface="Palatino Linotype" panose="02040502050505030304" pitchFamily="18" charset="0"/>
              </a:rPr>
              <a:t> </a:t>
            </a:r>
            <a:r>
              <a:rPr lang="el-GR" sz="1400" i="1" dirty="0" err="1">
                <a:latin typeface="Palatino Linotype" panose="02040502050505030304" pitchFamily="18" charset="0"/>
              </a:rPr>
              <a:t>ἐκδέδοται</a:t>
            </a:r>
            <a:endParaRPr lang="el-GR" sz="1400" dirty="0">
              <a:latin typeface="Palatino Linotype" panose="020405020505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9091" y="201706"/>
            <a:ext cx="4495800" cy="6480000"/>
          </a:xfrm>
        </p:spPr>
      </p:pic>
    </p:spTree>
    <p:extLst>
      <p:ext uri="{BB962C8B-B14F-4D97-AF65-F5344CB8AC3E}">
        <p14:creationId xmlns:p14="http://schemas.microsoft.com/office/powerpoint/2010/main" val="26265556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1176" y="954740"/>
            <a:ext cx="5087472" cy="900954"/>
          </a:xfrm>
        </p:spPr>
        <p:txBody>
          <a:bodyPr>
            <a:normAutofit/>
          </a:bodyPr>
          <a:lstStyle/>
          <a:p>
            <a:pPr algn="l"/>
            <a:r>
              <a:rPr lang="el-GR" sz="1400" b="1" dirty="0">
                <a:latin typeface="Palatino Linotype" panose="02040502050505030304" pitchFamily="18" charset="0"/>
              </a:rPr>
              <a:t>ΜΜΒΛΒ</a:t>
            </a:r>
            <a:r>
              <a:rPr lang="el-GR" sz="1400" dirty="0">
                <a:latin typeface="Palatino Linotype" panose="02040502050505030304" pitchFamily="18" charset="0"/>
              </a:rPr>
              <a:t> </a:t>
            </a:r>
            <a:r>
              <a:rPr lang="el-GR" sz="1400" b="1" dirty="0">
                <a:latin typeface="Palatino Linotype" panose="02040502050505030304" pitchFamily="18" charset="0"/>
              </a:rPr>
              <a:t>1</a:t>
            </a:r>
            <a:r>
              <a:rPr lang="el-GR" sz="1400" dirty="0">
                <a:latin typeface="Palatino Linotype" panose="02040502050505030304" pitchFamily="18" charset="0"/>
              </a:rPr>
              <a:t>, φ. 107</a:t>
            </a:r>
            <a:r>
              <a:rPr lang="en-US" sz="1400" dirty="0">
                <a:latin typeface="Palatino Linotype" panose="02040502050505030304" pitchFamily="18" charset="0"/>
              </a:rPr>
              <a:t>v</a:t>
            </a:r>
            <a:r>
              <a:rPr lang="el-GR" sz="1400" dirty="0">
                <a:latin typeface="Palatino Linotype" panose="02040502050505030304" pitchFamily="18" charset="0"/>
              </a:rPr>
              <a:t>: </a:t>
            </a:r>
            <a:r>
              <a:rPr lang="el-GR" sz="1400" b="1" i="1" dirty="0">
                <a:latin typeface="Palatino Linotype" panose="02040502050505030304" pitchFamily="18" charset="0"/>
              </a:rPr>
              <a:t>τέλος κ(</a:t>
            </a:r>
            <a:r>
              <a:rPr lang="el-GR" sz="1400" b="1" i="1" dirty="0" err="1">
                <a:latin typeface="Palatino Linotype" panose="02040502050505030304" pitchFamily="18" charset="0"/>
              </a:rPr>
              <a:t>αὶ</a:t>
            </a:r>
            <a:r>
              <a:rPr lang="el-GR" sz="1400" b="1" i="1" dirty="0">
                <a:latin typeface="Palatino Linotype" panose="02040502050505030304" pitchFamily="18" charset="0"/>
              </a:rPr>
              <a:t>) </a:t>
            </a:r>
            <a:r>
              <a:rPr lang="el-GR" sz="1400" b="1" i="1" dirty="0" err="1">
                <a:latin typeface="Palatino Linotype" panose="02040502050505030304" pitchFamily="18" charset="0"/>
              </a:rPr>
              <a:t>τῷ</a:t>
            </a:r>
            <a:r>
              <a:rPr lang="el-GR" sz="1400" b="1" i="1" dirty="0">
                <a:latin typeface="Palatino Linotype" panose="02040502050505030304" pitchFamily="18" charset="0"/>
              </a:rPr>
              <a:t> </a:t>
            </a:r>
            <a:r>
              <a:rPr lang="el-GR" sz="1400" b="1" i="1" dirty="0" err="1">
                <a:latin typeface="Palatino Linotype" panose="02040502050505030304" pitchFamily="18" charset="0"/>
              </a:rPr>
              <a:t>θεῷ</a:t>
            </a:r>
            <a:r>
              <a:rPr lang="el-GR" sz="1400" b="1" i="1" dirty="0">
                <a:latin typeface="Palatino Linotype" panose="02040502050505030304" pitchFamily="18" charset="0"/>
              </a:rPr>
              <a:t> δόξα 1084 </a:t>
            </a:r>
            <a:r>
              <a:rPr lang="el-GR" sz="1400" dirty="0">
                <a:latin typeface="Palatino Linotype" panose="02040502050505030304" pitchFamily="18" charset="0"/>
              </a:rPr>
              <a:t>(sic)</a:t>
            </a:r>
            <a:r>
              <a:rPr lang="el-GR" sz="1400" b="1" dirty="0">
                <a:latin typeface="Palatino Linotype" panose="02040502050505030304" pitchFamily="18" charset="0"/>
              </a:rPr>
              <a:t> </a:t>
            </a:r>
            <a:r>
              <a:rPr lang="el-GR" sz="1400" b="1" i="1" dirty="0" err="1">
                <a:latin typeface="Palatino Linotype" panose="02040502050505030304" pitchFamily="18" charset="0"/>
              </a:rPr>
              <a:t>ἀπριλίου</a:t>
            </a:r>
            <a:r>
              <a:rPr lang="el-GR" sz="1400" b="1" i="1" dirty="0">
                <a:latin typeface="Palatino Linotype" panose="02040502050505030304" pitchFamily="18" charset="0"/>
              </a:rPr>
              <a:t> 22</a:t>
            </a:r>
            <a:r>
              <a:rPr lang="el-GR" sz="1400" dirty="0">
                <a:latin typeface="Palatino Linotype" panose="02040502050505030304" pitchFamily="18" charset="0"/>
              </a:rPr>
              <a:t/>
            </a:r>
            <a:br>
              <a:rPr lang="el-GR" sz="1400" dirty="0">
                <a:latin typeface="Palatino Linotype" panose="02040502050505030304" pitchFamily="18" charset="0"/>
              </a:rPr>
            </a:br>
            <a:endParaRPr lang="el-GR" sz="1400" dirty="0">
              <a:latin typeface="Palatino Linotype" panose="0204050205050503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6207" y="265586"/>
            <a:ext cx="4762674" cy="6480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590" y="2678727"/>
            <a:ext cx="6346174" cy="648000"/>
          </a:xfrm>
          <a:prstGeom prst="rect">
            <a:avLst/>
          </a:prstGeom>
        </p:spPr>
      </p:pic>
    </p:spTree>
    <p:extLst>
      <p:ext uri="{BB962C8B-B14F-4D97-AF65-F5344CB8AC3E}">
        <p14:creationId xmlns:p14="http://schemas.microsoft.com/office/powerpoint/2010/main" val="39935263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260981" y="1111381"/>
            <a:ext cx="11786583" cy="4320000"/>
          </a:xfrm>
          <a:prstGeom prst="rect">
            <a:avLst/>
          </a:prstGeom>
        </p:spPr>
      </p:pic>
    </p:spTree>
    <p:extLst>
      <p:ext uri="{BB962C8B-B14F-4D97-AF65-F5344CB8AC3E}">
        <p14:creationId xmlns:p14="http://schemas.microsoft.com/office/powerpoint/2010/main" val="7350257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6" name="Content Placeholder 5"/>
          <p:cNvPicPr>
            <a:picLocks noGrp="1" noChangeAspect="1"/>
          </p:cNvPicPr>
          <p:nvPr>
            <p:ph idx="1"/>
          </p:nvPr>
        </p:nvPicPr>
        <p:blipFill>
          <a:blip r:embed="rId2"/>
          <a:stretch>
            <a:fillRect/>
          </a:stretch>
        </p:blipFill>
        <p:spPr>
          <a:xfrm>
            <a:off x="446392" y="1104983"/>
            <a:ext cx="11299215" cy="4320000"/>
          </a:xfrm>
          <a:prstGeom prst="rect">
            <a:avLst/>
          </a:prstGeom>
        </p:spPr>
      </p:pic>
    </p:spTree>
    <p:extLst>
      <p:ext uri="{BB962C8B-B14F-4D97-AF65-F5344CB8AC3E}">
        <p14:creationId xmlns:p14="http://schemas.microsoft.com/office/powerpoint/2010/main" val="2803365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2277599" y="708528"/>
            <a:ext cx="7636801" cy="1125200"/>
          </a:xfrm>
          <a:prstGeom prst="rect">
            <a:avLst/>
          </a:prstGeom>
        </p:spPr>
      </p:pic>
      <p:pic>
        <p:nvPicPr>
          <p:cNvPr id="5" name="Picture 4"/>
          <p:cNvPicPr>
            <a:picLocks noChangeAspect="1"/>
          </p:cNvPicPr>
          <p:nvPr/>
        </p:nvPicPr>
        <p:blipFill>
          <a:blip r:embed="rId3"/>
          <a:stretch>
            <a:fillRect/>
          </a:stretch>
        </p:blipFill>
        <p:spPr>
          <a:xfrm>
            <a:off x="2260838" y="1775276"/>
            <a:ext cx="7670322" cy="4500000"/>
          </a:xfrm>
          <a:prstGeom prst="rect">
            <a:avLst/>
          </a:prstGeom>
        </p:spPr>
      </p:pic>
    </p:spTree>
    <p:extLst>
      <p:ext uri="{BB962C8B-B14F-4D97-AF65-F5344CB8AC3E}">
        <p14:creationId xmlns:p14="http://schemas.microsoft.com/office/powerpoint/2010/main" val="16581185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934236" y="982132"/>
            <a:ext cx="8323527" cy="5040000"/>
          </a:xfrm>
          <a:prstGeom prst="rect">
            <a:avLst/>
          </a:prstGeom>
        </p:spPr>
      </p:pic>
    </p:spTree>
    <p:extLst>
      <p:ext uri="{BB962C8B-B14F-4D97-AF65-F5344CB8AC3E}">
        <p14:creationId xmlns:p14="http://schemas.microsoft.com/office/powerpoint/2010/main" val="388393429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260</TotalTime>
  <Words>653</Words>
  <Application>Microsoft Macintosh PowerPoint</Application>
  <PresentationFormat>Custom</PresentationFormat>
  <Paragraphs>22</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Organic</vt:lpstr>
      <vt:lpstr>Achilleas Chaldaeakes   A less known pupil of Peter Byzantios:  Akakios monk the Peloponnesian</vt:lpstr>
      <vt:lpstr>ΜΜΒΛΒ 1, φ. 108r,: ἐξήγησαις εἰς τὸ Στιχηράριον τοῦ Νέων Πατρῶν· ε ἰς τὴν πρώτην μην[ὸς] Σεπτεμβρίου· ἦχος α’ Ὅσιε πάτερ </vt:lpstr>
      <vt:lpstr>ΜΜΒΛΒ 1, φ. 155v: Τέλος τῶν θέσεων τοῦ Στιχηραρίου τοῦ Νέων Πατρῶν· καὶ ἡ μετάφρασις καὶ ἡ χεὶρ Ἀκακίου τοῦ Μεγασπηλαιώτου· 1800</vt:lpstr>
      <vt:lpstr>ΜΜΒΛΒ 1, φφ. 1r-107v: Ἀνθολογία μουσικῶν μαθημάτων, τὰ ἕνδεκα ἑωθινά, τάς τε τρεῖς τῶν Ὡρῶν στάσεις τοῦ Στιχηραρίου τοῦ Νέων Πατρῶν καὶ τὰς δυσλήπτους θέσεις ἁπάσας ἐμπεριέχουσα, τῶν τριῶν νέων ποιητῶν τὰ μαθήματα, τοῦ τε κὺρ Ἰωάννου φημί, κὺρ Δανιήλ τε καὶ Πέτρου, πασαπνοάριά τινα, ἁπάσας τὰς ἀπορίας τῆς νέας Ἀνθολογίας τῶν παπαδικῶν, εἱρμῶν τε τεσσάρων καὶ τεσσαράκοντα, ποιητῶν παλαιῶν τε καὶ νέων, ἅ δὴ πρὸς εὐχερῆ τῶν εἰσαγωγικῶν κατάληψιν καὶ μνήμην ἀναπόδραστον παρ’ Ἀκακίου τοῦ Μεγασπηλαιώτου τὸν δυνατὸν τρόπον ἐξηγηθέντα ἐκδέδοται</vt:lpstr>
      <vt:lpstr>ΜΜΒΛΒ 1, φ. 107v: τέλος κ(αὶ) τῷ θεῷ δόξα 1084 (sic) ἀπριλίου 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ΜΜΒΛΒ 1, φφ. 83v-86r: Τοῦ αὐτοῦ κὺρ Πέτρου· [ἦχος] γ’ Λίαν εὔφρανας  </vt:lpstr>
      <vt:lpstr>Βατ 1365, φφ. 137r-141v: Τὸ παρόν ἐστι σύνθεσις τοῦ Πελοποννησίου κὺρ Πέτρου, ἐξηγήθη ὁμοίως κατὰ τὴν παράδοσιν παρὰ τοῦ αὐτοῦ Ματθαίου· ἦχος γ’ Λίαν εὔφρανας  </vt:lpstr>
      <vt:lpstr>λίαν εὔφρανας  «δεινές θέσεις» → Βατ 1365, φ. 129r-v: Του αυτού Πελοποννησίου, της αγίας Ευφημίας· ήχος γ’ Λίαν εύφρανας </vt:lpstr>
      <vt:lpstr>λίαν εὔφρανας  το ίδιο μάθημα, ιδιοχείρως από Ματθαίο τον Βατοπαιδηνό γεγραμμένο κατά την παλαιά σημειογραφία, στον κώδικα Βατ 1289, 446v-450v: Τὸ παρὸν ψάλλεται εἰς τὴν ἑορτὴν τῆς ἁγίας μεγαλομάρτυρος Εὐφημίας, κὺρ Πέτρου λαμπαδαρίου Πελοποννησίου· ἦχος γ’ Λίαν εὔφρανας</vt:lpstr>
      <vt:lpstr>ΕΞΗΓΗΣΗ ΓΡΗΓΟΡΙΟΥ ΠΡΩΤΟΨΑΛΤΟΥ,   καταχωρισμένη στην έκδοση  Πανδέκτη 3 (1851 ), σσ. 449-455</vt:lpstr>
      <vt:lpstr>ΠΑΛΑΙΑ ΓΡΑΦΗ:  από τον ιδιόχειρο Ματθαίου του Βατοπαιδηνού κώδικα Βατ 1289, 446v-450v</vt:lpstr>
      <vt:lpstr>«δεινές θέσεις» ΜΑΤΘΑΙΟΥ → Βατ 1365, φ. 129r-v</vt:lpstr>
      <vt:lpstr>PowerPoint Presentation</vt:lpstr>
      <vt:lpstr>PowerPoint Presentation</vt:lpstr>
      <vt:lpstr>ΒΚΨ 19/173, εσωτερικό οπισθοφύλλου: 1812 Ἰουνίου 15:- | τὸ παρὸν ἔχει ἐξωτερικὰ ἄσματα τὰ ὁποῖα | μᾶς παρέδωσεν ὁ διδάσκαλός μας κύριος Ἀκάκιος | κ(αὶ) εἰς ἔνδειξιν ὁ μαθητὴς αὐτοῦ ἱερομόναχος | Ἰωνᾶς Κανελλόπουλος ἐκ Χαλκιάνων</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Achilleas Chaldaeakes   A less known pupil of Peter Byzantios:  Akakios monk the Peloponnesian</dc:title>
  <dc:creator>Achilleas Chaldaeakes</dc:creator>
  <cp:lastModifiedBy>User</cp:lastModifiedBy>
  <cp:revision>21</cp:revision>
  <dcterms:created xsi:type="dcterms:W3CDTF">2017-05-20T14:50:26Z</dcterms:created>
  <dcterms:modified xsi:type="dcterms:W3CDTF">2017-05-24T07:59:46Z</dcterms:modified>
</cp:coreProperties>
</file>