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7" r:id="rId4"/>
    <p:sldId id="258" r:id="rId5"/>
    <p:sldId id="263" r:id="rId6"/>
    <p:sldId id="264" r:id="rId7"/>
    <p:sldId id="259" r:id="rId8"/>
    <p:sldId id="260" r:id="rId9"/>
    <p:sldId id="265" r:id="rId10"/>
    <p:sldId id="266" r:id="rId11"/>
    <p:sldId id="261" r:id="rId12"/>
    <p:sldId id="262" r:id="rId13"/>
    <p:sldId id="279" r:id="rId14"/>
    <p:sldId id="274" r:id="rId15"/>
    <p:sldId id="267" r:id="rId16"/>
    <p:sldId id="268" r:id="rId17"/>
    <p:sldId id="280" r:id="rId18"/>
    <p:sldId id="275" r:id="rId19"/>
    <p:sldId id="269" r:id="rId20"/>
    <p:sldId id="276" r:id="rId21"/>
    <p:sldId id="277" r:id="rId22"/>
    <p:sldId id="270" r:id="rId23"/>
    <p:sldId id="271" r:id="rId24"/>
    <p:sldId id="272" r:id="rId25"/>
    <p:sldId id="27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55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274A0-0227-2547-AD9D-1F4CD3099FF9}" type="datetimeFigureOut">
              <a:rPr lang="en-US" smtClean="0"/>
              <a:t>23/5/16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276983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274A0-0227-2547-AD9D-1F4CD3099FF9}" type="datetimeFigureOut">
              <a:rPr lang="en-US" smtClean="0"/>
              <a:t>23/5/16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290699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274A0-0227-2547-AD9D-1F4CD3099FF9}" type="datetimeFigureOut">
              <a:rPr lang="en-US" smtClean="0"/>
              <a:t>23/5/16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195088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274A0-0227-2547-AD9D-1F4CD3099FF9}" type="datetimeFigureOut">
              <a:rPr lang="en-US" smtClean="0"/>
              <a:t>23/5/16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187399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274A0-0227-2547-AD9D-1F4CD3099FF9}" type="datetimeFigureOut">
              <a:rPr lang="en-US" smtClean="0"/>
              <a:t>23/5/16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192149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274A0-0227-2547-AD9D-1F4CD3099FF9}" type="datetimeFigureOut">
              <a:rPr lang="en-US" smtClean="0"/>
              <a:t>23/5/16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254014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274A0-0227-2547-AD9D-1F4CD3099FF9}" type="datetimeFigureOut">
              <a:rPr lang="en-US" smtClean="0"/>
              <a:t>23/5/16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274346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274A0-0227-2547-AD9D-1F4CD3099FF9}" type="datetimeFigureOut">
              <a:rPr lang="en-US" smtClean="0"/>
              <a:t>23/5/16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140200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274A0-0227-2547-AD9D-1F4CD3099FF9}" type="datetimeFigureOut">
              <a:rPr lang="en-US" smtClean="0"/>
              <a:t>23/5/16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426390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274A0-0227-2547-AD9D-1F4CD3099FF9}" type="datetimeFigureOut">
              <a:rPr lang="en-US" smtClean="0"/>
              <a:t>23/5/16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410407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274A0-0227-2547-AD9D-1F4CD3099FF9}" type="datetimeFigureOut">
              <a:rPr lang="en-US" smtClean="0"/>
              <a:t>23/5/16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339EC-3CA7-3342-A616-32850D3CDB3F}" type="slidenum">
              <a:rPr lang="en-US" smtClean="0"/>
              <a:t>‹#›</a:t>
            </a:fld>
            <a:endParaRPr lang="en-US"/>
          </a:p>
        </p:txBody>
      </p:sp>
    </p:spTree>
    <p:extLst>
      <p:ext uri="{BB962C8B-B14F-4D97-AF65-F5344CB8AC3E}">
        <p14:creationId xmlns:p14="http://schemas.microsoft.com/office/powerpoint/2010/main" val="4016276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274A0-0227-2547-AD9D-1F4CD3099FF9}" type="datetimeFigureOut">
              <a:rPr lang="en-US" smtClean="0"/>
              <a:t>23/5/16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339EC-3CA7-3342-A616-32850D3CDB3F}" type="slidenum">
              <a:rPr lang="en-US" smtClean="0"/>
              <a:t>‹#›</a:t>
            </a:fld>
            <a:endParaRPr lang="en-US"/>
          </a:p>
        </p:txBody>
      </p:sp>
    </p:spTree>
    <p:extLst>
      <p:ext uri="{BB962C8B-B14F-4D97-AF65-F5344CB8AC3E}">
        <p14:creationId xmlns:p14="http://schemas.microsoft.com/office/powerpoint/2010/main" val="3180864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685800" y="432319"/>
            <a:ext cx="7772400" cy="5836308"/>
          </a:xfrm>
        </p:spPr>
        <p:txBody>
          <a:bodyPr>
            <a:normAutofit/>
          </a:bodyPr>
          <a:lstStyle/>
          <a:p>
            <a:r>
              <a:rPr lang="el-GR" b="1" dirty="0"/>
              <a:t>Α</a:t>
            </a:r>
            <a:r>
              <a:rPr lang="en-US" b="1" dirty="0"/>
              <a:t>CHILLEAS G. </a:t>
            </a:r>
            <a:r>
              <a:rPr lang="en-US" b="1" dirty="0" smtClean="0"/>
              <a:t>CHALDAEAKES</a:t>
            </a:r>
          </a:p>
          <a:p>
            <a:r>
              <a:rPr lang="en-US" sz="1400" b="1" dirty="0" smtClean="0"/>
              <a:t>Professor, NKUA</a:t>
            </a:r>
            <a:endParaRPr lang="el-GR" sz="1400" dirty="0"/>
          </a:p>
          <a:p>
            <a:endParaRPr lang="en-US" b="1" i="1" dirty="0" smtClean="0"/>
          </a:p>
          <a:p>
            <a:r>
              <a:rPr lang="en-US" b="1" i="1" dirty="0"/>
              <a:t> </a:t>
            </a:r>
            <a:endParaRPr lang="el-GR" dirty="0"/>
          </a:p>
          <a:p>
            <a:r>
              <a:rPr lang="en-US" sz="4000" b="1" dirty="0"/>
              <a:t>Byzantine Music Instruction </a:t>
            </a:r>
            <a:endParaRPr lang="el-GR" sz="4000" b="1" dirty="0"/>
          </a:p>
          <a:p>
            <a:r>
              <a:rPr lang="en-US" b="1" i="1" dirty="0"/>
              <a:t>Thoughts &amp; Suggestions</a:t>
            </a:r>
            <a:endParaRPr lang="el-GR" b="1" i="1" dirty="0"/>
          </a:p>
          <a:p>
            <a:endParaRPr lang="en-US" dirty="0"/>
          </a:p>
        </p:txBody>
      </p:sp>
    </p:spTree>
    <p:extLst>
      <p:ext uri="{BB962C8B-B14F-4D97-AF65-F5344CB8AC3E}">
        <p14:creationId xmlns:p14="http://schemas.microsoft.com/office/powerpoint/2010/main" val="13017666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a:buNone/>
            </a:pPr>
            <a:r>
              <a:rPr lang="en-US" dirty="0"/>
              <a:t>“</a:t>
            </a:r>
            <a:r>
              <a:rPr lang="en-US" i="1" dirty="0"/>
              <a:t>And up to the time </a:t>
            </a:r>
            <a:r>
              <a:rPr lang="en-US" i="1" dirty="0" smtClean="0"/>
              <a:t>when </a:t>
            </a:r>
            <a:r>
              <a:rPr lang="en-US" i="1" dirty="0"/>
              <a:t>the musical creations were few, the students learned them easily and in a short time by tradition. When however in the course of time the creations of the teachers increased in number, then teaching the students and learning the ecclesiastical songs required the analogous longer time”. </a:t>
            </a:r>
            <a:r>
              <a:rPr lang="el-GR" dirty="0" smtClean="0"/>
              <a:t> </a:t>
            </a:r>
            <a:endParaRPr lang="en-US" dirty="0" smtClean="0"/>
          </a:p>
          <a:p>
            <a:pPr marL="0" indent="0" algn="r">
              <a:buNone/>
            </a:pPr>
            <a:r>
              <a:rPr lang="en-US" sz="1800" dirty="0" err="1" smtClean="0"/>
              <a:t>Chrysanthos</a:t>
            </a:r>
            <a:r>
              <a:rPr lang="en-US" sz="1800" dirty="0"/>
              <a:t>, </a:t>
            </a:r>
            <a:r>
              <a:rPr lang="en-US" sz="1800" i="1" dirty="0"/>
              <a:t>Great Theory of Music</a:t>
            </a:r>
            <a:r>
              <a:rPr lang="en-US" sz="1800" dirty="0"/>
              <a:t>, p. </a:t>
            </a:r>
            <a:r>
              <a:rPr lang="en-US" sz="1800" dirty="0" smtClean="0"/>
              <a:t>241</a:t>
            </a:r>
            <a:r>
              <a:rPr lang="en-US" sz="1800" baseline="30000" dirty="0" smtClean="0"/>
              <a:t>§68  </a:t>
            </a:r>
            <a:endParaRPr lang="el-GR" sz="1800" baseline="30000" dirty="0"/>
          </a:p>
          <a:p>
            <a:pPr marL="0" indent="0">
              <a:buNone/>
            </a:pPr>
            <a:endParaRPr lang="en-US" dirty="0"/>
          </a:p>
        </p:txBody>
      </p:sp>
    </p:spTree>
    <p:extLst>
      <p:ext uri="{BB962C8B-B14F-4D97-AF65-F5344CB8AC3E}">
        <p14:creationId xmlns:p14="http://schemas.microsoft.com/office/powerpoint/2010/main" val="22065857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a:t>
            </a:r>
            <a:r>
              <a:rPr lang="en-US" i="1" dirty="0"/>
              <a:t>in order that a beginner chants […] correctly, </a:t>
            </a:r>
            <a:r>
              <a:rPr lang="en-US" i="1" dirty="0">
                <a:solidFill>
                  <a:srgbClr val="FF0000"/>
                </a:solidFill>
              </a:rPr>
              <a:t>he must be taught by a Greek musician</a:t>
            </a:r>
            <a:r>
              <a:rPr lang="en-US" i="1" dirty="0"/>
              <a:t>, because the musician of a different nation pronounces the notes differently, due to his native language’s pronunciation patterns, and is not using the intervals of the </a:t>
            </a:r>
            <a:r>
              <a:rPr lang="en-US" i="1" dirty="0" err="1"/>
              <a:t>tonoi</a:t>
            </a:r>
            <a:r>
              <a:rPr lang="en-US" i="1" dirty="0"/>
              <a:t> as we do”. </a:t>
            </a:r>
            <a:endParaRPr lang="en-US" i="1" dirty="0" smtClean="0"/>
          </a:p>
          <a:p>
            <a:pPr marL="0" indent="0" algn="r">
              <a:buNone/>
            </a:pPr>
            <a:r>
              <a:rPr lang="en-US" sz="1800" dirty="0" err="1"/>
              <a:t>Chrysanthos</a:t>
            </a:r>
            <a:r>
              <a:rPr lang="en-US" sz="1800" dirty="0"/>
              <a:t>, </a:t>
            </a:r>
            <a:r>
              <a:rPr lang="en-US" sz="1800" i="1" dirty="0"/>
              <a:t>Great Theory of Music</a:t>
            </a:r>
            <a:r>
              <a:rPr lang="en-US" sz="1800" dirty="0"/>
              <a:t>, p. </a:t>
            </a:r>
            <a:r>
              <a:rPr lang="en-US" sz="1800" dirty="0" smtClean="0"/>
              <a:t>38</a:t>
            </a:r>
            <a:r>
              <a:rPr lang="en-US" sz="1800" baseline="30000" dirty="0" smtClean="0"/>
              <a:t>§19</a:t>
            </a:r>
            <a:endParaRPr lang="el-GR" sz="1800" baseline="30000" dirty="0"/>
          </a:p>
          <a:p>
            <a:pPr marL="0" indent="0" algn="just">
              <a:buNone/>
            </a:pPr>
            <a:endParaRPr lang="el-GR" dirty="0"/>
          </a:p>
          <a:p>
            <a:pPr marL="0" indent="0">
              <a:buNone/>
            </a:pPr>
            <a:endParaRPr lang="en-US" dirty="0"/>
          </a:p>
        </p:txBody>
      </p:sp>
    </p:spTree>
    <p:extLst>
      <p:ext uri="{BB962C8B-B14F-4D97-AF65-F5344CB8AC3E}">
        <p14:creationId xmlns:p14="http://schemas.microsoft.com/office/powerpoint/2010/main" val="24697229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455" b="455"/>
          <a:stretch>
            <a:fillRect/>
          </a:stretch>
        </p:blipFill>
        <p:spPr/>
      </p:pic>
    </p:spTree>
    <p:extLst>
      <p:ext uri="{BB962C8B-B14F-4D97-AF65-F5344CB8AC3E}">
        <p14:creationId xmlns:p14="http://schemas.microsoft.com/office/powerpoint/2010/main" val="31573441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55968"/>
            <a:ext cx="8229600" cy="5470196"/>
          </a:xfrm>
        </p:spPr>
        <p:txBody>
          <a:bodyPr>
            <a:normAutofit fontScale="85000" lnSpcReduction="10000"/>
          </a:bodyPr>
          <a:lstStyle/>
          <a:p>
            <a:pPr algn="just"/>
            <a:r>
              <a:rPr lang="en-US" i="1" dirty="0"/>
              <a:t>The one who wishes to understand the music ought to know that first he should be aware of the steps’ initially datum intervallic quantity and how these steps are ascended and descended and on the one hand use his mind to count them and on the other hand use his voice to chant them; without the first, someone could not decently achieve the second; </a:t>
            </a:r>
            <a:endParaRPr lang="el-GR" i="1" dirty="0" smtClean="0"/>
          </a:p>
          <a:p>
            <a:pPr algn="just"/>
            <a:endParaRPr lang="el-GR" dirty="0"/>
          </a:p>
          <a:p>
            <a:pPr algn="just"/>
            <a:r>
              <a:rPr lang="en-US" i="1" dirty="0"/>
              <a:t>The establishment of the mode is critical for the procedure of </a:t>
            </a:r>
            <a:r>
              <a:rPr lang="en-US" i="1" dirty="0" err="1"/>
              <a:t>Parallage</a:t>
            </a:r>
            <a:r>
              <a:rPr lang="en-US" i="1" dirty="0"/>
              <a:t>; </a:t>
            </a:r>
            <a:r>
              <a:rPr lang="en-US" i="1" dirty="0" err="1"/>
              <a:t>Parallage</a:t>
            </a:r>
            <a:r>
              <a:rPr lang="en-US" i="1" dirty="0"/>
              <a:t> is the counting of the steps and chanting constitutes their quality; therefore the one cannot exist without the other; to be more clear, </a:t>
            </a:r>
            <a:r>
              <a:rPr lang="en-US" i="1" dirty="0" err="1"/>
              <a:t>Parallage</a:t>
            </a:r>
            <a:r>
              <a:rPr lang="en-US" i="1" dirty="0"/>
              <a:t> is a simultaneous counting and qualitatively chanting procedure.</a:t>
            </a:r>
            <a:endParaRPr lang="el-GR" dirty="0"/>
          </a:p>
          <a:p>
            <a:endParaRPr lang="en-US" dirty="0"/>
          </a:p>
        </p:txBody>
      </p:sp>
    </p:spTree>
    <p:extLst>
      <p:ext uri="{BB962C8B-B14F-4D97-AF65-F5344CB8AC3E}">
        <p14:creationId xmlns:p14="http://schemas.microsoft.com/office/powerpoint/2010/main" val="42351657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i="1" dirty="0" err="1"/>
              <a:t>p</a:t>
            </a:r>
            <a:r>
              <a:rPr lang="en-US" sz="2400" b="1" i="1" dirty="0" err="1" smtClean="0"/>
              <a:t>arallage</a:t>
            </a:r>
            <a:r>
              <a:rPr lang="en-US" sz="2400" i="1" dirty="0" smtClean="0"/>
              <a:t> </a:t>
            </a:r>
            <a:r>
              <a:rPr lang="en-US" sz="2400" i="1" dirty="0"/>
              <a:t>is the counting of the steps and </a:t>
            </a:r>
            <a:r>
              <a:rPr lang="en-US" sz="2400" b="1" i="1" dirty="0"/>
              <a:t>chanting</a:t>
            </a:r>
            <a:r>
              <a:rPr lang="en-US" sz="2400" i="1" dirty="0"/>
              <a:t> constitutes their quality; therefore </a:t>
            </a:r>
            <a:r>
              <a:rPr lang="en-US" sz="2400" i="1" dirty="0">
                <a:solidFill>
                  <a:srgbClr val="FF0000"/>
                </a:solidFill>
              </a:rPr>
              <a:t>the one cannot exist without the other</a:t>
            </a:r>
            <a:r>
              <a:rPr lang="en-US" sz="2400" i="1" dirty="0"/>
              <a:t>; </a:t>
            </a: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4385" r="-24385"/>
          <a:stretch>
            <a:fillRect/>
          </a:stretch>
        </p:blipFill>
        <p:spPr bwMode="auto">
          <a:prstGeom prst="rect">
            <a:avLst/>
          </a:prstGeom>
          <a:noFill/>
          <a:ln>
            <a:noFill/>
          </a:ln>
        </p:spPr>
      </p:pic>
    </p:spTree>
    <p:extLst>
      <p:ext uri="{BB962C8B-B14F-4D97-AF65-F5344CB8AC3E}">
        <p14:creationId xmlns:p14="http://schemas.microsoft.com/office/powerpoint/2010/main" val="1268671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1929" r="-41929"/>
          <a:stretch>
            <a:fillRect/>
          </a:stretch>
        </p:blipFill>
        <p:spPr>
          <a:xfrm>
            <a:off x="0" y="0"/>
            <a:ext cx="9144000" cy="6858000"/>
          </a:xfrm>
        </p:spPr>
      </p:pic>
    </p:spTree>
    <p:extLst>
      <p:ext uri="{BB962C8B-B14F-4D97-AF65-F5344CB8AC3E}">
        <p14:creationId xmlns:p14="http://schemas.microsoft.com/office/powerpoint/2010/main" val="11808561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520" r="-4520"/>
          <a:stretch>
            <a:fillRect/>
          </a:stretch>
        </p:blipFill>
        <p:spPr/>
      </p:pic>
    </p:spTree>
    <p:extLst>
      <p:ext uri="{BB962C8B-B14F-4D97-AF65-F5344CB8AC3E}">
        <p14:creationId xmlns:p14="http://schemas.microsoft.com/office/powerpoint/2010/main" val="35896926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95536"/>
            <a:ext cx="8229600" cy="5330628"/>
          </a:xfrm>
        </p:spPr>
        <p:txBody>
          <a:bodyPr>
            <a:normAutofit fontScale="77500" lnSpcReduction="20000"/>
          </a:bodyPr>
          <a:lstStyle/>
          <a:p>
            <a:pPr algn="just"/>
            <a:r>
              <a:rPr lang="en-US" i="1" dirty="0"/>
              <a:t>if you ascend one step from the First mode, you will find the Second mode; if you ascend one more step from the Second mode, you will find the Third mode; if you ascend one more step from the Third mode, you will find the Fourth mode; if you ascend one more step from the Fourth mode, you will find the First mode again. </a:t>
            </a:r>
            <a:r>
              <a:rPr lang="en-US" dirty="0"/>
              <a:t> AND</a:t>
            </a:r>
            <a:endParaRPr lang="el-GR" dirty="0"/>
          </a:p>
          <a:p>
            <a:endParaRPr lang="el-GR" dirty="0"/>
          </a:p>
          <a:p>
            <a:pPr algn="just"/>
            <a:r>
              <a:rPr lang="en-US" i="1" dirty="0"/>
              <a:t>descending one step from the First mode, you find the Fourth </a:t>
            </a:r>
            <a:r>
              <a:rPr lang="en-US" i="1" dirty="0" err="1"/>
              <a:t>Plagal</a:t>
            </a:r>
            <a:r>
              <a:rPr lang="en-US" i="1" dirty="0"/>
              <a:t> mode, descending one more step from the Fourth </a:t>
            </a:r>
            <a:r>
              <a:rPr lang="en-US" i="1" dirty="0" err="1"/>
              <a:t>Plagal</a:t>
            </a:r>
            <a:r>
              <a:rPr lang="en-US" i="1" dirty="0"/>
              <a:t> mode, you find the Third </a:t>
            </a:r>
            <a:r>
              <a:rPr lang="en-US" i="1" dirty="0" err="1"/>
              <a:t>Plagal</a:t>
            </a:r>
            <a:r>
              <a:rPr lang="en-US" i="1" dirty="0"/>
              <a:t> mode […] descending one more step from the </a:t>
            </a:r>
            <a:r>
              <a:rPr lang="en-US" i="1" dirty="0" err="1"/>
              <a:t>Varys</a:t>
            </a:r>
            <a:r>
              <a:rPr lang="en-US" i="1" dirty="0"/>
              <a:t> mode, you find the Second </a:t>
            </a:r>
            <a:r>
              <a:rPr lang="en-US" i="1" dirty="0" err="1"/>
              <a:t>Plagal</a:t>
            </a:r>
            <a:r>
              <a:rPr lang="en-US" i="1" dirty="0"/>
              <a:t> mode […] descending one more step from the Second </a:t>
            </a:r>
            <a:r>
              <a:rPr lang="en-US" i="1" dirty="0" err="1"/>
              <a:t>Plagal</a:t>
            </a:r>
            <a:r>
              <a:rPr lang="en-US" i="1" dirty="0"/>
              <a:t> mode, you find the First </a:t>
            </a:r>
            <a:r>
              <a:rPr lang="en-US" i="1" dirty="0" err="1"/>
              <a:t>Plagal</a:t>
            </a:r>
            <a:r>
              <a:rPr lang="en-US" i="1" dirty="0"/>
              <a:t> mode, and withal, when descending one step from the First </a:t>
            </a:r>
            <a:r>
              <a:rPr lang="en-US" i="1" dirty="0" err="1"/>
              <a:t>Plagal</a:t>
            </a:r>
            <a:r>
              <a:rPr lang="en-US" i="1" dirty="0"/>
              <a:t> mode, you find the Fourth </a:t>
            </a:r>
            <a:r>
              <a:rPr lang="en-US" i="1" dirty="0" err="1"/>
              <a:t>Plagal</a:t>
            </a:r>
            <a:r>
              <a:rPr lang="en-US" i="1" dirty="0"/>
              <a:t> mode;</a:t>
            </a:r>
            <a:endParaRPr lang="el-GR" dirty="0"/>
          </a:p>
          <a:p>
            <a:endParaRPr lang="en-US" dirty="0"/>
          </a:p>
        </p:txBody>
      </p:sp>
    </p:spTree>
    <p:extLst>
      <p:ext uri="{BB962C8B-B14F-4D97-AF65-F5344CB8AC3E}">
        <p14:creationId xmlns:p14="http://schemas.microsoft.com/office/powerpoint/2010/main" val="706983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i="1" dirty="0"/>
              <a:t>if you </a:t>
            </a:r>
            <a:r>
              <a:rPr lang="en-US" sz="1800" i="1" u="sng" dirty="0"/>
              <a:t>ascend one step </a:t>
            </a:r>
            <a:r>
              <a:rPr lang="en-US" sz="1800" i="1" dirty="0"/>
              <a:t>from the </a:t>
            </a:r>
            <a:r>
              <a:rPr lang="en-US" sz="1800" i="1" dirty="0">
                <a:solidFill>
                  <a:srgbClr val="FF0000"/>
                </a:solidFill>
              </a:rPr>
              <a:t>First mode</a:t>
            </a:r>
            <a:r>
              <a:rPr lang="en-US" sz="1800" i="1" dirty="0"/>
              <a:t>, you will find the </a:t>
            </a:r>
            <a:r>
              <a:rPr lang="en-US" sz="1800" i="1" dirty="0">
                <a:solidFill>
                  <a:srgbClr val="FF0000"/>
                </a:solidFill>
              </a:rPr>
              <a:t>Second mod</a:t>
            </a:r>
            <a:r>
              <a:rPr lang="en-US" sz="1800" i="1" dirty="0"/>
              <a:t>e; if you ascend one more step from the Second mode, you will find the </a:t>
            </a:r>
            <a:r>
              <a:rPr lang="en-US" sz="1800" i="1" dirty="0">
                <a:solidFill>
                  <a:srgbClr val="FF0000"/>
                </a:solidFill>
              </a:rPr>
              <a:t>Third mode</a:t>
            </a:r>
            <a:r>
              <a:rPr lang="en-US" sz="1800" i="1" dirty="0"/>
              <a:t>; if you ascend one more step from the Third mode, you will find the </a:t>
            </a:r>
            <a:r>
              <a:rPr lang="en-US" sz="1800" i="1" dirty="0">
                <a:solidFill>
                  <a:srgbClr val="FF0000"/>
                </a:solidFill>
              </a:rPr>
              <a:t>Fourth mode</a:t>
            </a:r>
            <a:r>
              <a:rPr lang="en-US" sz="1800" i="1" dirty="0"/>
              <a:t>; if you ascend one more step from the Fourth mode, you will find the </a:t>
            </a:r>
            <a:r>
              <a:rPr lang="en-US" sz="1800" i="1" dirty="0">
                <a:solidFill>
                  <a:srgbClr val="FF0000"/>
                </a:solidFill>
              </a:rPr>
              <a:t>First mode </a:t>
            </a:r>
            <a:r>
              <a:rPr lang="en-US" sz="1800" i="1" dirty="0"/>
              <a:t>again</a:t>
            </a:r>
            <a:r>
              <a:rPr lang="el-GR" sz="1800" dirty="0"/>
              <a:t> </a:t>
            </a:r>
            <a:endParaRPr lang="en-US" sz="1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2814" r="-22814"/>
          <a:stretch>
            <a:fillRect/>
          </a:stretch>
        </p:blipFill>
        <p:spPr bwMode="auto">
          <a:prstGeom prst="rect">
            <a:avLst/>
          </a:prstGeom>
          <a:noFill/>
          <a:ln>
            <a:noFill/>
          </a:ln>
        </p:spPr>
      </p:pic>
    </p:spTree>
    <p:extLst>
      <p:ext uri="{BB962C8B-B14F-4D97-AF65-F5344CB8AC3E}">
        <p14:creationId xmlns:p14="http://schemas.microsoft.com/office/powerpoint/2010/main" val="23307834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750" b="-13750"/>
          <a:stretch>
            <a:fillRect/>
          </a:stretch>
        </p:blipFill>
        <p:spPr/>
      </p:pic>
    </p:spTree>
    <p:extLst>
      <p:ext uri="{BB962C8B-B14F-4D97-AF65-F5344CB8AC3E}">
        <p14:creationId xmlns:p14="http://schemas.microsoft.com/office/powerpoint/2010/main" val="39432120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9268" r="-49268"/>
          <a:stretch>
            <a:fillRect/>
          </a:stretch>
        </p:blipFill>
        <p:spPr>
          <a:xfrm>
            <a:off x="-20282" y="623557"/>
            <a:ext cx="9949784" cy="5472000"/>
          </a:xfrm>
        </p:spPr>
      </p:pic>
    </p:spTree>
    <p:extLst>
      <p:ext uri="{BB962C8B-B14F-4D97-AF65-F5344CB8AC3E}">
        <p14:creationId xmlns:p14="http://schemas.microsoft.com/office/powerpoint/2010/main" val="4972474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86" y="274638"/>
            <a:ext cx="8647448" cy="1143000"/>
          </a:xfrm>
        </p:spPr>
        <p:txBody>
          <a:bodyPr>
            <a:noAutofit/>
          </a:bodyPr>
          <a:lstStyle/>
          <a:p>
            <a:r>
              <a:rPr lang="en-US" sz="2000" i="1" u="sng" dirty="0"/>
              <a:t>starting</a:t>
            </a:r>
            <a:r>
              <a:rPr lang="en-US" sz="2000" i="1" dirty="0"/>
              <a:t> for example from the </a:t>
            </a:r>
            <a:r>
              <a:rPr lang="en-US" sz="2000" i="1" dirty="0">
                <a:solidFill>
                  <a:srgbClr val="FF0000"/>
                </a:solidFill>
              </a:rPr>
              <a:t>Main </a:t>
            </a:r>
            <a:r>
              <a:rPr lang="en-US" sz="2000" i="1" dirty="0"/>
              <a:t>or </a:t>
            </a:r>
            <a:r>
              <a:rPr lang="en-US" sz="2000" i="1" dirty="0" err="1">
                <a:solidFill>
                  <a:srgbClr val="FF0000"/>
                </a:solidFill>
              </a:rPr>
              <a:t>Plagal</a:t>
            </a:r>
            <a:r>
              <a:rPr lang="en-US" sz="2000" i="1" dirty="0">
                <a:solidFill>
                  <a:srgbClr val="FF0000"/>
                </a:solidFill>
              </a:rPr>
              <a:t> Fourth mode</a:t>
            </a:r>
            <a:r>
              <a:rPr lang="en-US" sz="2000" i="1" dirty="0"/>
              <a:t>, </a:t>
            </a:r>
            <a:r>
              <a:rPr lang="en-US" sz="2000" i="1" u="sng" dirty="0"/>
              <a:t>ascending or descending seven steps</a:t>
            </a:r>
            <a:r>
              <a:rPr lang="en-US" sz="2000" i="1" dirty="0"/>
              <a:t>, he will find the same note as the note you chant (hypothetically) when you start chanting from the same modes at the same time. </a:t>
            </a:r>
            <a:endParaRPr lang="en-US" sz="20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3629" r="-23629"/>
          <a:stretch>
            <a:fillRect/>
          </a:stretch>
        </p:blipFill>
        <p:spPr bwMode="auto">
          <a:prstGeom prst="rect">
            <a:avLst/>
          </a:prstGeom>
          <a:noFill/>
          <a:ln>
            <a:noFill/>
          </a:ln>
        </p:spPr>
      </p:pic>
    </p:spTree>
    <p:extLst>
      <p:ext uri="{BB962C8B-B14F-4D97-AF65-F5344CB8AC3E}">
        <p14:creationId xmlns:p14="http://schemas.microsoft.com/office/powerpoint/2010/main" val="5388283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21" y="274638"/>
            <a:ext cx="8674471" cy="1143000"/>
          </a:xfrm>
        </p:spPr>
        <p:txBody>
          <a:bodyPr>
            <a:noAutofit/>
          </a:bodyPr>
          <a:lstStyle/>
          <a:p>
            <a:r>
              <a:rPr lang="en-US" sz="2000" i="1" u="sng" dirty="0"/>
              <a:t>starting</a:t>
            </a:r>
            <a:r>
              <a:rPr lang="en-US" sz="2000" i="1" dirty="0"/>
              <a:t> for example from the </a:t>
            </a:r>
            <a:r>
              <a:rPr lang="en-US" sz="2000" i="1" dirty="0">
                <a:solidFill>
                  <a:srgbClr val="FF0000"/>
                </a:solidFill>
              </a:rPr>
              <a:t>Main </a:t>
            </a:r>
            <a:r>
              <a:rPr lang="en-US" sz="2000" i="1" dirty="0"/>
              <a:t>or </a:t>
            </a:r>
            <a:r>
              <a:rPr lang="en-US" sz="2000" i="1" dirty="0" err="1">
                <a:solidFill>
                  <a:srgbClr val="FF0000"/>
                </a:solidFill>
              </a:rPr>
              <a:t>Plagal</a:t>
            </a:r>
            <a:r>
              <a:rPr lang="en-US" sz="2000" i="1" dirty="0">
                <a:solidFill>
                  <a:srgbClr val="FF0000"/>
                </a:solidFill>
              </a:rPr>
              <a:t> Fourth mode</a:t>
            </a:r>
            <a:r>
              <a:rPr lang="en-US" sz="2000" i="1" dirty="0"/>
              <a:t>, </a:t>
            </a:r>
            <a:r>
              <a:rPr lang="en-US" sz="2000" i="1" u="sng" dirty="0"/>
              <a:t>ascending or descending seven steps</a:t>
            </a:r>
            <a:r>
              <a:rPr lang="en-US" sz="2000" i="1" dirty="0"/>
              <a:t>, he will find the same note as the note you chant (hypothetically) when you start chanting from the same modes at the same time. </a:t>
            </a:r>
            <a:endParaRPr lang="en-US" sz="20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6526" r="-26526"/>
          <a:stretch>
            <a:fillRect/>
          </a:stretch>
        </p:blipFill>
        <p:spPr bwMode="auto">
          <a:prstGeom prst="rect">
            <a:avLst/>
          </a:prstGeom>
          <a:noFill/>
          <a:ln>
            <a:noFill/>
          </a:ln>
        </p:spPr>
      </p:pic>
    </p:spTree>
    <p:extLst>
      <p:ext uri="{BB962C8B-B14F-4D97-AF65-F5344CB8AC3E}">
        <p14:creationId xmlns:p14="http://schemas.microsoft.com/office/powerpoint/2010/main" val="5967619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843" r="1843"/>
          <a:stretch>
            <a:fillRect/>
          </a:stretch>
        </p:blipFill>
        <p:spPr/>
      </p:pic>
    </p:spTree>
    <p:extLst>
      <p:ext uri="{BB962C8B-B14F-4D97-AF65-F5344CB8AC3E}">
        <p14:creationId xmlns:p14="http://schemas.microsoft.com/office/powerpoint/2010/main" val="14632876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9344" r="-9344"/>
          <a:stretch>
            <a:fillRect/>
          </a:stretch>
        </p:blipFill>
        <p:spPr/>
      </p:pic>
    </p:spTree>
    <p:extLst>
      <p:ext uri="{BB962C8B-B14F-4D97-AF65-F5344CB8AC3E}">
        <p14:creationId xmlns:p14="http://schemas.microsoft.com/office/powerpoint/2010/main" val="7693194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4908" b="-4908"/>
          <a:stretch>
            <a:fillRect/>
          </a:stretch>
        </p:blipFill>
        <p:spPr/>
      </p:pic>
    </p:spTree>
    <p:extLst>
      <p:ext uri="{BB962C8B-B14F-4D97-AF65-F5344CB8AC3E}">
        <p14:creationId xmlns:p14="http://schemas.microsoft.com/office/powerpoint/2010/main" val="32659582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69095" b="-69095"/>
          <a:stretch>
            <a:fillRect/>
          </a:stretch>
        </p:blipFill>
        <p:spPr/>
      </p:pic>
    </p:spTree>
    <p:extLst>
      <p:ext uri="{BB962C8B-B14F-4D97-AF65-F5344CB8AC3E}">
        <p14:creationId xmlns:p14="http://schemas.microsoft.com/office/powerpoint/2010/main" val="23991572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i="1" dirty="0" smtClean="0"/>
              <a:t>“</a:t>
            </a:r>
            <a:r>
              <a:rPr lang="en-GB" i="1" dirty="0"/>
              <a:t>By […]  means of the phonetic and non-phonetic signs </a:t>
            </a:r>
            <a:r>
              <a:rPr lang="en-GB" i="1" dirty="0" err="1"/>
              <a:t>Psaltic</a:t>
            </a:r>
            <a:r>
              <a:rPr lang="en-GB" i="1" dirty="0"/>
              <a:t> Art creates </a:t>
            </a:r>
            <a:r>
              <a:rPr lang="en-GB" i="1" dirty="0">
                <a:solidFill>
                  <a:srgbClr val="FF0000"/>
                </a:solidFill>
              </a:rPr>
              <a:t>these</a:t>
            </a:r>
            <a:r>
              <a:rPr lang="en-US" i="1" dirty="0" err="1">
                <a:solidFill>
                  <a:srgbClr val="FF0000"/>
                </a:solidFill>
              </a:rPr>
              <a:t>i</a:t>
            </a:r>
            <a:r>
              <a:rPr lang="en-GB" i="1" dirty="0">
                <a:solidFill>
                  <a:srgbClr val="FF0000"/>
                </a:solidFill>
              </a:rPr>
              <a:t>s, which have the same relationship in </a:t>
            </a:r>
            <a:r>
              <a:rPr lang="en-GB" i="1" dirty="0" err="1">
                <a:solidFill>
                  <a:srgbClr val="FF0000"/>
                </a:solidFill>
              </a:rPr>
              <a:t>Psaltic</a:t>
            </a:r>
            <a:r>
              <a:rPr lang="en-GB" i="1" dirty="0">
                <a:solidFill>
                  <a:srgbClr val="FF0000"/>
                </a:solidFill>
              </a:rPr>
              <a:t> Art as words do in grammar</a:t>
            </a:r>
            <a:r>
              <a:rPr lang="en-GB" i="1" dirty="0"/>
              <a:t>. And gesturing distinguishes and considers these as good or not, as the case may be"</a:t>
            </a:r>
            <a:r>
              <a:rPr lang="en-GB" dirty="0" smtClean="0"/>
              <a:t>.</a:t>
            </a:r>
          </a:p>
          <a:p>
            <a:pPr marL="0" indent="0" algn="r">
              <a:buNone/>
            </a:pPr>
            <a:r>
              <a:rPr lang="en-US" sz="1800" dirty="0" smtClean="0"/>
              <a:t>Gabriel</a:t>
            </a:r>
            <a:r>
              <a:rPr lang="en-GB" sz="1800" dirty="0" smtClean="0"/>
              <a:t>, p. 72</a:t>
            </a:r>
            <a:r>
              <a:rPr lang="en-GB" sz="1800" baseline="30000" dirty="0" smtClean="0"/>
              <a:t>377-380</a:t>
            </a:r>
            <a:endParaRPr lang="el-GR" sz="1800" dirty="0"/>
          </a:p>
          <a:p>
            <a:endParaRPr lang="en-US" dirty="0"/>
          </a:p>
        </p:txBody>
      </p:sp>
    </p:spTree>
    <p:extLst>
      <p:ext uri="{BB962C8B-B14F-4D97-AF65-F5344CB8AC3E}">
        <p14:creationId xmlns:p14="http://schemas.microsoft.com/office/powerpoint/2010/main" val="2484113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0768" y="274638"/>
            <a:ext cx="8593400" cy="6331739"/>
          </a:xfrm>
        </p:spPr>
        <p:txBody>
          <a:bodyPr>
            <a:normAutofit fontScale="77500" lnSpcReduction="20000"/>
          </a:bodyPr>
          <a:lstStyle/>
          <a:p>
            <a:pPr marL="0" indent="0" algn="just">
              <a:buNone/>
            </a:pPr>
            <a:r>
              <a:rPr lang="en-GB" i="1" dirty="0" smtClean="0"/>
              <a:t>"</a:t>
            </a:r>
            <a:r>
              <a:rPr lang="en-GB" i="1" dirty="0"/>
              <a:t>... just like with </a:t>
            </a:r>
            <a:r>
              <a:rPr lang="en-GB" i="1" dirty="0">
                <a:solidFill>
                  <a:srgbClr val="FF0000"/>
                </a:solidFill>
              </a:rPr>
              <a:t>letters omega and omicron </a:t>
            </a:r>
            <a:r>
              <a:rPr lang="en-GB" i="1" dirty="0"/>
              <a:t>are the same in pronunciation, but differ in that one is short but the other long. Similarly </a:t>
            </a:r>
            <a:r>
              <a:rPr lang="en-GB" i="1" dirty="0" err="1">
                <a:solidFill>
                  <a:srgbClr val="FF0000"/>
                </a:solidFill>
              </a:rPr>
              <a:t>ita</a:t>
            </a:r>
            <a:r>
              <a:rPr lang="en-GB" i="1" dirty="0">
                <a:solidFill>
                  <a:srgbClr val="FF0000"/>
                </a:solidFill>
              </a:rPr>
              <a:t> and iota and upsilon and other </a:t>
            </a:r>
            <a:r>
              <a:rPr lang="en-GB" i="1" dirty="0" err="1">
                <a:solidFill>
                  <a:srgbClr val="FF0000"/>
                </a:solidFill>
              </a:rPr>
              <a:t>dipthongs</a:t>
            </a:r>
            <a:r>
              <a:rPr lang="en-GB" i="1" dirty="0">
                <a:solidFill>
                  <a:srgbClr val="FF0000"/>
                </a:solidFill>
              </a:rPr>
              <a:t> </a:t>
            </a:r>
            <a:r>
              <a:rPr lang="en-GB" i="1" dirty="0"/>
              <a:t>are the same to speak but each is different as to length shortness and in their other values, </a:t>
            </a:r>
            <a:r>
              <a:rPr lang="en-GB" i="1" u="sng" dirty="0"/>
              <a:t>it is the same with signs </a:t>
            </a:r>
            <a:r>
              <a:rPr lang="en-GB" i="1" dirty="0"/>
              <a:t>which have but one voice, that in measure they are the same, but are different in another way. Because </a:t>
            </a:r>
            <a:r>
              <a:rPr lang="en-GB" i="1" dirty="0">
                <a:solidFill>
                  <a:srgbClr val="FF0000"/>
                </a:solidFill>
              </a:rPr>
              <a:t>the </a:t>
            </a:r>
            <a:r>
              <a:rPr lang="en-GB" i="1" dirty="0" err="1">
                <a:solidFill>
                  <a:srgbClr val="FF0000"/>
                </a:solidFill>
              </a:rPr>
              <a:t>Oligon</a:t>
            </a:r>
            <a:r>
              <a:rPr lang="en-GB" i="1" dirty="0">
                <a:solidFill>
                  <a:srgbClr val="FF0000"/>
                </a:solidFill>
              </a:rPr>
              <a:t> and the </a:t>
            </a:r>
            <a:r>
              <a:rPr lang="en-GB" i="1" dirty="0" err="1">
                <a:solidFill>
                  <a:srgbClr val="FF0000"/>
                </a:solidFill>
              </a:rPr>
              <a:t>Oxeia</a:t>
            </a:r>
            <a:r>
              <a:rPr lang="en-GB" i="1" dirty="0">
                <a:solidFill>
                  <a:srgbClr val="FF0000"/>
                </a:solidFill>
              </a:rPr>
              <a:t> </a:t>
            </a:r>
            <a:r>
              <a:rPr lang="en-GB" i="1" dirty="0"/>
              <a:t>are gestured differently, as are </a:t>
            </a:r>
            <a:r>
              <a:rPr lang="en-GB" i="1" dirty="0">
                <a:solidFill>
                  <a:srgbClr val="FF0000"/>
                </a:solidFill>
              </a:rPr>
              <a:t>the </a:t>
            </a:r>
            <a:r>
              <a:rPr lang="en-GB" i="1" dirty="0" err="1">
                <a:solidFill>
                  <a:srgbClr val="FF0000"/>
                </a:solidFill>
              </a:rPr>
              <a:t>Petasthi</a:t>
            </a:r>
            <a:r>
              <a:rPr lang="en-GB" i="1" dirty="0">
                <a:solidFill>
                  <a:srgbClr val="FF0000"/>
                </a:solidFill>
              </a:rPr>
              <a:t> and the two </a:t>
            </a:r>
            <a:r>
              <a:rPr lang="en-GB" i="1" dirty="0" err="1">
                <a:solidFill>
                  <a:srgbClr val="FF0000"/>
                </a:solidFill>
              </a:rPr>
              <a:t>Kentimata</a:t>
            </a:r>
            <a:r>
              <a:rPr lang="en-GB" i="1" dirty="0"/>
              <a:t>..</a:t>
            </a:r>
            <a:r>
              <a:rPr lang="en-GB" i="1" dirty="0" smtClean="0"/>
              <a:t>.” […] "</a:t>
            </a:r>
            <a:r>
              <a:rPr lang="en-GB" i="1" dirty="0"/>
              <a:t>and because we do not only use </a:t>
            </a:r>
            <a:r>
              <a:rPr lang="en-GB" i="1" dirty="0">
                <a:solidFill>
                  <a:srgbClr val="FF0000"/>
                </a:solidFill>
              </a:rPr>
              <a:t>the twenty four letters </a:t>
            </a:r>
            <a:r>
              <a:rPr lang="en-GB" i="1" dirty="0"/>
              <a:t>but we also need </a:t>
            </a:r>
            <a:r>
              <a:rPr lang="en-GB" i="1" dirty="0">
                <a:solidFill>
                  <a:srgbClr val="FF0000"/>
                </a:solidFill>
              </a:rPr>
              <a:t>the ten prosodies </a:t>
            </a:r>
            <a:r>
              <a:rPr lang="en-GB" i="1" dirty="0"/>
              <a:t>for speech to be euphonic, similarly not only </a:t>
            </a:r>
            <a:r>
              <a:rPr lang="en-GB" i="1" dirty="0">
                <a:solidFill>
                  <a:srgbClr val="FF0000"/>
                </a:solidFill>
              </a:rPr>
              <a:t>the fifteen phonetic signs </a:t>
            </a:r>
            <a:r>
              <a:rPr lang="en-GB" i="1" dirty="0"/>
              <a:t>but </a:t>
            </a:r>
            <a:r>
              <a:rPr lang="en-GB" i="1" dirty="0">
                <a:solidFill>
                  <a:srgbClr val="FF0000"/>
                </a:solidFill>
              </a:rPr>
              <a:t>the other thirty six non-phonetic ones</a:t>
            </a:r>
            <a:r>
              <a:rPr lang="en-GB" i="1" dirty="0"/>
              <a:t> are also useful, which, in </a:t>
            </a:r>
            <a:r>
              <a:rPr lang="en-GB" i="1" dirty="0" err="1"/>
              <a:t>Psaltic</a:t>
            </a:r>
            <a:r>
              <a:rPr lang="en-GB" i="1" dirty="0"/>
              <a:t> Art, are related to the prosodies. Because these are like a guide or governor of the manner or manner of saying</a:t>
            </a:r>
            <a:r>
              <a:rPr lang="en-GB" b="1" i="1" dirty="0"/>
              <a:t>,</a:t>
            </a:r>
            <a:r>
              <a:rPr lang="en-GB" i="1" dirty="0"/>
              <a:t> whether to deploy the voices slowly or shortly, or whether with tone or quietly. Because the voices are created […] </a:t>
            </a:r>
            <a:r>
              <a:rPr lang="en-GB" i="1" dirty="0" smtClean="0"/>
              <a:t>by </a:t>
            </a:r>
            <a:r>
              <a:rPr lang="en-GB" i="1" dirty="0"/>
              <a:t>the phonetic signs, and the stops and </a:t>
            </a:r>
            <a:r>
              <a:rPr lang="en-GB" i="1" dirty="0" err="1"/>
              <a:t>shortnesses</a:t>
            </a:r>
            <a:r>
              <a:rPr lang="en-GB" i="1" dirty="0"/>
              <a:t> and the other values of these parts by the grand signs</a:t>
            </a:r>
            <a:r>
              <a:rPr lang="en-US" dirty="0"/>
              <a:t>”</a:t>
            </a:r>
            <a:r>
              <a:rPr lang="en-GB" dirty="0"/>
              <a:t>] </a:t>
            </a:r>
            <a:r>
              <a:rPr lang="en-US" dirty="0"/>
              <a:t>.</a:t>
            </a:r>
            <a:endParaRPr lang="el-GR" dirty="0"/>
          </a:p>
          <a:p>
            <a:pPr marL="0" indent="0" algn="r">
              <a:buNone/>
            </a:pPr>
            <a:r>
              <a:rPr lang="en-US" sz="2600" dirty="0" smtClean="0"/>
              <a:t>Gabriel, pp. 48</a:t>
            </a:r>
            <a:r>
              <a:rPr lang="en-US" sz="2600" baseline="30000" dirty="0" smtClean="0"/>
              <a:t>97-106</a:t>
            </a:r>
            <a:r>
              <a:rPr lang="en-US" sz="2600" dirty="0" smtClean="0"/>
              <a:t>,</a:t>
            </a:r>
            <a:r>
              <a:rPr lang="en-GB" sz="2400" dirty="0" smtClean="0"/>
              <a:t> 60</a:t>
            </a:r>
            <a:r>
              <a:rPr lang="en-GB" sz="2400" baseline="30000" dirty="0" smtClean="0"/>
              <a:t>241-250</a:t>
            </a:r>
            <a:r>
              <a:rPr lang="en-GB" sz="2400" dirty="0" smtClean="0"/>
              <a:t> </a:t>
            </a:r>
            <a:endParaRPr lang="en-US" sz="2600" dirty="0"/>
          </a:p>
        </p:txBody>
      </p:sp>
    </p:spTree>
    <p:extLst>
      <p:ext uri="{BB962C8B-B14F-4D97-AF65-F5344CB8AC3E}">
        <p14:creationId xmlns:p14="http://schemas.microsoft.com/office/powerpoint/2010/main" val="38644551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70068"/>
            <a:ext cx="8229600" cy="5356095"/>
          </a:xfrm>
        </p:spPr>
        <p:txBody>
          <a:bodyPr/>
          <a:lstStyle/>
          <a:p>
            <a:pPr marL="0" indent="0" algn="just">
              <a:buNone/>
            </a:pPr>
            <a:r>
              <a:rPr lang="en-US" dirty="0"/>
              <a:t>“</a:t>
            </a:r>
            <a:r>
              <a:rPr lang="en-US" i="1" dirty="0"/>
              <a:t>Time and the modes of generating the notes are the elements that can explain the quality of chant. </a:t>
            </a:r>
            <a:r>
              <a:rPr lang="en-US" i="1" dirty="0">
                <a:solidFill>
                  <a:srgbClr val="FF0000"/>
                </a:solidFill>
              </a:rPr>
              <a:t>When the notes represented by </a:t>
            </a:r>
            <a:r>
              <a:rPr lang="en-US" i="1" dirty="0" err="1">
                <a:solidFill>
                  <a:srgbClr val="FF0000"/>
                </a:solidFill>
              </a:rPr>
              <a:t>neumes</a:t>
            </a:r>
            <a:r>
              <a:rPr lang="en-US" i="1" dirty="0">
                <a:solidFill>
                  <a:srgbClr val="FF0000"/>
                </a:solidFill>
              </a:rPr>
              <a:t> are not linked with time-indications, they resemble the syllables of the </a:t>
            </a:r>
            <a:r>
              <a:rPr lang="en-US" i="1" dirty="0" err="1">
                <a:solidFill>
                  <a:srgbClr val="FF0000"/>
                </a:solidFill>
              </a:rPr>
              <a:t>grammaticians</a:t>
            </a:r>
            <a:r>
              <a:rPr lang="en-US" i="1" dirty="0">
                <a:solidFill>
                  <a:srgbClr val="FF0000"/>
                </a:solidFill>
              </a:rPr>
              <a:t>, which make no sense unless employed in words</a:t>
            </a:r>
            <a:r>
              <a:rPr lang="en-US" i="1" dirty="0"/>
              <a:t>. So, time is what links the notes together bringing them to the status of words”</a:t>
            </a:r>
            <a:r>
              <a:rPr lang="el-GR" dirty="0" smtClean="0">
                <a:effectLst/>
              </a:rPr>
              <a:t> </a:t>
            </a:r>
            <a:endParaRPr lang="en-US" dirty="0" smtClean="0">
              <a:effectLst/>
            </a:endParaRPr>
          </a:p>
          <a:p>
            <a:pPr marL="0" indent="0" algn="r">
              <a:buNone/>
            </a:pPr>
            <a:r>
              <a:rPr lang="en-US" sz="1800" dirty="0" err="1"/>
              <a:t>Chrysanthos</a:t>
            </a:r>
            <a:r>
              <a:rPr lang="en-US" sz="1800" dirty="0"/>
              <a:t>, </a:t>
            </a:r>
            <a:r>
              <a:rPr lang="en-US" sz="1800" i="1" dirty="0"/>
              <a:t>Great Theory of Music</a:t>
            </a:r>
            <a:r>
              <a:rPr lang="en-US" sz="1800" dirty="0"/>
              <a:t>, p. </a:t>
            </a:r>
            <a:r>
              <a:rPr lang="en-US" sz="1800" dirty="0" smtClean="0"/>
              <a:t>75</a:t>
            </a:r>
            <a:r>
              <a:rPr lang="en-US" sz="1800" baseline="30000" dirty="0" smtClean="0"/>
              <a:t>§113 </a:t>
            </a:r>
            <a:endParaRPr lang="el-GR" sz="1800" baseline="30000" dirty="0"/>
          </a:p>
          <a:p>
            <a:pPr marL="0" indent="0" algn="just">
              <a:buNone/>
            </a:pPr>
            <a:endParaRPr lang="en-US" dirty="0"/>
          </a:p>
        </p:txBody>
      </p:sp>
    </p:spTree>
    <p:extLst>
      <p:ext uri="{BB962C8B-B14F-4D97-AF65-F5344CB8AC3E}">
        <p14:creationId xmlns:p14="http://schemas.microsoft.com/office/powerpoint/2010/main" val="28651937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a:t>
            </a:r>
            <a:r>
              <a:rPr lang="en-US" i="1" dirty="0"/>
              <a:t>Thesis means the union of signs which form the </a:t>
            </a:r>
            <a:r>
              <a:rPr lang="en-US" i="1" dirty="0" smtClean="0"/>
              <a:t>melody. </a:t>
            </a:r>
            <a:r>
              <a:rPr lang="en-US" i="1" dirty="0">
                <a:solidFill>
                  <a:srgbClr val="FF0000"/>
                </a:solidFill>
              </a:rPr>
              <a:t>As in grammar the union of the twenty-four letters forms words in syllables, in the same way the signs of the sounds are united scientifically and form the melody</a:t>
            </a:r>
            <a:r>
              <a:rPr lang="en-US" i="1" dirty="0"/>
              <a:t>. This then is called thesis”. </a:t>
            </a:r>
            <a:r>
              <a:rPr lang="el-GR" dirty="0" smtClean="0"/>
              <a:t> </a:t>
            </a:r>
            <a:endParaRPr lang="en-US" dirty="0" smtClean="0"/>
          </a:p>
          <a:p>
            <a:pPr marL="0" indent="0" algn="r">
              <a:buNone/>
            </a:pPr>
            <a:r>
              <a:rPr lang="en-US" sz="1800" dirty="0" err="1" smtClean="0"/>
              <a:t>Chrysaphes</a:t>
            </a:r>
            <a:r>
              <a:rPr lang="el-GR" sz="1800" dirty="0"/>
              <a:t>, pp. 40-41</a:t>
            </a:r>
            <a:r>
              <a:rPr lang="el-GR" sz="1800" baseline="30000" dirty="0"/>
              <a:t>91-</a:t>
            </a:r>
            <a:r>
              <a:rPr lang="el-GR" sz="1800" baseline="30000" dirty="0" smtClean="0"/>
              <a:t>96</a:t>
            </a:r>
            <a:endParaRPr lang="el-GR" sz="1800" dirty="0"/>
          </a:p>
          <a:p>
            <a:pPr marL="0" indent="0">
              <a:buNone/>
            </a:pPr>
            <a:endParaRPr lang="en-US" dirty="0"/>
          </a:p>
        </p:txBody>
      </p:sp>
    </p:spTree>
    <p:extLst>
      <p:ext uri="{BB962C8B-B14F-4D97-AF65-F5344CB8AC3E}">
        <p14:creationId xmlns:p14="http://schemas.microsoft.com/office/powerpoint/2010/main" val="21151739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a:bodyPr>
          <a:lstStyle/>
          <a:p>
            <a:pPr marL="0" indent="0" algn="just">
              <a:buNone/>
            </a:pPr>
            <a:r>
              <a:rPr lang="en-GB" dirty="0" smtClean="0"/>
              <a:t> </a:t>
            </a:r>
            <a:r>
              <a:rPr lang="en-US" i="1" dirty="0"/>
              <a:t>“</a:t>
            </a:r>
            <a:r>
              <a:rPr lang="en-GB" i="1" dirty="0"/>
              <a:t>and these </a:t>
            </a:r>
            <a:r>
              <a:rPr lang="en-US" i="1" dirty="0" err="1"/>
              <a:t>theseis</a:t>
            </a:r>
            <a:r>
              <a:rPr lang="en-GB" i="1" dirty="0"/>
              <a:t> have been noted by us and by others, in order that beginners can start their preliminary exercises piecemeal, then learn and chant them and then move forward</a:t>
            </a:r>
            <a:r>
              <a:rPr lang="en-US" i="1" dirty="0"/>
              <a:t>”</a:t>
            </a:r>
            <a:r>
              <a:rPr lang="en-US" dirty="0"/>
              <a:t>.</a:t>
            </a:r>
            <a:r>
              <a:rPr lang="en-GB" dirty="0"/>
              <a:t> </a:t>
            </a:r>
            <a:endParaRPr lang="en-GB" dirty="0" smtClean="0"/>
          </a:p>
          <a:p>
            <a:pPr marL="0" indent="0" algn="r">
              <a:buNone/>
            </a:pPr>
            <a:r>
              <a:rPr lang="en-US" sz="1800" i="1" dirty="0" err="1" smtClean="0"/>
              <a:t>Erotapokriseis</a:t>
            </a:r>
            <a:r>
              <a:rPr lang="en-GB" sz="1800" dirty="0" smtClean="0"/>
              <a:t>, p. 60</a:t>
            </a:r>
            <a:r>
              <a:rPr lang="en-GB" sz="1800" baseline="30000" dirty="0" smtClean="0"/>
              <a:t>392-395</a:t>
            </a:r>
            <a:endParaRPr lang="en-GB" sz="1800" dirty="0"/>
          </a:p>
          <a:p>
            <a:pPr marL="0" indent="0">
              <a:buNone/>
            </a:pPr>
            <a:endParaRPr lang="en-US" i="1" dirty="0" smtClean="0"/>
          </a:p>
          <a:p>
            <a:pPr marL="0" indent="0" algn="just">
              <a:buNone/>
            </a:pPr>
            <a:r>
              <a:rPr lang="en-US" i="1" dirty="0" smtClean="0"/>
              <a:t>”</a:t>
            </a:r>
            <a:r>
              <a:rPr lang="en-US" i="1" dirty="0"/>
              <a:t>Such methods were written by other teachers musicians also, by which they introduce their students in music for their evolution“</a:t>
            </a:r>
            <a:r>
              <a:rPr lang="en-US" dirty="0" smtClean="0"/>
              <a:t>.</a:t>
            </a:r>
          </a:p>
          <a:p>
            <a:pPr marL="0" indent="0" algn="r">
              <a:buNone/>
            </a:pPr>
            <a:r>
              <a:rPr lang="en-US" sz="1800" dirty="0" err="1" smtClean="0"/>
              <a:t>Chrysanthos</a:t>
            </a:r>
            <a:r>
              <a:rPr lang="en-US" sz="1800" dirty="0" smtClean="0"/>
              <a:t>, </a:t>
            </a:r>
            <a:r>
              <a:rPr lang="en-US" sz="1800" i="1" dirty="0" smtClean="0"/>
              <a:t>Great Theory of Music</a:t>
            </a:r>
            <a:r>
              <a:rPr lang="en-US" sz="1800" dirty="0" smtClean="0"/>
              <a:t>, p. 240</a:t>
            </a:r>
            <a:r>
              <a:rPr lang="en-US" sz="1800" baseline="30000" dirty="0" smtClean="0"/>
              <a:t>§65</a:t>
            </a:r>
            <a:endParaRPr lang="el-GR" sz="1800" baseline="30000" dirty="0"/>
          </a:p>
          <a:p>
            <a:endParaRPr lang="en-US" dirty="0"/>
          </a:p>
        </p:txBody>
      </p:sp>
    </p:spTree>
    <p:extLst>
      <p:ext uri="{BB962C8B-B14F-4D97-AF65-F5344CB8AC3E}">
        <p14:creationId xmlns:p14="http://schemas.microsoft.com/office/powerpoint/2010/main" val="791101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237169"/>
          </a:xfrm>
        </p:spPr>
        <p:txBody>
          <a:bodyPr>
            <a:normAutofit fontScale="92500"/>
          </a:bodyPr>
          <a:lstStyle/>
          <a:p>
            <a:pPr marL="0" indent="0" algn="just">
              <a:buNone/>
            </a:pPr>
            <a:r>
              <a:rPr lang="en-US" i="1" dirty="0" smtClean="0"/>
              <a:t>“</a:t>
            </a:r>
            <a:r>
              <a:rPr lang="en-US" i="1" dirty="0"/>
              <a:t>…</a:t>
            </a:r>
            <a:r>
              <a:rPr lang="en-US" i="1" dirty="0" err="1">
                <a:solidFill>
                  <a:srgbClr val="FF0000"/>
                </a:solidFill>
              </a:rPr>
              <a:t>Parallage</a:t>
            </a:r>
            <a:r>
              <a:rPr lang="en-US" i="1" dirty="0"/>
              <a:t> was to adapt the polysyllable notes on the </a:t>
            </a:r>
            <a:r>
              <a:rPr lang="en-US" i="1" dirty="0" err="1"/>
              <a:t>neumes</a:t>
            </a:r>
            <a:r>
              <a:rPr lang="en-US" i="1" dirty="0"/>
              <a:t> of the melody’s quantity, written, and to chant their continuous ascent and descent, and never the </a:t>
            </a:r>
            <a:r>
              <a:rPr lang="en-US" i="1" dirty="0" err="1"/>
              <a:t>ison</a:t>
            </a:r>
            <a:r>
              <a:rPr lang="en-US" i="1" dirty="0"/>
              <a:t> or large intervals. </a:t>
            </a:r>
            <a:r>
              <a:rPr lang="en-US" i="1" dirty="0" err="1">
                <a:solidFill>
                  <a:srgbClr val="FF0000"/>
                </a:solidFill>
              </a:rPr>
              <a:t>Metrophonia</a:t>
            </a:r>
            <a:r>
              <a:rPr lang="en-US" i="1" dirty="0"/>
              <a:t> was to chant the melody of the </a:t>
            </a:r>
            <a:r>
              <a:rPr lang="en-US" i="1" dirty="0" err="1"/>
              <a:t>troparion</a:t>
            </a:r>
            <a:r>
              <a:rPr lang="en-US" i="1" dirty="0"/>
              <a:t>, as indicated by the </a:t>
            </a:r>
            <a:r>
              <a:rPr lang="en-US" i="1" dirty="0" err="1"/>
              <a:t>neumes</a:t>
            </a:r>
            <a:r>
              <a:rPr lang="en-US" i="1" dirty="0"/>
              <a:t> that notate the quantity of melody only, without observing the indications of the </a:t>
            </a:r>
            <a:r>
              <a:rPr lang="en-US" i="1" dirty="0" err="1"/>
              <a:t>hypostaseis</a:t>
            </a:r>
            <a:r>
              <a:rPr lang="en-US" i="1" dirty="0"/>
              <a:t> and the theses. </a:t>
            </a:r>
            <a:r>
              <a:rPr lang="en-US" i="1" dirty="0">
                <a:solidFill>
                  <a:srgbClr val="FF0000"/>
                </a:solidFill>
              </a:rPr>
              <a:t>Melos</a:t>
            </a:r>
            <a:r>
              <a:rPr lang="en-US" i="1" dirty="0"/>
              <a:t> was to chant the </a:t>
            </a:r>
            <a:r>
              <a:rPr lang="en-US" i="1" dirty="0" err="1"/>
              <a:t>melos</a:t>
            </a:r>
            <a:r>
              <a:rPr lang="en-US" i="1" dirty="0"/>
              <a:t> of the </a:t>
            </a:r>
            <a:r>
              <a:rPr lang="en-US" i="1" dirty="0" err="1"/>
              <a:t>troparion</a:t>
            </a:r>
            <a:r>
              <a:rPr lang="en-US" i="1" dirty="0"/>
              <a:t> as indicated by the theses of the </a:t>
            </a:r>
            <a:r>
              <a:rPr lang="en-US" i="1" dirty="0" err="1"/>
              <a:t>neumes</a:t>
            </a:r>
            <a:r>
              <a:rPr lang="en-US" i="1" dirty="0"/>
              <a:t> and the </a:t>
            </a:r>
            <a:r>
              <a:rPr lang="en-US" i="1" dirty="0" err="1"/>
              <a:t>hypostaseis</a:t>
            </a:r>
            <a:r>
              <a:rPr lang="en-US" i="1" dirty="0"/>
              <a:t>, by which is written not only the quantity of the melody but also the quality, without ignoring the words of the text…”</a:t>
            </a:r>
            <a:r>
              <a:rPr lang="en-US" i="1" dirty="0" smtClean="0"/>
              <a:t>.</a:t>
            </a:r>
          </a:p>
          <a:p>
            <a:pPr marL="0" indent="0" algn="r">
              <a:buNone/>
            </a:pPr>
            <a:r>
              <a:rPr lang="en-US" sz="1900" dirty="0" err="1" smtClean="0"/>
              <a:t>Chrysanthos</a:t>
            </a:r>
            <a:r>
              <a:rPr lang="en-US" sz="1900" dirty="0" smtClean="0"/>
              <a:t>, </a:t>
            </a:r>
            <a:r>
              <a:rPr lang="en-US" sz="1900" i="1" dirty="0" smtClean="0"/>
              <a:t>Great Theory of Music</a:t>
            </a:r>
            <a:r>
              <a:rPr lang="en-US" sz="1900" dirty="0" smtClean="0"/>
              <a:t>, pp. 241-243</a:t>
            </a:r>
            <a:r>
              <a:rPr lang="en-US" sz="1900" baseline="30000" dirty="0" smtClean="0"/>
              <a:t>§§69-73 </a:t>
            </a:r>
            <a:endParaRPr lang="el-GR" sz="1900" baseline="30000" dirty="0"/>
          </a:p>
          <a:p>
            <a:endParaRPr lang="en-US" dirty="0"/>
          </a:p>
        </p:txBody>
      </p:sp>
    </p:spTree>
    <p:extLst>
      <p:ext uri="{BB962C8B-B14F-4D97-AF65-F5344CB8AC3E}">
        <p14:creationId xmlns:p14="http://schemas.microsoft.com/office/powerpoint/2010/main" val="1556317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a:t>
            </a:r>
            <a:r>
              <a:rPr lang="en-US" i="1" dirty="0"/>
              <a:t>Thus, the science of chanting does not consist only of </a:t>
            </a:r>
            <a:r>
              <a:rPr lang="en-US" i="1" dirty="0" err="1"/>
              <a:t>parallage</a:t>
            </a:r>
            <a:r>
              <a:rPr lang="en-US" i="1" dirty="0"/>
              <a:t> […] but includes many other </a:t>
            </a:r>
            <a:r>
              <a:rPr lang="en-US" i="1" dirty="0" smtClean="0"/>
              <a:t>methods […] The </a:t>
            </a:r>
            <a:r>
              <a:rPr lang="en-US" i="1" dirty="0"/>
              <a:t>practice of </a:t>
            </a:r>
            <a:r>
              <a:rPr lang="en-US" i="1" dirty="0" err="1"/>
              <a:t>parallage</a:t>
            </a:r>
            <a:r>
              <a:rPr lang="en-US" i="1" dirty="0"/>
              <a:t> in chanting is the least significant of all techniques, and the easiest”. </a:t>
            </a:r>
            <a:endParaRPr lang="el-GR" dirty="0"/>
          </a:p>
          <a:p>
            <a:pPr marL="0" indent="0" algn="r">
              <a:buNone/>
            </a:pPr>
            <a:r>
              <a:rPr lang="en-US" sz="1800" dirty="0" err="1" smtClean="0"/>
              <a:t>Chrysaphes</a:t>
            </a:r>
            <a:r>
              <a:rPr lang="el-GR" sz="1800" dirty="0"/>
              <a:t>, pp. 38-39</a:t>
            </a:r>
            <a:r>
              <a:rPr lang="el-GR" sz="1800" baseline="30000" dirty="0"/>
              <a:t>52-</a:t>
            </a:r>
            <a:r>
              <a:rPr lang="el-GR" sz="1800" baseline="30000" dirty="0" smtClean="0"/>
              <a:t>56</a:t>
            </a:r>
            <a:endParaRPr lang="el-GR" sz="1800" dirty="0"/>
          </a:p>
          <a:p>
            <a:pPr marL="0" indent="0">
              <a:buNone/>
            </a:pPr>
            <a:endParaRPr lang="en-US" dirty="0"/>
          </a:p>
        </p:txBody>
      </p:sp>
    </p:spTree>
    <p:extLst>
      <p:ext uri="{BB962C8B-B14F-4D97-AF65-F5344CB8AC3E}">
        <p14:creationId xmlns:p14="http://schemas.microsoft.com/office/powerpoint/2010/main" val="27368308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TotalTime>
  <Words>1310</Words>
  <Application>Microsoft Macintosh PowerPoint</Application>
  <PresentationFormat>On-screen Show (4:3)</PresentationFormat>
  <Paragraphs>37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parallage is the counting of the steps and chanting constitutes their quality; therefore the one cannot exist without the other; </vt:lpstr>
      <vt:lpstr>PowerPoint Presentation</vt:lpstr>
      <vt:lpstr>PowerPoint Presentation</vt:lpstr>
      <vt:lpstr>PowerPoint Presentation</vt:lpstr>
      <vt:lpstr>if you ascend one step from the First mode, you will find the Second mode; if you ascend one more step from the Second mode, you will find the Third mode; if you ascend one more step from the Third mode, you will find the Fourth mode; if you ascend one more step from the Fourth mode, you will find the First mode again </vt:lpstr>
      <vt:lpstr>PowerPoint Presentation</vt:lpstr>
      <vt:lpstr>starting for example from the Main or Plagal Fourth mode, ascending or descending seven steps, he will find the same note as the note you chant (hypothetically) when you start chanting from the same modes at the same time. </vt:lpstr>
      <vt:lpstr>starting for example from the Main or Plagal Fourth mode, ascending or descending seven steps, he will find the same note as the note you chant (hypothetically) when you start chanting from the same modes at the same time.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2016-05-20T08:10:53Z</dcterms:created>
  <dcterms:modified xsi:type="dcterms:W3CDTF">2016-05-23T10:46:35Z</dcterms:modified>
</cp:coreProperties>
</file>