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24"/>
  </p:notesMasterIdLst>
  <p:sldIdLst>
    <p:sldId id="256" r:id="rId2"/>
    <p:sldId id="285" r:id="rId3"/>
    <p:sldId id="275" r:id="rId4"/>
    <p:sldId id="286" r:id="rId5"/>
    <p:sldId id="276" r:id="rId6"/>
    <p:sldId id="287" r:id="rId7"/>
    <p:sldId id="263" r:id="rId8"/>
    <p:sldId id="265" r:id="rId9"/>
    <p:sldId id="266" r:id="rId10"/>
    <p:sldId id="288" r:id="rId11"/>
    <p:sldId id="277" r:id="rId12"/>
    <p:sldId id="289" r:id="rId13"/>
    <p:sldId id="278" r:id="rId14"/>
    <p:sldId id="290" r:id="rId15"/>
    <p:sldId id="279" r:id="rId16"/>
    <p:sldId id="280" r:id="rId17"/>
    <p:sldId id="283" r:id="rId18"/>
    <p:sldId id="284" r:id="rId19"/>
    <p:sldId id="291" r:id="rId20"/>
    <p:sldId id="292" r:id="rId21"/>
    <p:sldId id="293" r:id="rId22"/>
    <p:sldId id="294" r:id="rId2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3310" autoAdjust="0"/>
  </p:normalViewPr>
  <p:slideViewPr>
    <p:cSldViewPr>
      <p:cViewPr varScale="1">
        <p:scale>
          <a:sx n="69" d="100"/>
          <a:sy n="69" d="100"/>
        </p:scale>
        <p:origin x="-144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A3954B-EDA7-4932-AB2C-CF6E5FB6CE37}" type="datetimeFigureOut">
              <a:rPr lang="el-GR" smtClean="0"/>
              <a:pPr/>
              <a:t>12/12/2014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8187C1-566C-4E86-ABA4-C373F5CD2949}" type="slidenum">
              <a:rPr lang="el-GR" smtClean="0"/>
              <a:pPr/>
              <a:t>‹#›</a:t>
            </a:fld>
            <a:endParaRPr lang="el-GR"/>
          </a:p>
        </p:txBody>
      </p:sp>
    </p:spTree>
    <p:extLst>
      <p:ext uri="{BB962C8B-B14F-4D97-AF65-F5344CB8AC3E}">
        <p14:creationId xmlns:p14="http://schemas.microsoft.com/office/powerpoint/2010/main" xmlns="" val="3576933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22</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88187C1-566C-4E86-ABA4-C373F5CD2949}"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0" name="9 - Ορθογώνιο τρίγωνο"/>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 Τίτλος"/>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smtClean="0"/>
              <a:t>Κάντε κλικ για να επεξεργαστείτε τον υπότιτλο του υποδείγματος</a:t>
            </a:r>
            <a:endParaRPr kumimoji="0" lang="en-US"/>
          </a:p>
        </p:txBody>
      </p:sp>
      <p:grpSp>
        <p:nvGrpSpPr>
          <p:cNvPr id="2" name="1 - Ομάδα"/>
          <p:cNvGrpSpPr/>
          <p:nvPr/>
        </p:nvGrpSpPr>
        <p:grpSpPr>
          <a:xfrm>
            <a:off x="-3765" y="4953000"/>
            <a:ext cx="9147765" cy="1912088"/>
            <a:chOff x="-3765" y="4832896"/>
            <a:chExt cx="9147765" cy="2032192"/>
          </a:xfrm>
        </p:grpSpPr>
        <p:sp>
          <p:nvSpPr>
            <p:cNvPr id="7" name="6 - Ελεύθερη σχεδίαση"/>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 Ελεύθερη σχεδίαση"/>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 Ελεύθερη σχεδίαση"/>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 Ευθεία γραμμή σύνδεσης"/>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 Θέση ημερομηνίας"/>
          <p:cNvSpPr>
            <a:spLocks noGrp="1"/>
          </p:cNvSpPr>
          <p:nvPr>
            <p:ph type="dt" sz="half" idx="10"/>
          </p:nvPr>
        </p:nvSpPr>
        <p:spPr/>
        <p:txBody>
          <a:bodyPr/>
          <a:lstStyle>
            <a:lvl1pPr>
              <a:defRPr>
                <a:solidFill>
                  <a:srgbClr val="FFFFFF"/>
                </a:solidFill>
              </a:defRPr>
            </a:lvl1pPr>
            <a:extLst/>
          </a:lstStyle>
          <a:p>
            <a:fld id="{7E9A1298-CAC0-42A1-B1E9-9703272F293F}" type="datetimeFigureOut">
              <a:rPr lang="el-GR" smtClean="0"/>
              <a:pPr/>
              <a:t>12/12/2014</a:t>
            </a:fld>
            <a:endParaRPr lang="el-GR"/>
          </a:p>
        </p:txBody>
      </p:sp>
      <p:sp>
        <p:nvSpPr>
          <p:cNvPr id="19" name="18 - Θέση υποσέλιδου"/>
          <p:cNvSpPr>
            <a:spLocks noGrp="1"/>
          </p:cNvSpPr>
          <p:nvPr>
            <p:ph type="ftr" sz="quarter" idx="11"/>
          </p:nvPr>
        </p:nvSpPr>
        <p:spPr/>
        <p:txBody>
          <a:bodyPr/>
          <a:lstStyle>
            <a:lvl1pPr>
              <a:defRPr>
                <a:solidFill>
                  <a:schemeClr val="accent1">
                    <a:tint val="20000"/>
                  </a:schemeClr>
                </a:solidFill>
              </a:defRPr>
            </a:lvl1pPr>
            <a:extLst/>
          </a:lstStyle>
          <a:p>
            <a:endParaRPr lang="el-GR"/>
          </a:p>
        </p:txBody>
      </p:sp>
      <p:sp>
        <p:nvSpPr>
          <p:cNvPr id="27" name="26 - Θέση αριθμού διαφάνειας"/>
          <p:cNvSpPr>
            <a:spLocks noGrp="1"/>
          </p:cNvSpPr>
          <p:nvPr>
            <p:ph type="sldNum" sz="quarter" idx="12"/>
          </p:nvPr>
        </p:nvSpPr>
        <p:spPr/>
        <p:txBody>
          <a:bodyPr/>
          <a:lstStyle>
            <a:lvl1pPr>
              <a:defRPr>
                <a:solidFill>
                  <a:srgbClr val="FFFFFF"/>
                </a:solidFill>
              </a:defRPr>
            </a:lvl1pPr>
            <a:extLst/>
          </a:lstStyle>
          <a:p>
            <a:fld id="{F3AD857D-61D8-4E66-B723-1C3B2B6D8D3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1481329"/>
            <a:ext cx="8229600" cy="4386071"/>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7E9A1298-CAC0-42A1-B1E9-9703272F293F}" type="datetimeFigureOut">
              <a:rPr lang="el-GR" smtClean="0"/>
              <a:pPr/>
              <a:t>12/12/2014</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F3AD857D-61D8-4E66-B723-1C3B2B6D8D3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44013" y="274640"/>
            <a:ext cx="1777470" cy="5592761"/>
          </a:xfrm>
        </p:spPr>
        <p:txBody>
          <a:bodyPr vert="eaVert"/>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41"/>
            <a:ext cx="6324600" cy="5592760"/>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7E9A1298-CAC0-42A1-B1E9-9703272F293F}" type="datetimeFigureOut">
              <a:rPr lang="el-GR" smtClean="0"/>
              <a:pPr/>
              <a:t>12/12/2014</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F3AD857D-61D8-4E66-B723-1C3B2B6D8D3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7E9A1298-CAC0-42A1-B1E9-9703272F293F}" type="datetimeFigureOut">
              <a:rPr lang="el-GR" smtClean="0"/>
              <a:pPr/>
              <a:t>12/12/2014</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F3AD857D-61D8-4E66-B723-1C3B2B6D8D3E}" type="slidenum">
              <a:rPr lang="el-GR" smtClean="0"/>
              <a:pPr/>
              <a:t>‹#›</a:t>
            </a:fld>
            <a:endParaRPr lang="el-GR"/>
          </a:p>
        </p:txBody>
      </p:sp>
      <p:sp>
        <p:nvSpPr>
          <p:cNvPr id="7" name="6 - Τίτλος"/>
          <p:cNvSpPr>
            <a:spLocks noGrp="1"/>
          </p:cNvSpPr>
          <p:nvPr>
            <p:ph type="title"/>
          </p:nvPr>
        </p:nvSpPr>
        <p:spPr/>
        <p:txBody>
          <a:bodyPr rtlCol="0"/>
          <a:lstStyle>
            <a:extLst/>
          </a:lstStyle>
          <a:p>
            <a:r>
              <a:rPr kumimoji="0" lang="el-GR" smtClean="0"/>
              <a:t>Kλικ για επεξεργασία του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extLst/>
          </a:lstStyle>
          <a:p>
            <a:fld id="{7E9A1298-CAC0-42A1-B1E9-9703272F293F}" type="datetimeFigureOut">
              <a:rPr lang="el-GR" smtClean="0"/>
              <a:pPr/>
              <a:t>12/12/2014</a:t>
            </a:fld>
            <a:endParaRPr lang="el-GR"/>
          </a:p>
        </p:txBody>
      </p:sp>
      <p:sp>
        <p:nvSpPr>
          <p:cNvPr id="5" name="4 - Θέση υποσέλιδου"/>
          <p:cNvSpPr>
            <a:spLocks noGrp="1"/>
          </p:cNvSpPr>
          <p:nvPr>
            <p:ph type="ftr" sz="quarter" idx="11"/>
          </p:nvPr>
        </p:nvSpPr>
        <p:spPr/>
        <p:txBody>
          <a:bodyPr/>
          <a:lstStyle>
            <a:extLst/>
          </a:lstStyle>
          <a:p>
            <a:endParaRPr lang="el-GR"/>
          </a:p>
        </p:txBody>
      </p:sp>
      <p:sp>
        <p:nvSpPr>
          <p:cNvPr id="6" name="5 - Θέση αριθμού διαφάνειας"/>
          <p:cNvSpPr>
            <a:spLocks noGrp="1"/>
          </p:cNvSpPr>
          <p:nvPr>
            <p:ph type="sldNum" sz="quarter" idx="12"/>
          </p:nvPr>
        </p:nvSpPr>
        <p:spPr/>
        <p:txBody>
          <a:bodyPr/>
          <a:lstStyle>
            <a:extLst/>
          </a:lstStyle>
          <a:p>
            <a:fld id="{F3AD857D-61D8-4E66-B723-1C3B2B6D8D3E}" type="slidenum">
              <a:rPr lang="el-GR" smtClean="0"/>
              <a:pPr/>
              <a:t>‹#›</a:t>
            </a:fld>
            <a:endParaRPr lang="el-GR"/>
          </a:p>
        </p:txBody>
      </p:sp>
      <p:sp>
        <p:nvSpPr>
          <p:cNvPr id="7" name="6 - Διάσημα"/>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 Διάσημα"/>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bg>
      <p:bgRef idx="1002">
        <a:schemeClr val="bg1"/>
      </p:bgRef>
    </p:bg>
    <p:spTree>
      <p:nvGrpSpPr>
        <p:cNvPr id="1" name=""/>
        <p:cNvGrpSpPr/>
        <p:nvPr/>
      </p:nvGrpSpPr>
      <p:grpSpPr>
        <a:xfrm>
          <a:off x="0" y="0"/>
          <a:ext cx="0" cy="0"/>
          <a:chOff x="0" y="0"/>
          <a:chExt cx="0" cy="0"/>
        </a:xfrm>
      </p:grpSpPr>
      <p:sp>
        <p:nvSpPr>
          <p:cNvPr id="3" name="2 - Θέση περιεχομένου"/>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7E9A1298-CAC0-42A1-B1E9-9703272F293F}" type="datetimeFigureOut">
              <a:rPr lang="el-GR" smtClean="0"/>
              <a:pPr/>
              <a:t>12/12/2014</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F3AD857D-61D8-4E66-B723-1C3B2B6D8D3E}" type="slidenum">
              <a:rPr lang="el-GR" smtClean="0"/>
              <a:pPr/>
              <a:t>‹#›</a:t>
            </a:fld>
            <a:endParaRPr lang="el-GR"/>
          </a:p>
        </p:txBody>
      </p:sp>
      <p:sp>
        <p:nvSpPr>
          <p:cNvPr id="8" name="7 - Τίτλος"/>
          <p:cNvSpPr>
            <a:spLocks noGrp="1"/>
          </p:cNvSpPr>
          <p:nvPr>
            <p:ph type="title"/>
          </p:nvPr>
        </p:nvSpPr>
        <p:spPr/>
        <p:txBody>
          <a:bodyPr rtlCol="0"/>
          <a:lstStyle>
            <a:extLst/>
          </a:lstStyle>
          <a:p>
            <a:r>
              <a:rPr kumimoji="0" lang="el-GR" smtClean="0"/>
              <a:t>Kλικ για επεξεργασία του τίτλου</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Ref idx="1003">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nchor="ctr"/>
          <a:lstStyle>
            <a:lvl1pPr>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extLst/>
          </a:lstStyle>
          <a:p>
            <a:fld id="{7E9A1298-CAC0-42A1-B1E9-9703272F293F}" type="datetimeFigureOut">
              <a:rPr lang="el-GR" smtClean="0"/>
              <a:pPr/>
              <a:t>12/12/2014</a:t>
            </a:fld>
            <a:endParaRPr lang="el-GR"/>
          </a:p>
        </p:txBody>
      </p:sp>
      <p:sp>
        <p:nvSpPr>
          <p:cNvPr id="8" name="7 - Θέση υποσέλιδου"/>
          <p:cNvSpPr>
            <a:spLocks noGrp="1"/>
          </p:cNvSpPr>
          <p:nvPr>
            <p:ph type="ftr" sz="quarter" idx="11"/>
          </p:nvPr>
        </p:nvSpPr>
        <p:spPr/>
        <p:txBody>
          <a:bodyPr/>
          <a:lstStyle>
            <a:extLst/>
          </a:lstStyle>
          <a:p>
            <a:endParaRPr lang="el-GR"/>
          </a:p>
        </p:txBody>
      </p:sp>
      <p:sp>
        <p:nvSpPr>
          <p:cNvPr id="9" name="8 - Θέση αριθμού διαφάνειας"/>
          <p:cNvSpPr>
            <a:spLocks noGrp="1"/>
          </p:cNvSpPr>
          <p:nvPr>
            <p:ph type="sldNum" sz="quarter" idx="12"/>
          </p:nvPr>
        </p:nvSpPr>
        <p:spPr/>
        <p:txBody>
          <a:bodyPr/>
          <a:lstStyle>
            <a:extLst/>
          </a:lstStyle>
          <a:p>
            <a:fld id="{F3AD857D-61D8-4E66-B723-1C3B2B6D8D3E}"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bg>
      <p:bgRef idx="1002">
        <a:schemeClr val="bg1"/>
      </p:bgRef>
    </p:bg>
    <p:spTree>
      <p:nvGrpSpPr>
        <p:cNvPr id="1" name=""/>
        <p:cNvGrpSpPr/>
        <p:nvPr/>
      </p:nvGrpSpPr>
      <p:grpSpPr>
        <a:xfrm>
          <a:off x="0" y="0"/>
          <a:ext cx="0" cy="0"/>
          <a:chOff x="0" y="0"/>
          <a:chExt cx="0" cy="0"/>
        </a:xfrm>
      </p:grpSpPr>
      <p:sp>
        <p:nvSpPr>
          <p:cNvPr id="3" name="2 - Θέση ημερομηνίας"/>
          <p:cNvSpPr>
            <a:spLocks noGrp="1"/>
          </p:cNvSpPr>
          <p:nvPr>
            <p:ph type="dt" sz="half" idx="10"/>
          </p:nvPr>
        </p:nvSpPr>
        <p:spPr/>
        <p:txBody>
          <a:bodyPr/>
          <a:lstStyle>
            <a:extLst/>
          </a:lstStyle>
          <a:p>
            <a:fld id="{7E9A1298-CAC0-42A1-B1E9-9703272F293F}" type="datetimeFigureOut">
              <a:rPr lang="el-GR" smtClean="0"/>
              <a:pPr/>
              <a:t>12/12/2014</a:t>
            </a:fld>
            <a:endParaRPr lang="el-GR"/>
          </a:p>
        </p:txBody>
      </p:sp>
      <p:sp>
        <p:nvSpPr>
          <p:cNvPr id="4" name="3 - Θέση υποσέλιδου"/>
          <p:cNvSpPr>
            <a:spLocks noGrp="1"/>
          </p:cNvSpPr>
          <p:nvPr>
            <p:ph type="ftr" sz="quarter" idx="11"/>
          </p:nvPr>
        </p:nvSpPr>
        <p:spPr/>
        <p:txBody>
          <a:bodyPr/>
          <a:lstStyle>
            <a:extLst/>
          </a:lstStyle>
          <a:p>
            <a:endParaRPr lang="el-GR"/>
          </a:p>
        </p:txBody>
      </p:sp>
      <p:sp>
        <p:nvSpPr>
          <p:cNvPr id="5" name="4 - Θέση αριθμού διαφάνειας"/>
          <p:cNvSpPr>
            <a:spLocks noGrp="1"/>
          </p:cNvSpPr>
          <p:nvPr>
            <p:ph type="sldNum" sz="quarter" idx="12"/>
          </p:nvPr>
        </p:nvSpPr>
        <p:spPr/>
        <p:txBody>
          <a:bodyPr/>
          <a:lstStyle>
            <a:extLst/>
          </a:lstStyle>
          <a:p>
            <a:fld id="{F3AD857D-61D8-4E66-B723-1C3B2B6D8D3E}" type="slidenum">
              <a:rPr lang="el-GR" smtClean="0"/>
              <a:pPr/>
              <a:t>‹#›</a:t>
            </a:fld>
            <a:endParaRPr lang="el-GR"/>
          </a:p>
        </p:txBody>
      </p:sp>
      <p:sp>
        <p:nvSpPr>
          <p:cNvPr id="6" name="5 - Τίτλος"/>
          <p:cNvSpPr>
            <a:spLocks noGrp="1"/>
          </p:cNvSpPr>
          <p:nvPr>
            <p:ph type="title"/>
          </p:nvPr>
        </p:nvSpPr>
        <p:spPr/>
        <p:txBody>
          <a:bodyPr rtlCol="0"/>
          <a:lstStyle>
            <a:extLst/>
          </a:lstStyle>
          <a:p>
            <a:r>
              <a:rPr kumimoji="0" lang="el-GR" smtClean="0"/>
              <a:t>Kλικ για επεξεργασία του τίτλου</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extLst/>
          </a:lstStyle>
          <a:p>
            <a:fld id="{7E9A1298-CAC0-42A1-B1E9-9703272F293F}" type="datetimeFigureOut">
              <a:rPr lang="el-GR" smtClean="0"/>
              <a:pPr/>
              <a:t>12/12/2014</a:t>
            </a:fld>
            <a:endParaRPr lang="el-GR"/>
          </a:p>
        </p:txBody>
      </p:sp>
      <p:sp>
        <p:nvSpPr>
          <p:cNvPr id="3" name="2 - Θέση υποσέλιδου"/>
          <p:cNvSpPr>
            <a:spLocks noGrp="1"/>
          </p:cNvSpPr>
          <p:nvPr>
            <p:ph type="ftr" sz="quarter" idx="11"/>
          </p:nvPr>
        </p:nvSpPr>
        <p:spPr/>
        <p:txBody>
          <a:bodyPr/>
          <a:lstStyle>
            <a:extLst/>
          </a:lstStyle>
          <a:p>
            <a:endParaRPr lang="el-GR"/>
          </a:p>
        </p:txBody>
      </p:sp>
      <p:sp>
        <p:nvSpPr>
          <p:cNvPr id="4" name="3 - Θέση αριθμού διαφάνειας"/>
          <p:cNvSpPr>
            <a:spLocks noGrp="1"/>
          </p:cNvSpPr>
          <p:nvPr>
            <p:ph type="sldNum" sz="quarter" idx="12"/>
          </p:nvPr>
        </p:nvSpPr>
        <p:spPr/>
        <p:txBody>
          <a:bodyPr/>
          <a:lstStyle>
            <a:extLst/>
          </a:lstStyle>
          <a:p>
            <a:fld id="{F3AD857D-61D8-4E66-B723-1C3B2B6D8D3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3">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a:xfrm>
            <a:off x="6727032" y="6407944"/>
            <a:ext cx="1920240" cy="365760"/>
          </a:xfrm>
        </p:spPr>
        <p:txBody>
          <a:bodyPr/>
          <a:lstStyle>
            <a:extLst/>
          </a:lstStyle>
          <a:p>
            <a:fld id="{7E9A1298-CAC0-42A1-B1E9-9703272F293F}" type="datetimeFigureOut">
              <a:rPr lang="el-GR" smtClean="0"/>
              <a:pPr/>
              <a:t>12/12/2014</a:t>
            </a:fld>
            <a:endParaRPr lang="el-GR"/>
          </a:p>
        </p:txBody>
      </p:sp>
      <p:sp>
        <p:nvSpPr>
          <p:cNvPr id="6" name="5 - Θέση υποσέλιδου"/>
          <p:cNvSpPr>
            <a:spLocks noGrp="1"/>
          </p:cNvSpPr>
          <p:nvPr>
            <p:ph type="ftr" sz="quarter" idx="11"/>
          </p:nvPr>
        </p:nvSpPr>
        <p:spPr/>
        <p:txBody>
          <a:bodyPr/>
          <a:lstStyle>
            <a:extLst/>
          </a:lstStyle>
          <a:p>
            <a:endParaRPr lang="el-GR"/>
          </a:p>
        </p:txBody>
      </p:sp>
      <p:sp>
        <p:nvSpPr>
          <p:cNvPr id="7" name="6 - Θέση αριθμού διαφάνειας"/>
          <p:cNvSpPr>
            <a:spLocks noGrp="1"/>
          </p:cNvSpPr>
          <p:nvPr>
            <p:ph type="sldNum" sz="quarter" idx="12"/>
          </p:nvPr>
        </p:nvSpPr>
        <p:spPr/>
        <p:txBody>
          <a:bodyPr/>
          <a:lstStyle>
            <a:extLst/>
          </a:lstStyle>
          <a:p>
            <a:fld id="{F3AD857D-61D8-4E66-B723-1C3B2B6D8D3E}"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1"/>
      </p:bgRef>
    </p:bg>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l-GR" smtClean="0"/>
              <a:t>Kλικ για επεξεργασία των στυλ του υποδείγματος</a:t>
            </a:r>
          </a:p>
        </p:txBody>
      </p:sp>
      <p:sp>
        <p:nvSpPr>
          <p:cNvPr id="3" name="2 - Θέση εικόνας"/>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l-GR" smtClean="0"/>
              <a:t>Κάντε κλικ στο εικονίδιο για να προσθέσετε μια εικόνα</a:t>
            </a:r>
            <a:endParaRPr kumimoji="0" lang="en-US" dirty="0"/>
          </a:p>
        </p:txBody>
      </p:sp>
      <p:sp>
        <p:nvSpPr>
          <p:cNvPr id="5" name="4 - Θέση ημερομηνίας"/>
          <p:cNvSpPr>
            <a:spLocks noGrp="1"/>
          </p:cNvSpPr>
          <p:nvPr>
            <p:ph type="dt" sz="half" idx="10"/>
          </p:nvPr>
        </p:nvSpPr>
        <p:spPr/>
        <p:txBody>
          <a:bodyPr/>
          <a:lstStyle>
            <a:lvl1pPr>
              <a:defRPr>
                <a:solidFill>
                  <a:schemeClr val="tx1"/>
                </a:solidFill>
              </a:defRPr>
            </a:lvl1pPr>
            <a:extLst/>
          </a:lstStyle>
          <a:p>
            <a:fld id="{7E9A1298-CAC0-42A1-B1E9-9703272F293F}" type="datetimeFigureOut">
              <a:rPr lang="el-GR" smtClean="0"/>
              <a:pPr/>
              <a:t>12/12/2014</a:t>
            </a:fld>
            <a:endParaRPr lang="el-GR"/>
          </a:p>
        </p:txBody>
      </p:sp>
      <p:sp>
        <p:nvSpPr>
          <p:cNvPr id="6" name="5 - Θέση υποσέλιδου"/>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l-GR"/>
          </a:p>
        </p:txBody>
      </p:sp>
      <p:sp>
        <p:nvSpPr>
          <p:cNvPr id="7" name="6 - Θέση αριθμού διαφάνειας"/>
          <p:cNvSpPr>
            <a:spLocks noGrp="1"/>
          </p:cNvSpPr>
          <p:nvPr>
            <p:ph type="sldNum" sz="quarter" idx="12"/>
          </p:nvPr>
        </p:nvSpPr>
        <p:spPr/>
        <p:txBody>
          <a:bodyPr/>
          <a:lstStyle>
            <a:lvl1pPr>
              <a:defRPr>
                <a:solidFill>
                  <a:schemeClr val="tx1"/>
                </a:solidFill>
              </a:defRPr>
            </a:lvl1pPr>
            <a:extLst/>
          </a:lstStyle>
          <a:p>
            <a:fld id="{F3AD857D-61D8-4E66-B723-1C3B2B6D8D3E}" type="slidenum">
              <a:rPr lang="el-GR" smtClean="0"/>
              <a:pPr/>
              <a:t>‹#›</a:t>
            </a:fld>
            <a:endParaRPr lang="el-GR"/>
          </a:p>
        </p:txBody>
      </p:sp>
      <p:sp>
        <p:nvSpPr>
          <p:cNvPr id="2" name="1 - Τίτλος"/>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l-GR" smtClean="0"/>
              <a:t>Kλικ για επεξεργασία του τίτλου</a:t>
            </a:r>
            <a:endParaRPr kumimoji="0" lang="en-US"/>
          </a:p>
        </p:txBody>
      </p:sp>
      <p:sp>
        <p:nvSpPr>
          <p:cNvPr id="8" name="7 - Ελεύθερη σχεδίαση"/>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 Ελεύθερη σχεδίαση"/>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 Ορθογώνιο τρίγωνο"/>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 Ευθεία γραμμή σύνδεσης"/>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 Διάσημα"/>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 Διάσημα"/>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 Ελεύθερη σχεδίαση"/>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 Ελεύθερη σχεδίαση"/>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 Ορθογώνιο τρίγωνο"/>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 Ευθεία γραμμή σύνδεσης"/>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E9A1298-CAC0-42A1-B1E9-9703272F293F}" type="datetimeFigureOut">
              <a:rPr lang="el-GR" smtClean="0"/>
              <a:pPr/>
              <a:t>12/12/2014</a:t>
            </a:fld>
            <a:endParaRPr lang="el-GR"/>
          </a:p>
        </p:txBody>
      </p:sp>
      <p:sp>
        <p:nvSpPr>
          <p:cNvPr id="22" name="21 - Θέση υποσέλιδου"/>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l-GR"/>
          </a:p>
        </p:txBody>
      </p:sp>
      <p:sp>
        <p:nvSpPr>
          <p:cNvPr id="18" name="17 - Θέση αριθμού διαφάνειας"/>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3AD857D-61D8-4E66-B723-1C3B2B6D8D3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a:p>
        </p:txBody>
      </p:sp>
      <p:sp>
        <p:nvSpPr>
          <p:cNvPr id="3" name="2 - Υπότιτλος"/>
          <p:cNvSpPr>
            <a:spLocks noGrp="1"/>
          </p:cNvSpPr>
          <p:nvPr>
            <p:ph type="subTitle" idx="1"/>
          </p:nvPr>
        </p:nvSpPr>
        <p:spPr>
          <a:xfrm>
            <a:off x="1371600" y="692696"/>
            <a:ext cx="6400800" cy="5616624"/>
          </a:xfrm>
        </p:spPr>
        <p:txBody>
          <a:bodyPr>
            <a:normAutofit/>
          </a:bodyPr>
          <a:lstStyle/>
          <a:p>
            <a:r>
              <a:rPr lang="el-GR" b="1" dirty="0"/>
              <a:t>ΑΧΙΛΛΕΥΣ Γ. ΧΑΛΔΑΙΑΚΗΣ</a:t>
            </a:r>
            <a:endParaRPr lang="el-GR" dirty="0"/>
          </a:p>
          <a:p>
            <a:r>
              <a:rPr lang="el-GR" b="1" dirty="0"/>
              <a:t> </a:t>
            </a:r>
            <a:endParaRPr lang="el-GR" b="1" dirty="0" smtClean="0"/>
          </a:p>
          <a:p>
            <a:endParaRPr lang="el-GR" dirty="0" smtClean="0"/>
          </a:p>
          <a:p>
            <a:endParaRPr lang="el-GR" dirty="0" smtClean="0"/>
          </a:p>
          <a:p>
            <a:endParaRPr lang="el-GR" dirty="0"/>
          </a:p>
          <a:p>
            <a:r>
              <a:rPr lang="el-GR" b="1" dirty="0"/>
              <a:t>Μιὰ «κυπριακὴ» σύνθεση </a:t>
            </a:r>
            <a:endParaRPr lang="el-GR" dirty="0"/>
          </a:p>
          <a:p>
            <a:r>
              <a:rPr lang="el-GR" b="1" dirty="0"/>
              <a:t>τοῦ διδασκάλου τῆς Νέας Μεθόδου τῆς μουσικῆς </a:t>
            </a:r>
            <a:endParaRPr lang="el-GR" dirty="0"/>
          </a:p>
          <a:p>
            <a:r>
              <a:rPr lang="el-GR" b="1" dirty="0"/>
              <a:t>Χουρμουζίου τοῦ Χαρτοφύλακος</a:t>
            </a:r>
            <a:r>
              <a:rPr lang="el-GR" dirty="0"/>
              <a:t> </a:t>
            </a:r>
            <a:endParaRPr lang="el-GR"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50909"/>
            <a:ext cx="8229600" cy="3442387"/>
          </a:xfrm>
        </p:spPr>
        <p:txBody>
          <a:bodyPr/>
          <a:lstStyle/>
          <a:p>
            <a:pPr marL="109728" indent="0" algn="ctr">
              <a:buNone/>
            </a:pPr>
            <a:r>
              <a:rPr lang="el-GR" b="1" i="1" dirty="0" smtClean="0"/>
              <a:t>Ὁ ἀρχιεπίσκοπος </a:t>
            </a:r>
            <a:r>
              <a:rPr lang="el-GR" b="1" i="1" dirty="0"/>
              <a:t>Κύπρου Κυπριανός</a:t>
            </a:r>
            <a:endParaRPr lang="el-GR" i="1"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xmlns="" val="961677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Content Placeholder 5" descr="Εθνομάρτυρας_Κυπριανός.jp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l="-64564" r="-64564"/>
          <a:stretch>
            <a:fillRect/>
          </a:stretch>
        </p:blipFill>
        <p:spPr>
          <a:xfrm>
            <a:off x="-828600" y="404664"/>
            <a:ext cx="11128046" cy="6119999"/>
          </a:xfrm>
        </p:spPr>
      </p:pic>
    </p:spTree>
    <p:extLst>
      <p:ext uri="{BB962C8B-B14F-4D97-AF65-F5344CB8AC3E}">
        <p14:creationId xmlns:p14="http://schemas.microsoft.com/office/powerpoint/2010/main" xmlns="" val="3514357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20888"/>
            <a:ext cx="8229600" cy="3586403"/>
          </a:xfrm>
        </p:spPr>
        <p:txBody>
          <a:bodyPr/>
          <a:lstStyle/>
          <a:p>
            <a:pPr marL="109728" indent="0" algn="ctr">
              <a:buNone/>
            </a:pPr>
            <a:r>
              <a:rPr lang="el-GR" b="1" i="1" dirty="0"/>
              <a:t>Σχέση Χουρμουζίου-Κυπριανοῦ</a:t>
            </a:r>
            <a:endParaRPr lang="el-GR" i="1"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xmlns="" val="2074585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88640"/>
            <a:ext cx="8640960" cy="6669360"/>
          </a:xfrm>
        </p:spPr>
        <p:txBody>
          <a:bodyPr>
            <a:normAutofit fontScale="55000" lnSpcReduction="20000"/>
          </a:bodyPr>
          <a:lstStyle/>
          <a:p>
            <a:pPr marL="109728" indent="0" algn="just">
              <a:buNone/>
            </a:pPr>
            <a:r>
              <a:rPr lang="el-GR" i="1" dirty="0"/>
              <a:t>…. Λαβὼν οὖν τὴν κανονικὴν χειροτονίαν τῷ 1805 παρὰ τοῦ Ἀποστολικοῦ Πατριαρχικοῦ ἐκείνου Θρόνου, ἐπὶ Ἀνθίμου τοῦ τῶν Ἱεροσολύμων Πατριάρχου, ὁ ἔκτοτε διάσημος Ἀρχιεπίσκοπος Σιναίου Κωνστάντιος, κατέρχεται ἐκεῖθεν εἰς τὴν νῆσον Κύπρον, ἔνθα διατρίβει ὅλην ἑξαετίαν ἐντὸς τοῦ ἐκεῖσε Σιναϊτικοῦ Μετοχίου, ἐντρυφῶν εἰς τὴν ἀνάγνωσιν τῶν τε θείων Πατέρων τῆς Ἐκκλησίας καὶ τῶν θύραθεν ἀρχαίων σοφῶν, καὶ μάλιστα τῶν Ἱστορικῶν πρὸς οὓς ἰδίαν κλίσιν εἶχεν ἀείποτε. Φιλόπατρις δὲν ὤν, εἴπερ τις καὶ ἄλλος, καὶ τῷ διακαεῖ πόθῳ τοῦ γενεθλίου ἐδάφους φλεγόμενος, εὕρισκε παραμυθίαν τῆς νοσταλγίας αὑτοῦ τὴν ἀδιάλειπτον μελέτην τῶν Βυζαντινῶν Ἱστορικῶν χρονογράφων, ὧν ἐν ταῖς σελίσιν ἐνόμιζεν ὅτι ἀνευρίσκει βαθείας τὰς ῥίζας τῆς Ἐθνικῆς ζωῆς τοῦ ἑαυτοῦ Γένους, ἀπομυζήσας τὴν ζωογόνον ἰκμάδα δύω Οἰκουμενικοτήτων τῆς Ὀρθοδοξίας καὶ τοῦ Ἑλληνισμοῦ. </a:t>
            </a:r>
            <a:r>
              <a:rPr lang="el-GR" b="1" i="1" dirty="0">
                <a:solidFill>
                  <a:srgbClr val="800000"/>
                </a:solidFill>
              </a:rPr>
              <a:t>Ἐν τῷ διαστήματι τῆς ἑξαετοῦς ταύτης ἐν Κύπρῳ διαμονῆς αὐτοῦ, ἐκδημήσαντος πρὸς Κύριον τοῦ Ἀρχιεπισκόπου Κύπρου Χρυσάνθου, ἐξορίστου ὄντος πρὸ ἑνος ἔτους εἰς Εὔβοιαν καὶ ἀποθανόντος ἐκεῖ, προσκληθεὶς ὑπὸ τῶν αὐτόθι Ἀρχιερέων ἐχειροτόνησε τὸν διάδοχον Κυπριανόν, Οἰκονόμον ὄντα τοῦ Μοναστηρίου τῆς Μαχαιράδος. </a:t>
            </a:r>
            <a:endParaRPr lang="el-GR" b="1" dirty="0">
              <a:solidFill>
                <a:srgbClr val="800000"/>
              </a:solidFill>
            </a:endParaRPr>
          </a:p>
          <a:p>
            <a:pPr marL="109728" indent="0" algn="just">
              <a:buNone/>
            </a:pPr>
            <a:r>
              <a:rPr lang="el-GR" i="1" dirty="0" smtClean="0"/>
              <a:t>	Ἐπανελθὼν </a:t>
            </a:r>
            <a:r>
              <a:rPr lang="el-GR" i="1" dirty="0"/>
              <a:t>δὲ ἐκ Κύπρου εἰς Κωνσταντινούπολιν τῶ 1811 ἔτει, τὸν μὲν χειμῶνα διέμενεν ἐν τῷ κατὰ τὸν Παλατᾶν Σιναϊτικῷ Μετοχίῳ τοῦ τιμίου Προδρόμου· τὰς δὲ ἡμέρας τοῦ θέρους καὶ φθινοπώρου, οἰκίαν πριάμενος ἔν τινι τῶν παρακειμένων τῇ Κωνσταντινουπόλει νήσων τῇ καλουμένῃ τοῦ Ἀντιγόνου, διέτριβεν αὐτόθι περὶ τὰς φίλας Μούσας ἐνασχολούμενος, καὶ συγγράφων τὰς τῆς Κωνσταντινουπόλεως ἀρχαιότητας, παρέχων δὲ καὶ τὴν πρόθυμον αὑτοῦ χρηματικήν τε καὶ διανοητικὴν συνδρομὴν πολλαῖς κοινωφελέσι καὶ φιλολογικαῖς ἐπιχειρήσεσι τῆς ἐκκλησίας καὶ τοῦ Γένους. Τὸ Μετόχιον αὐτοῦ ὑπῆρχεν ἄλλο Μουσεῖον, οὕτως εἰπεῖν, καὶ Ἀκαδημία τῶν λογίων τῆς Κωνσταντινουπόλεως. Ἐκεῖ ἔβλεπέ τις ἀεννάως συῤῥέοντας καὶ Πατριάρχας, καὶ Ἀρχιερεῖς, καὶ πολιτικοὺς Ἄρχοντας παντὸς Γένους καὶ κόμματος, καὶ τοὺς ἐπισημοτέρους λογίους καὶ Διδασκάλους καὶ Κληρικούς, τοὺς μέν, ἵν’ ἀπολαύσωσι τῆς γλυκείας αὐτοῦ ὁμιλίας, τοὺς δε, ἵνα ἀκούσωσι ὠφελίμους συμβουλάς, καὶ ἄλλους, ἵνα λάβωσι σοφὰς καὶ ἀποχρώσας λύσεις πολλῶν καὶ ποικίλων ἀποριῶν. </a:t>
            </a:r>
            <a:r>
              <a:rPr lang="el-GR" b="1" i="1" dirty="0">
                <a:solidFill>
                  <a:srgbClr val="800000"/>
                </a:solidFill>
              </a:rPr>
              <a:t>Εἶχε δὲ παρ’ ἑαυτῷ καὶ καλοὺς συνεργάτας, ὥς τινας δορυφόρους, λογίους Ἱερωμένους, οἷον τὸν ἐκ Μαδύτου Ἀρχιμανδρίτην Χρύσανθον, τὸν ὑπὲρ τοὺς ἄλλους δύω Γρηγόριον και Χουρμούζιον πολλὰ ὑπὲρ τῆς Μουσικῆς μοχθήσαντα,</a:t>
            </a:r>
            <a:r>
              <a:rPr lang="el-GR" i="1" dirty="0"/>
              <a:t> καὶ ἄλλον Ἀρχιμανδρίτην καὶ μετὰ ταῦτα Μητροπολίτην Τορνόβου, τὸν Κρῆτα Ἱλαρίωνα, ἄνδρα ἱκανῶς πεπαιδευμένον, ὀξυνούστατον καὶ τοῦ Ἕλληνος λόγου ἐντριβέστατον…</a:t>
            </a:r>
            <a:endParaRPr lang="el-GR"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xmlns="" val="3297835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44824"/>
            <a:ext cx="8229600" cy="4162467"/>
          </a:xfrm>
        </p:spPr>
        <p:txBody>
          <a:bodyPr/>
          <a:lstStyle/>
          <a:p>
            <a:pPr marL="109728" indent="0" algn="ctr">
              <a:buNone/>
            </a:pPr>
            <a:r>
              <a:rPr lang="el-GR" b="1" i="1" dirty="0"/>
              <a:t>ΜΟΥΣΙΚΟΣ ΠΙΝΑΚΑΣ </a:t>
            </a:r>
            <a:endParaRPr lang="el-GR" b="1" i="1" dirty="0" smtClean="0"/>
          </a:p>
          <a:p>
            <a:pPr marL="109728" indent="0" algn="ctr">
              <a:buNone/>
            </a:pPr>
            <a:endParaRPr lang="el-GR" i="1" dirty="0"/>
          </a:p>
          <a:p>
            <a:pPr marL="109728" indent="0" algn="ctr">
              <a:buNone/>
            </a:pPr>
            <a:r>
              <a:rPr lang="el-GR" sz="2000" b="1" i="1" dirty="0"/>
              <a:t>ΑΝΤΙΣΤΟΙΧΙΕΣ ΤΩΝ ΔΥΟ ΣΥΝΘΕΣΕΩΝ </a:t>
            </a:r>
            <a:endParaRPr lang="el-GR" sz="2000" b="1" i="1" dirty="0" smtClean="0"/>
          </a:p>
          <a:p>
            <a:pPr marL="109728" indent="0" algn="ctr">
              <a:buNone/>
            </a:pPr>
            <a:r>
              <a:rPr lang="el-GR" sz="2000" b="1" i="1" dirty="0" smtClean="0"/>
              <a:t>ΚΑΙ </a:t>
            </a:r>
            <a:r>
              <a:rPr lang="el-GR" sz="2000" b="1" i="1" dirty="0"/>
              <a:t>ΤΑ ΝΕΑ ΑΜΙΓΩΣ ΚΥΠΡΙΑΚΑ ΤΜΗΜΑΤΑ ΤΗΣ ΣΥΝΘΕΣΗΣ</a:t>
            </a:r>
            <a:endParaRPr lang="el-GR" sz="2000" i="1"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xmlns="" val="1521348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 name="Content Placeholder 9" descr="ΧΟΥΡΜΟΥΖΙΟΣ&amp;ΜΑΤΘΑΙΟΣ-2.pdf"/>
          <p:cNvPicPr>
            <a:picLocks noGrp="1" noChangeAspect="1"/>
          </p:cNvPicPr>
          <p:nvPr>
            <p:ph idx="1"/>
          </p:nvPr>
        </p:nvPicPr>
        <p:blipFill>
          <a:blip r:embed="rId3" cstate="print">
            <a:extLst>
              <a:ext uri="{28A0092B-C50C-407E-A947-70E740481C1C}">
                <a14:useLocalDpi xmlns:a14="http://schemas.microsoft.com/office/drawing/2010/main" xmlns="" val="0"/>
              </a:ext>
            </a:extLst>
          </a:blip>
          <a:srcRect l="-78657" r="-78657"/>
          <a:stretch>
            <a:fillRect/>
          </a:stretch>
        </p:blipFill>
        <p:spPr>
          <a:xfrm>
            <a:off x="-5446189" y="-675456"/>
            <a:ext cx="15922845" cy="8640000"/>
          </a:xfrm>
        </p:spPr>
      </p:pic>
      <p:pic>
        <p:nvPicPr>
          <p:cNvPr id="4" name="Content Placeholder 3" descr="ΧΟΥΡΜΟΥΖΙΟΣ&amp;ΜΑΤΘΑΙΟΣ-2.pdf"/>
          <p:cNvPicPr>
            <a:picLocks noChangeAspect="1"/>
          </p:cNvPicPr>
          <p:nvPr/>
        </p:nvPicPr>
        <p:blipFill>
          <a:blip r:embed="rId4" cstate="print">
            <a:extLst>
              <a:ext uri="{28A0092B-C50C-407E-A947-70E740481C1C}">
                <a14:useLocalDpi xmlns:a14="http://schemas.microsoft.com/office/drawing/2010/main" xmlns="" val="0"/>
              </a:ext>
            </a:extLst>
          </a:blip>
          <a:srcRect l="-64068" r="-64068"/>
          <a:stretch>
            <a:fillRect/>
          </a:stretch>
        </p:blipFill>
        <p:spPr>
          <a:xfrm>
            <a:off x="755576" y="-603448"/>
            <a:ext cx="12457384" cy="8099989"/>
          </a:xfrm>
          <a:prstGeom prst="rect">
            <a:avLst/>
          </a:prstGeom>
        </p:spPr>
      </p:pic>
    </p:spTree>
    <p:extLst>
      <p:ext uri="{BB962C8B-B14F-4D97-AF65-F5344CB8AC3E}">
        <p14:creationId xmlns:p14="http://schemas.microsoft.com/office/powerpoint/2010/main" xmlns="" val="1916312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Content Placeholder 5" descr="ΧΟΥΡΜΟΥΖΙΟΣ&amp;ΜΑΤΘΑΙΟΣ-2.pdf"/>
          <p:cNvPicPr>
            <a:picLocks noGrp="1" noChangeAspect="1"/>
          </p:cNvPicPr>
          <p:nvPr>
            <p:ph idx="1"/>
          </p:nvPr>
        </p:nvPicPr>
        <p:blipFill>
          <a:blip r:embed="rId3" cstate="print">
            <a:extLst>
              <a:ext uri="{28A0092B-C50C-407E-A947-70E740481C1C}">
                <a14:useLocalDpi xmlns:a14="http://schemas.microsoft.com/office/drawing/2010/main" xmlns="" val="0"/>
              </a:ext>
            </a:extLst>
          </a:blip>
          <a:srcRect l="-78657" r="-78657"/>
          <a:stretch>
            <a:fillRect/>
          </a:stretch>
        </p:blipFill>
        <p:spPr>
          <a:xfrm>
            <a:off x="-5744111" y="-531440"/>
            <a:ext cx="16364783" cy="9000000"/>
          </a:xfrm>
        </p:spPr>
      </p:pic>
      <p:pic>
        <p:nvPicPr>
          <p:cNvPr id="7" name="Content Placeholder 9" descr="ΧΟΥΡΜΟΥΖΙΟΣ&amp;ΜΑΤΘΑΙΟΣ-2.pdf"/>
          <p:cNvPicPr>
            <a:picLocks noChangeAspect="1"/>
          </p:cNvPicPr>
          <p:nvPr/>
        </p:nvPicPr>
        <p:blipFill>
          <a:blip r:embed="rId4" cstate="print">
            <a:extLst>
              <a:ext uri="{28A0092B-C50C-407E-A947-70E740481C1C}">
                <a14:useLocalDpi xmlns:a14="http://schemas.microsoft.com/office/drawing/2010/main" xmlns="" val="0"/>
              </a:ext>
            </a:extLst>
          </a:blip>
          <a:srcRect l="-78657" r="-78657"/>
          <a:stretch>
            <a:fillRect/>
          </a:stretch>
        </p:blipFill>
        <p:spPr>
          <a:xfrm>
            <a:off x="-900608" y="-530480"/>
            <a:ext cx="15710189" cy="8640000"/>
          </a:xfrm>
          <a:prstGeom prst="rect">
            <a:avLst/>
          </a:prstGeom>
        </p:spPr>
      </p:pic>
    </p:spTree>
    <p:extLst>
      <p:ext uri="{BB962C8B-B14F-4D97-AF65-F5344CB8AC3E}">
        <p14:creationId xmlns:p14="http://schemas.microsoft.com/office/powerpoint/2010/main" xmlns="" val="1509327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Εικόνα 1"/>
          <p:cNvPicPr>
            <a:picLocks noGrp="1"/>
          </p:cNvPicPr>
          <p:nvPr>
            <p:ph idx="1"/>
          </p:nvPr>
        </p:nvPicPr>
        <p:blipFill>
          <a:blip r:embed="rId3" cstate="print"/>
          <a:srcRect t="-80950" b="-80950"/>
          <a:stretch>
            <a:fillRect/>
          </a:stretch>
        </p:blipFill>
        <p:spPr bwMode="auto">
          <a:xfrm>
            <a:off x="0" y="414000"/>
            <a:ext cx="9036496" cy="6444000"/>
          </a:xfrm>
          <a:prstGeom prst="rect">
            <a:avLst/>
          </a:prstGeom>
          <a:noFill/>
          <a:ln w="9525">
            <a:noFill/>
            <a:miter lim="800000"/>
            <a:headEnd/>
            <a:tailEnd/>
          </a:ln>
        </p:spPr>
      </p:pic>
    </p:spTree>
    <p:extLst>
      <p:ext uri="{BB962C8B-B14F-4D97-AF65-F5344CB8AC3E}">
        <p14:creationId xmlns:p14="http://schemas.microsoft.com/office/powerpoint/2010/main" xmlns="" val="1915207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Εικόνα 7"/>
          <p:cNvPicPr>
            <a:picLocks noGrp="1"/>
          </p:cNvPicPr>
          <p:nvPr>
            <p:ph idx="1"/>
          </p:nvPr>
        </p:nvPicPr>
        <p:blipFill>
          <a:blip r:embed="rId3" cstate="print"/>
          <a:srcRect t="-95939" b="-95939"/>
          <a:stretch>
            <a:fillRect/>
          </a:stretch>
        </p:blipFill>
        <p:spPr bwMode="auto">
          <a:xfrm>
            <a:off x="107504" y="-387425"/>
            <a:ext cx="8712968" cy="4860000"/>
          </a:xfrm>
          <a:prstGeom prst="rect">
            <a:avLst/>
          </a:prstGeom>
          <a:noFill/>
          <a:ln w="9525">
            <a:noFill/>
            <a:miter lim="800000"/>
            <a:headEnd/>
            <a:tailEnd/>
          </a:ln>
        </p:spPr>
      </p:pic>
      <p:pic>
        <p:nvPicPr>
          <p:cNvPr id="5" name="Εικόνα 8"/>
          <p:cNvPicPr/>
          <p:nvPr/>
        </p:nvPicPr>
        <p:blipFill>
          <a:blip r:embed="rId4" cstate="print"/>
          <a:srcRect/>
          <a:stretch>
            <a:fillRect/>
          </a:stretch>
        </p:blipFill>
        <p:spPr bwMode="auto">
          <a:xfrm>
            <a:off x="179512" y="3501008"/>
            <a:ext cx="8640960" cy="1800000"/>
          </a:xfrm>
          <a:prstGeom prst="rect">
            <a:avLst/>
          </a:prstGeom>
          <a:noFill/>
          <a:ln w="9525">
            <a:noFill/>
            <a:miter lim="800000"/>
            <a:headEnd/>
            <a:tailEnd/>
          </a:ln>
        </p:spPr>
      </p:pic>
    </p:spTree>
    <p:extLst>
      <p:ext uri="{BB962C8B-B14F-4D97-AF65-F5344CB8AC3E}">
        <p14:creationId xmlns:p14="http://schemas.microsoft.com/office/powerpoint/2010/main" xmlns="" val="1202328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Εικόνα 18"/>
          <p:cNvPicPr>
            <a:picLocks noGrp="1"/>
          </p:cNvPicPr>
          <p:nvPr>
            <p:ph idx="1"/>
          </p:nvPr>
        </p:nvPicPr>
        <p:blipFill>
          <a:blip r:embed="rId3" cstate="print"/>
          <a:srcRect t="-50978" b="-50978"/>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xmlns="" val="723672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564904"/>
            <a:ext cx="8229600" cy="3442387"/>
          </a:xfrm>
        </p:spPr>
        <p:txBody>
          <a:bodyPr/>
          <a:lstStyle/>
          <a:p>
            <a:pPr marL="109728" indent="0" algn="ctr">
              <a:buNone/>
            </a:pPr>
            <a:r>
              <a:rPr lang="el-GR" b="1" i="1" dirty="0"/>
              <a:t>Χουρμούζιος Χαρτοφύλαξ</a:t>
            </a:r>
            <a:endParaRPr lang="el-GR"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xmlns="" val="887946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Εικόνα 19"/>
          <p:cNvPicPr>
            <a:picLocks noGrp="1"/>
          </p:cNvPicPr>
          <p:nvPr>
            <p:ph idx="1"/>
          </p:nvPr>
        </p:nvPicPr>
        <p:blipFill>
          <a:blip r:embed="rId3" cstate="print"/>
          <a:srcRect t="-35907" b="-35907"/>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xmlns="" val="3218292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Εικόνα 20"/>
          <p:cNvPicPr>
            <a:picLocks noGrp="1"/>
          </p:cNvPicPr>
          <p:nvPr>
            <p:ph idx="1"/>
          </p:nvPr>
        </p:nvPicPr>
        <p:blipFill>
          <a:blip r:embed="rId3" cstate="print"/>
          <a:srcRect t="-24879" b="-24879"/>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xmlns="" val="7631571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6" name="Picture 2" descr="H:\ΚΥΠΡΟΣ\κυπριακή\γ.jpg"/>
          <p:cNvPicPr>
            <a:picLocks noGrp="1" noChangeAspect="1" noChangeArrowheads="1"/>
          </p:cNvPicPr>
          <p:nvPr>
            <p:ph idx="1"/>
          </p:nvPr>
        </p:nvPicPr>
        <p:blipFill>
          <a:blip r:embed="rId3" cstate="print"/>
          <a:srcRect/>
          <a:stretch>
            <a:fillRect/>
          </a:stretch>
        </p:blipFill>
        <p:spPr bwMode="auto">
          <a:xfrm>
            <a:off x="457200" y="1632409"/>
            <a:ext cx="8229600" cy="4223420"/>
          </a:xfrm>
          <a:prstGeom prst="rect">
            <a:avLst/>
          </a:prstGeom>
          <a:noFill/>
        </p:spPr>
      </p:pic>
    </p:spTree>
    <p:extLst>
      <p:ext uri="{BB962C8B-B14F-4D97-AF65-F5344CB8AC3E}">
        <p14:creationId xmlns:p14="http://schemas.microsoft.com/office/powerpoint/2010/main" xmlns="" val="3866014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88640"/>
            <a:ext cx="8712968" cy="7056784"/>
          </a:xfrm>
        </p:spPr>
        <p:txBody>
          <a:bodyPr>
            <a:normAutofit fontScale="47500" lnSpcReduction="20000"/>
          </a:bodyPr>
          <a:lstStyle/>
          <a:p>
            <a:pPr marL="109728" indent="0" algn="just">
              <a:buNone/>
            </a:pPr>
            <a:r>
              <a:rPr lang="el-GR" i="1" dirty="0"/>
              <a:t>Ὁ δὲ Χουρμούζιος ὁ Χαρτοφύλαξ, ὁ τοὐπίκλην Γιαμαλῆς, ὡς ἔχων περὶ τὸν κρόταφον μέλαν τι κρεατῶδες ἐξόγκωμα, γέννημά ἐστι τῆς νήσου Χάλκης· ἐμαθήτευσεν δὲ παρὰ τῷ ἀοιδίμῳ Ἰακώβῳ τῷ Πρωτοψάλτῃ. Εὐφυὴς δὲ εἰς ἄκρον ὢν καὶ ἐπιμελέστατος, ἐγένετο ἐγκρατέστατος τῆς ἀρχαίας Ἐκκλησιαστικῆς κατὰ Ἰωάννην Κουκουζέλην Μουσικῆς, μεταφράσας ἅπαντα τὰ εἰς αὐτὴν Ἐκκλησιαστικὰ Βιβλία κατὰ τὴν νέαν Μέθοδον, καὶ διορισθεὶς μετὰ τοῦ Γρηγορίου, Λαμπαδαρίου τότε ὄντος, διδάσκαλος τοῦ πρακτικοῦ τῆς Μουσικῆς Μέρους ἐν τῇ τοῦ Γένους Σχολῇ, ἐν ἧ καὶ παρέδωκεν ἓξ κατὰ συνέχειαν ἔτη, ἀπὸ τοῦ 1815 μέχρι τοῦ 1821 ἔτους. Ἐχοροστάτησεν ἀρκετοὺς χρόνους ἐν τῇ τῶν Ταταούλων Ἐκκλησίᾳ τοῦ Ἁγίου Δημητρίου δεξιόθεν, ἔπειτα εἰς τὴν κατὰ τὸν Γαλατᾶν τοῦ Ἁγίου Ἰωάννου καὶ εἰς τὴν τοῦ Σιναϊτικοῦ Μετοχίου, καὶ πάλιν εἰς Ταταῦλα. Ἐμελοποίησεν ὅτι πλεῖστα Μαθήματα, οἷον τὸ Μακάριος ἀνήρ, Ρόδον τὸ ἀμάραντον ὀκτάηχον, ὁ Εὐσχήμων Ἰωσήφ, Δοξαστάριον τῶν Ἀποστίχων κατὰ μίμησιν τοῦ Ἰακώβου, (ἐκδοθὲν τῷ 1859), Πολυελέους, Δοξολογίας, Τυπικά, Στιχολογίαν κατ’ ἦχον, Ἀντίφωνα κατ’ ἦχον, Καταβασίας, Χερουβικά, Κοινωνικὰ τῶν Κυριακῶν καὶ τοῦ ἐνιαυτοῦ, Κρατήματα καὶ ἄλλα, τὰ πάντα τεχνικώτατα· ἔτι δὲ καὶ δύω χερουβικὰ εἰς ἦχον β’ καὶ Λέγετον, ἅπερ εἰσὶν ἀνέκδοτα, σωζόμενα παρ’ ἐμοί· ἐσχάτως δὲ καὶ τό, Εἴδομεν τὸ φῶς, ὀκτάηχον, ὅτε ἦν ἐν Χάλκῃ, κατ’ αἴτησιν τοῦ ἀοιδίμου Ἀβραμίου Ὁμηρόλου, Διευθυντοῦ τότε τῆς ἐκεῖ ἐν τῆ Μονῆ τῆς Παναγίας Ἐμπορικῆς Σχολῆς, ὅπερ καὶ ἐδωρήσατό μοι ὁ μακαρίτης μελουργός, ὡς ὁμοπατρίῳ αὑτοῦ. Τὰ δὲ ἐξηγηθέντα παρ’ αὐτοῦ ἐκ τῆς παλαιᾶς Μουσικὰ Βιβλία εἰσὶ τὰ ἑξῆς. Ἀναστασιματάριον ἀργὸν τοῦ Χρυσάφου, Δοξαστάριον ἀργὸν Ἰακώβου Πρωτοψάλτου, τὸ τοῦ Πέτρου Μπερεκέτου βιβλίον λεγόμενον Παλαιὰ Παπαδική, τὰ δύω ἀργὰ Στιχηράρια Παλαιῶν Πατρῶν, καὶ Χρυσάφου, τὸ εἰς Μεμβράναν παλαιὸν Στιχηράριον, τὸ Οἰκηματάριον, τὸ Κρατηματάριον καὶ τὸ Μαθηματάριον, ἅπερ σώζονται ἐν τῇ τοῦ Ἁγιοταφιτικοῦ ἐνταῦθα Μετοχίου Βιβλιοθήκῃ, ἀγορασθέντα παρὰ τοῦ ἀοιδίμου Πατριάρχου τῶν Ἱεροσολύμων Ἀθανασίου, τῷ 1838 ἔτει. Ἐξέδωκε δίτομον Ἀνθολογίαν κατὰ τὸ 1824 ἔτος, τὸ ἀργὸν καὶ σύντομον Εἱρμολόγιον τῶν Καταβασιῶν, καὶ τὴν ὑπὸ τοῦ ἐξ Ἑβραίων Νεοφύτου Ἀνατροπὴν τῆς Ἑβραϊκῆς θρησκείας τῶ 1834 ἔτει. Ἀπέθανεν ἐν τῆ πατρίδι αὐτοῦ Χάλκῃ ὁ ἐμπειρότατος οὗτος Διδάσκαλος τῆς Ἐκκλησιαστικῆς ἡμῶν Μουσικῆς, πλήρης ἡμερῶν, μικρά τινα ἔχων ὅσον ἀποζῆν, ὁ πολλὰ μοχθήσας, καὶ μεγάλας ὠφελείας παρασχὼν τῷ Γένει ἡμῶν διά τε τῆς μεταφράσεως ἁπάντων τῶν ἀρχαίων Μαθημάτων, καὶ τῶν πολυειδῶν καὶ τεχνικωτάτων αὑτοῦ μελουργημάτων. Καὶ εἰς τοῦτον τὸν ἀοίδιμον Διδάσκαλον ἡ καλλιεπὴς Τανταλίδειος Μοῦσα, γοῶσά τε μυρομένη τε, πεποίηκε ταυτί.</a:t>
            </a:r>
            <a:endParaRPr lang="el-GR" dirty="0"/>
          </a:p>
          <a:p>
            <a:pPr marL="109728" indent="0" algn="ctr">
              <a:buNone/>
            </a:pPr>
            <a:r>
              <a:rPr lang="el-GR" i="1" dirty="0" smtClean="0"/>
              <a:t>Τίς </a:t>
            </a:r>
            <a:r>
              <a:rPr lang="el-GR" i="1" dirty="0"/>
              <a:t>Χουρμουζίου οἶδε τάφον τινὰ τοῦ μελοποιοῦ;</a:t>
            </a:r>
            <a:endParaRPr lang="el-GR" dirty="0"/>
          </a:p>
          <a:p>
            <a:pPr marL="109728" indent="0" algn="ctr">
              <a:buNone/>
            </a:pPr>
            <a:r>
              <a:rPr lang="el-GR" i="1" dirty="0"/>
              <a:t>Ὦ Χάλκη, Χάλκη, ποῦ στέφανον σὸν ἔχεις;</a:t>
            </a:r>
            <a:endParaRPr lang="el-GR" dirty="0"/>
          </a:p>
          <a:p>
            <a:pPr marL="109728" indent="0" algn="ctr">
              <a:buNone/>
            </a:pPr>
            <a:r>
              <a:rPr lang="el-GR" i="1" dirty="0"/>
              <a:t>Ἁγνὸς ἀκτερέϊστος, ἄτυμβος κεῖνος ὁ κλεινός!</a:t>
            </a:r>
            <a:endParaRPr lang="el-GR" dirty="0"/>
          </a:p>
          <a:p>
            <a:pPr marL="109728" indent="0" algn="ctr">
              <a:buNone/>
            </a:pPr>
            <a:r>
              <a:rPr lang="el-GR" i="1" dirty="0"/>
              <a:t>Φεῦ, ὡς οὐδὲ θανεῖν ἄξιον εἶν’ ἀσόφοις! </a:t>
            </a:r>
            <a:endParaRPr lang="el-GR" dirty="0"/>
          </a:p>
          <a:p>
            <a:pPr marL="109728" indent="0" algn="ctr">
              <a:buNone/>
            </a:pPr>
            <a:r>
              <a:rPr lang="el-GR" i="1" dirty="0"/>
              <a:t>1848, Ἰουνίου 21.</a:t>
            </a:r>
            <a:endParaRPr lang="el-GR" dirty="0"/>
          </a:p>
          <a:p>
            <a:pPr marL="109728" indent="0">
              <a:buNone/>
            </a:pPr>
            <a:r>
              <a:rPr lang="el-GR" dirty="0"/>
              <a:t> </a:t>
            </a:r>
          </a:p>
          <a:p>
            <a:pPr marL="109728" indent="0" algn="r">
              <a:buNone/>
            </a:pPr>
            <a:r>
              <a:rPr lang="el-GR" sz="2000" dirty="0"/>
              <a:t>Θεοδώρου Ἀριστοκλέους, </a:t>
            </a:r>
          </a:p>
          <a:p>
            <a:pPr marL="109728" indent="0" algn="r">
              <a:buNone/>
            </a:pPr>
            <a:r>
              <a:rPr lang="el-GR" sz="2000" i="1" dirty="0"/>
              <a:t>Κωνσταντίου Α΄ τοῦ ἀπὸ Σιναίου ἀοιδίμου πατρι­άρ­χου Κωνσταντινουπόλεως τοῦ Βυζαντίου. Βιογραφία καὶ συγγραφαὶ ἐλάσσονες</a:t>
            </a:r>
            <a:r>
              <a:rPr lang="el-GR" sz="2000" dirty="0"/>
              <a:t>, </a:t>
            </a:r>
            <a:endParaRPr lang="el-GR" sz="2000" dirty="0" smtClean="0"/>
          </a:p>
          <a:p>
            <a:pPr marL="109728" indent="0" algn="r">
              <a:buNone/>
            </a:pPr>
            <a:r>
              <a:rPr lang="el-GR" sz="2000" dirty="0" smtClean="0"/>
              <a:t>Κωνσταντινούπολη </a:t>
            </a:r>
            <a:r>
              <a:rPr lang="el-GR" sz="2000" dirty="0"/>
              <a:t>1866</a:t>
            </a:r>
          </a:p>
          <a:p>
            <a:pPr marL="109728" indent="0">
              <a:buNone/>
            </a:pPr>
            <a:endParaRPr lang="en-US" sz="2000" dirty="0"/>
          </a:p>
        </p:txBody>
      </p:sp>
      <p:sp>
        <p:nvSpPr>
          <p:cNvPr id="3" name="Title 2"/>
          <p:cNvSpPr>
            <a:spLocks noGrp="1"/>
          </p:cNvSpPr>
          <p:nvPr>
            <p:ph type="title"/>
          </p:nvPr>
        </p:nvSpPr>
        <p:spPr/>
        <p:txBody>
          <a:bodyPr/>
          <a:lstStyle/>
          <a:p>
            <a:pPr algn="just"/>
            <a:endParaRPr lang="en-US" dirty="0"/>
          </a:p>
        </p:txBody>
      </p:sp>
    </p:spTree>
    <p:extLst>
      <p:ext uri="{BB962C8B-B14F-4D97-AF65-F5344CB8AC3E}">
        <p14:creationId xmlns:p14="http://schemas.microsoft.com/office/powerpoint/2010/main" xmlns="" val="3089329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36912"/>
            <a:ext cx="8229600" cy="3370379"/>
          </a:xfrm>
        </p:spPr>
        <p:txBody>
          <a:bodyPr/>
          <a:lstStyle/>
          <a:p>
            <a:pPr marL="109728" indent="0" algn="ctr">
              <a:buNone/>
            </a:pPr>
            <a:r>
              <a:rPr lang="el-GR" b="1" i="1" dirty="0"/>
              <a:t>Ἡ σύνθεσή του Λόγον ἀγαθόν</a:t>
            </a:r>
            <a:endParaRPr lang="el-GR"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xmlns="" val="83930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48680"/>
            <a:ext cx="8229600" cy="5458611"/>
          </a:xfrm>
        </p:spPr>
        <p:txBody>
          <a:bodyPr>
            <a:normAutofit/>
          </a:bodyPr>
          <a:lstStyle/>
          <a:p>
            <a:pPr marL="109728" indent="0" algn="just">
              <a:buNone/>
            </a:pPr>
            <a:r>
              <a:rPr lang="el-GR" i="1" dirty="0"/>
              <a:t>Ἑτέρα ἐκλογή, συντεθεῖσα παρὰ Χουρμουζίου Χαρτοφύλακος, ψαλλομένη ἀντὶ πολυελέου εἰς τὰς ἑορτὰς τῆς Θεοτόκου· ἦχος </a:t>
            </a:r>
            <a:r>
              <a:rPr lang="el-GR" i="1" dirty="0" smtClean="0"/>
              <a:t>δ´ </a:t>
            </a:r>
            <a:r>
              <a:rPr lang="el-GR" i="1" dirty="0"/>
              <a:t>λέγετος Βου Λόγον ἀγαθόν </a:t>
            </a:r>
            <a:endParaRPr lang="el-GR" i="1" dirty="0" smtClean="0"/>
          </a:p>
          <a:p>
            <a:pPr marL="109728" indent="0" algn="just">
              <a:buNone/>
            </a:pPr>
            <a:endParaRPr lang="el-GR" i="1" dirty="0" smtClean="0"/>
          </a:p>
          <a:p>
            <a:pPr marL="109728" indent="0" algn="r">
              <a:buNone/>
            </a:pPr>
            <a:r>
              <a:rPr lang="el-GR" sz="1400" dirty="0" smtClean="0"/>
              <a:t>(Δοχειαρίου </a:t>
            </a:r>
            <a:r>
              <a:rPr lang="el-GR" sz="1400" dirty="0"/>
              <a:t>1239, σσ. 269-285</a:t>
            </a:r>
            <a:r>
              <a:rPr lang="el-GR" sz="1400" dirty="0" smtClean="0"/>
              <a:t>)</a:t>
            </a:r>
          </a:p>
          <a:p>
            <a:pPr algn="just"/>
            <a:endParaRPr lang="el-GR" dirty="0" smtClean="0"/>
          </a:p>
          <a:p>
            <a:pPr algn="just"/>
            <a:endParaRPr lang="el-GR" dirty="0"/>
          </a:p>
          <a:p>
            <a:pPr marL="109728" indent="0" algn="just">
              <a:buNone/>
            </a:pPr>
            <a:r>
              <a:rPr lang="el-GR" i="1" dirty="0" smtClean="0"/>
              <a:t>Χουρμουζίου </a:t>
            </a:r>
            <a:r>
              <a:rPr lang="el-GR" i="1" dirty="0"/>
              <a:t>Χαρτοφύλακος· ἦχος </a:t>
            </a:r>
            <a:r>
              <a:rPr lang="el-GR" i="1" dirty="0" smtClean="0"/>
              <a:t>δ´ </a:t>
            </a:r>
            <a:r>
              <a:rPr lang="el-GR" i="1" dirty="0"/>
              <a:t>λέγετος Βου Λόγον </a:t>
            </a:r>
            <a:r>
              <a:rPr lang="el-GR" i="1" dirty="0" smtClean="0"/>
              <a:t>ἀγαθόν</a:t>
            </a:r>
          </a:p>
          <a:p>
            <a:pPr marL="109728" indent="0" algn="just">
              <a:buNone/>
            </a:pPr>
            <a:endParaRPr lang="el-GR" dirty="0" smtClean="0"/>
          </a:p>
          <a:p>
            <a:pPr marL="109728" indent="0" algn="r">
              <a:buNone/>
            </a:pPr>
            <a:r>
              <a:rPr lang="el-GR" sz="1400" dirty="0" smtClean="0"/>
              <a:t>( </a:t>
            </a:r>
            <a:r>
              <a:rPr lang="el-GR" sz="1400" dirty="0"/>
              <a:t>Διονυσίου 680, φφ. 197v-208</a:t>
            </a:r>
            <a:r>
              <a:rPr lang="en-US" sz="1400" dirty="0"/>
              <a:t>r</a:t>
            </a:r>
            <a:r>
              <a:rPr lang="el-GR" sz="1400" dirty="0"/>
              <a:t>. Διονυσίου 806, σσ. 543-552. Διονυσίου 690, φφ. 145r-152</a:t>
            </a:r>
            <a:r>
              <a:rPr lang="en-US" sz="1400" dirty="0"/>
              <a:t>r</a:t>
            </a:r>
            <a:r>
              <a:rPr lang="el-GR" sz="1400" dirty="0" smtClean="0"/>
              <a:t>) </a:t>
            </a:r>
            <a:endParaRPr lang="en-US" sz="1400"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xmlns="" val="3354226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36912"/>
            <a:ext cx="8229600" cy="3370379"/>
          </a:xfrm>
        </p:spPr>
        <p:txBody>
          <a:bodyPr/>
          <a:lstStyle/>
          <a:p>
            <a:pPr marL="109728" indent="0" algn="ctr">
              <a:buNone/>
            </a:pPr>
            <a:r>
              <a:rPr lang="el-GR" b="1" i="1" dirty="0"/>
              <a:t>Ἡ «κυπριακὴ» ἐκδοχή της</a:t>
            </a:r>
            <a:endParaRPr lang="el-GR"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xmlns="" val="134431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5508104" y="908720"/>
            <a:ext cx="3178696" cy="3672408"/>
          </a:xfrm>
        </p:spPr>
        <p:txBody>
          <a:bodyPr>
            <a:normAutofit/>
          </a:bodyPr>
          <a:lstStyle/>
          <a:p>
            <a:r>
              <a:rPr lang="el-GR" sz="1400" i="1" dirty="0" smtClean="0">
                <a:latin typeface="Palatino Linotype" pitchFamily="18" charset="0"/>
              </a:rPr>
              <a:t>Πολυέλεος, ψαλλόμενος εἰς τὰς ἑορτὰς τῆς Ὑπεραγίας Θεοτόκου τῆς ἱερᾶς καὶ θείας Μονῆς τῆς ἐπιλεγομένης Μαχαιράδος, συντεθεὶς νεωστὶ παρὰ Χουρμουζίου διδασκάλου τῆς Νέας Μεθόδου τῆς μουσικῆς καὶ ἀποσταλθεὶς παρ’ αὐτοῦ ἐκ τῆς βασιλευούσης τῷ Μακαριωτάτῳ καὶ Ἁγιωτάτῳ Ἀρχιεπισκόπῳ Νέας Ἰουστινιανῆς καὶ πάσης Κύπρου κυρίῳ κυρίῳ Κυπριανῷ, ὡς μελεδωνῷ καὶ ἰδιαιτέρῳ προστάτῃ τῆς βασιλικῆς ταύτης μονῆς· ἦχος λέγετος Βου Λόγον ἀγαθόν</a:t>
            </a:r>
            <a:endParaRPr lang="el-GR" sz="1400" i="1" dirty="0">
              <a:latin typeface="Palatino Linotype" pitchFamily="18" charset="0"/>
            </a:endParaRPr>
          </a:p>
        </p:txBody>
      </p:sp>
      <p:pic>
        <p:nvPicPr>
          <p:cNvPr id="7170" name="Picture 2" descr="C:\Users\Αχιλλέας Χαλδαιάκης\Documents\συνέδριο ΘΕΣΣΑΛΟΝΙΚΗΣ\Λόγον αγαθόν\Βατ. 1776\1.jpg"/>
          <p:cNvPicPr>
            <a:picLocks noGrp="1" noChangeAspect="1" noChangeArrowheads="1"/>
          </p:cNvPicPr>
          <p:nvPr>
            <p:ph idx="1"/>
          </p:nvPr>
        </p:nvPicPr>
        <p:blipFill>
          <a:blip r:embed="rId3" cstate="print"/>
          <a:srcRect/>
          <a:stretch>
            <a:fillRect/>
          </a:stretch>
        </p:blipFill>
        <p:spPr bwMode="auto">
          <a:xfrm>
            <a:off x="467544" y="188640"/>
            <a:ext cx="4782084" cy="6480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a:p>
        </p:txBody>
      </p:sp>
      <p:pic>
        <p:nvPicPr>
          <p:cNvPr id="8194" name="Picture 2"/>
          <p:cNvPicPr>
            <a:picLocks noGrp="1" noChangeAspect="1" noChangeArrowheads="1"/>
          </p:cNvPicPr>
          <p:nvPr>
            <p:ph idx="1"/>
          </p:nvPr>
        </p:nvPicPr>
        <p:blipFill>
          <a:blip r:embed="rId3" cstate="print"/>
          <a:srcRect/>
          <a:stretch>
            <a:fillRect/>
          </a:stretch>
        </p:blipFill>
        <p:spPr bwMode="auto">
          <a:xfrm>
            <a:off x="2267744" y="-27384"/>
            <a:ext cx="4832496" cy="68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23528" y="0"/>
            <a:ext cx="8568952" cy="6007291"/>
          </a:xfrm>
        </p:spPr>
        <p:txBody>
          <a:bodyPr>
            <a:noAutofit/>
          </a:bodyPr>
          <a:lstStyle/>
          <a:p>
            <a:pPr marL="452628" indent="-342900">
              <a:buFont typeface="Wingdings" pitchFamily="2" charset="2"/>
              <a:buChar char="Ø"/>
            </a:pPr>
            <a:r>
              <a:rPr lang="el-GR" sz="1800" b="1" i="1" dirty="0" smtClean="0">
                <a:latin typeface="Palatino Linotype" pitchFamily="18" charset="0"/>
              </a:rPr>
              <a:t>Ἡ περιβεβλημένη </a:t>
            </a:r>
            <a:r>
              <a:rPr lang="el-GR" sz="1800" b="1" i="1" dirty="0" err="1" smtClean="0">
                <a:latin typeface="Palatino Linotype" pitchFamily="18" charset="0"/>
              </a:rPr>
              <a:t>τὸν</a:t>
            </a:r>
            <a:r>
              <a:rPr lang="el-GR" sz="1800" b="1" i="1" dirty="0" smtClean="0">
                <a:latin typeface="Palatino Linotype" pitchFamily="18" charset="0"/>
              </a:rPr>
              <a:t> </a:t>
            </a:r>
            <a:r>
              <a:rPr lang="el-GR" sz="1800" b="1" i="1" dirty="0" err="1" smtClean="0">
                <a:latin typeface="Palatino Linotype" pitchFamily="18" charset="0"/>
              </a:rPr>
              <a:t>ἥλιον</a:t>
            </a:r>
            <a:r>
              <a:rPr lang="el-GR" sz="1800" b="1" i="1" dirty="0" smtClean="0">
                <a:latin typeface="Palatino Linotype" pitchFamily="18" charset="0"/>
              </a:rPr>
              <a:t> </a:t>
            </a:r>
            <a:r>
              <a:rPr lang="el-GR" sz="1800" b="1" i="1" dirty="0" err="1" smtClean="0">
                <a:latin typeface="Palatino Linotype" pitchFamily="18" charset="0"/>
              </a:rPr>
              <a:t>ὡς</a:t>
            </a:r>
            <a:r>
              <a:rPr lang="el-GR" sz="1800" b="1" i="1" dirty="0" smtClean="0">
                <a:latin typeface="Palatino Linotype" pitchFamily="18" charset="0"/>
              </a:rPr>
              <a:t> </a:t>
            </a:r>
            <a:r>
              <a:rPr lang="el-GR" sz="1800" b="1" i="1" dirty="0" err="1" smtClean="0">
                <a:latin typeface="Palatino Linotype" pitchFamily="18" charset="0"/>
              </a:rPr>
              <a:t>ἱμάτιον</a:t>
            </a:r>
            <a:r>
              <a:rPr lang="el-GR" sz="1800" b="1" i="1" dirty="0" smtClean="0">
                <a:latin typeface="Palatino Linotype" pitchFamily="18" charset="0"/>
              </a:rPr>
              <a:t>,</a:t>
            </a:r>
          </a:p>
          <a:p>
            <a:pPr marL="452628" indent="-342900">
              <a:buNone/>
            </a:pPr>
            <a:r>
              <a:rPr lang="el-GR" sz="1800" b="1" i="1" dirty="0" smtClean="0">
                <a:latin typeface="Palatino Linotype" pitchFamily="18" charset="0"/>
              </a:rPr>
              <a:t>			ἡ </a:t>
            </a:r>
            <a:r>
              <a:rPr lang="el-GR" sz="1800" b="1" i="1" dirty="0" err="1" smtClean="0">
                <a:latin typeface="Palatino Linotype" pitchFamily="18" charset="0"/>
              </a:rPr>
              <a:t>οἰκοῦσα</a:t>
            </a:r>
            <a:r>
              <a:rPr lang="el-GR" sz="1800" b="1" i="1" dirty="0" smtClean="0">
                <a:latin typeface="Palatino Linotype" pitchFamily="18" charset="0"/>
              </a:rPr>
              <a:t> </a:t>
            </a:r>
            <a:r>
              <a:rPr lang="el-GR" sz="1800" b="1" i="1" dirty="0" err="1" smtClean="0">
                <a:latin typeface="Palatino Linotype" pitchFamily="18" charset="0"/>
              </a:rPr>
              <a:t>ἐν</a:t>
            </a:r>
            <a:r>
              <a:rPr lang="el-GR" sz="1800" b="1" i="1" dirty="0" smtClean="0">
                <a:latin typeface="Palatino Linotype" pitchFamily="18" charset="0"/>
              </a:rPr>
              <a:t> </a:t>
            </a:r>
            <a:r>
              <a:rPr lang="el-GR" sz="1800" b="1" i="1" dirty="0" err="1" smtClean="0">
                <a:latin typeface="Palatino Linotype" pitchFamily="18" charset="0"/>
              </a:rPr>
              <a:t>ὄρει</a:t>
            </a:r>
            <a:r>
              <a:rPr lang="el-GR" sz="1800" b="1" i="1" dirty="0" smtClean="0">
                <a:latin typeface="Palatino Linotype" pitchFamily="18" charset="0"/>
              </a:rPr>
              <a:t> </a:t>
            </a:r>
            <a:r>
              <a:rPr lang="el-GR" sz="1800" b="1" i="1" dirty="0" err="1" smtClean="0">
                <a:latin typeface="Palatino Linotype" pitchFamily="18" charset="0"/>
              </a:rPr>
              <a:t>ὑψηλῷ</a:t>
            </a:r>
            <a:r>
              <a:rPr lang="el-GR" sz="1800" b="1" i="1" dirty="0" smtClean="0">
                <a:latin typeface="Palatino Linotype" pitchFamily="18" charset="0"/>
              </a:rPr>
              <a:t> </a:t>
            </a:r>
            <a:r>
              <a:rPr lang="el-GR" sz="1800" b="1" i="1" dirty="0" err="1" smtClean="0">
                <a:latin typeface="Palatino Linotype" pitchFamily="18" charset="0"/>
              </a:rPr>
              <a:t>Μαχαιράδος</a:t>
            </a:r>
            <a:r>
              <a:rPr lang="el-GR" sz="1800" b="1" i="1" dirty="0" smtClean="0">
                <a:latin typeface="Palatino Linotype" pitchFamily="18" charset="0"/>
              </a:rPr>
              <a:t>.</a:t>
            </a:r>
          </a:p>
          <a:p>
            <a:pPr marL="452628" indent="-342900">
              <a:buFont typeface="Wingdings" pitchFamily="2" charset="2"/>
              <a:buChar char="Ø"/>
            </a:pPr>
            <a:r>
              <a:rPr lang="el-GR" sz="1800" b="1" i="1" dirty="0" err="1" smtClean="0">
                <a:latin typeface="Palatino Linotype" pitchFamily="18" charset="0"/>
              </a:rPr>
              <a:t>Ὑπὸ</a:t>
            </a:r>
            <a:r>
              <a:rPr lang="el-GR" sz="1800" b="1" i="1" dirty="0" smtClean="0">
                <a:latin typeface="Palatino Linotype" pitchFamily="18" charset="0"/>
              </a:rPr>
              <a:t> </a:t>
            </a:r>
            <a:r>
              <a:rPr lang="el-GR" sz="1800" b="1" i="1" dirty="0" err="1" smtClean="0">
                <a:latin typeface="Palatino Linotype" pitchFamily="18" charset="0"/>
              </a:rPr>
              <a:t>τοὺς</a:t>
            </a:r>
            <a:r>
              <a:rPr lang="el-GR" sz="1800" b="1" i="1" dirty="0" smtClean="0">
                <a:latin typeface="Palatino Linotype" pitchFamily="18" charset="0"/>
              </a:rPr>
              <a:t> πόδας </a:t>
            </a:r>
            <a:r>
              <a:rPr lang="el-GR" sz="1800" b="1" i="1" dirty="0" err="1" smtClean="0">
                <a:latin typeface="Palatino Linotype" pitchFamily="18" charset="0"/>
              </a:rPr>
              <a:t>ἔχουσα</a:t>
            </a:r>
            <a:r>
              <a:rPr lang="el-GR" sz="1800" b="1" i="1" dirty="0" smtClean="0">
                <a:latin typeface="Palatino Linotype" pitchFamily="18" charset="0"/>
              </a:rPr>
              <a:t> </a:t>
            </a:r>
            <a:r>
              <a:rPr lang="el-GR" sz="1800" b="1" i="1" dirty="0" err="1" smtClean="0">
                <a:latin typeface="Palatino Linotype" pitchFamily="18" charset="0"/>
              </a:rPr>
              <a:t>τὴν</a:t>
            </a:r>
            <a:r>
              <a:rPr lang="el-GR" sz="1800" b="1" i="1" dirty="0" smtClean="0">
                <a:latin typeface="Palatino Linotype" pitchFamily="18" charset="0"/>
              </a:rPr>
              <a:t> </a:t>
            </a:r>
            <a:r>
              <a:rPr lang="el-GR" sz="1800" b="1" i="1" dirty="0" err="1" smtClean="0">
                <a:latin typeface="Palatino Linotype" pitchFamily="18" charset="0"/>
              </a:rPr>
              <a:t>σελήνην</a:t>
            </a:r>
            <a:r>
              <a:rPr lang="el-GR" sz="1800" b="1" i="1" dirty="0" smtClean="0">
                <a:latin typeface="Palatino Linotype" pitchFamily="18" charset="0"/>
              </a:rPr>
              <a:t>,</a:t>
            </a:r>
          </a:p>
          <a:p>
            <a:pPr marL="452628" indent="-342900">
              <a:buNone/>
            </a:pPr>
            <a:r>
              <a:rPr lang="el-GR" sz="1800" b="1" i="1" dirty="0" smtClean="0">
                <a:latin typeface="Palatino Linotype" pitchFamily="18" charset="0"/>
              </a:rPr>
              <a:t>			</a:t>
            </a:r>
            <a:r>
              <a:rPr lang="el-GR" sz="1800" b="1" i="1" dirty="0" err="1" smtClean="0">
                <a:latin typeface="Palatino Linotype" pitchFamily="18" charset="0"/>
              </a:rPr>
              <a:t>ἐξ</a:t>
            </a:r>
            <a:r>
              <a:rPr lang="el-GR" sz="1800" b="1" i="1" dirty="0" smtClean="0">
                <a:latin typeface="Palatino Linotype" pitchFamily="18" charset="0"/>
              </a:rPr>
              <a:t> </a:t>
            </a:r>
            <a:r>
              <a:rPr lang="el-GR" sz="1800" b="1" i="1" dirty="0" err="1" smtClean="0">
                <a:latin typeface="Palatino Linotype" pitchFamily="18" charset="0"/>
              </a:rPr>
              <a:t>ἧς</a:t>
            </a:r>
            <a:r>
              <a:rPr lang="el-GR" sz="1800" b="1" i="1" dirty="0" smtClean="0">
                <a:latin typeface="Palatino Linotype" pitchFamily="18" charset="0"/>
              </a:rPr>
              <a:t> </a:t>
            </a:r>
            <a:r>
              <a:rPr lang="el-GR" sz="1800" b="1" i="1" dirty="0" err="1" smtClean="0">
                <a:latin typeface="Palatino Linotype" pitchFamily="18" charset="0"/>
              </a:rPr>
              <a:t>πηγάζουσι</a:t>
            </a:r>
            <a:r>
              <a:rPr lang="el-GR" sz="1800" b="1" i="1" dirty="0" smtClean="0">
                <a:latin typeface="Palatino Linotype" pitchFamily="18" charset="0"/>
              </a:rPr>
              <a:t> </a:t>
            </a:r>
            <a:r>
              <a:rPr lang="el-GR" sz="1800" b="1" i="1" dirty="0" err="1" smtClean="0">
                <a:latin typeface="Palatino Linotype" pitchFamily="18" charset="0"/>
              </a:rPr>
              <a:t>πηγαὶ</a:t>
            </a:r>
            <a:r>
              <a:rPr lang="el-GR" sz="1800" b="1" i="1" dirty="0" smtClean="0">
                <a:latin typeface="Palatino Linotype" pitchFamily="18" charset="0"/>
              </a:rPr>
              <a:t> </a:t>
            </a:r>
            <a:r>
              <a:rPr lang="el-GR" sz="1800" b="1" i="1" dirty="0" err="1" smtClean="0">
                <a:latin typeface="Palatino Linotype" pitchFamily="18" charset="0"/>
              </a:rPr>
              <a:t>ἰαμάτων</a:t>
            </a:r>
            <a:r>
              <a:rPr lang="el-GR" sz="1800" b="1" i="1" dirty="0" smtClean="0">
                <a:latin typeface="Palatino Linotype" pitchFamily="18" charset="0"/>
              </a:rPr>
              <a:t> </a:t>
            </a:r>
            <a:r>
              <a:rPr lang="el-GR" sz="1800" b="1" i="1" dirty="0" err="1" smtClean="0">
                <a:latin typeface="Palatino Linotype" pitchFamily="18" charset="0"/>
              </a:rPr>
              <a:t>ἀπείρων</a:t>
            </a:r>
            <a:r>
              <a:rPr lang="el-GR" sz="1800" b="1" i="1" dirty="0" smtClean="0">
                <a:latin typeface="Palatino Linotype" pitchFamily="18" charset="0"/>
              </a:rPr>
              <a:t> ,</a:t>
            </a:r>
          </a:p>
          <a:p>
            <a:pPr marL="452628" indent="-342900">
              <a:buNone/>
            </a:pPr>
            <a:r>
              <a:rPr lang="el-GR" sz="1800" b="1" i="1" dirty="0" smtClean="0">
                <a:latin typeface="Palatino Linotype" pitchFamily="18" charset="0"/>
              </a:rPr>
              <a:t>			</a:t>
            </a:r>
            <a:r>
              <a:rPr lang="el-GR" sz="1800" b="1" i="1" dirty="0" err="1" smtClean="0">
                <a:latin typeface="Palatino Linotype" pitchFamily="18" charset="0"/>
              </a:rPr>
              <a:t>πᾶσι</a:t>
            </a:r>
            <a:r>
              <a:rPr lang="el-GR" sz="1800" b="1" i="1" dirty="0" smtClean="0">
                <a:latin typeface="Palatino Linotype" pitchFamily="18" charset="0"/>
              </a:rPr>
              <a:t> </a:t>
            </a:r>
            <a:r>
              <a:rPr lang="el-GR" sz="1800" b="1" i="1" dirty="0" err="1" smtClean="0">
                <a:latin typeface="Palatino Linotype" pitchFamily="18" charset="0"/>
              </a:rPr>
              <a:t>τοῖς</a:t>
            </a:r>
            <a:r>
              <a:rPr lang="el-GR" sz="1800" b="1" i="1" dirty="0" smtClean="0">
                <a:latin typeface="Palatino Linotype" pitchFamily="18" charset="0"/>
              </a:rPr>
              <a:t> </a:t>
            </a:r>
            <a:r>
              <a:rPr lang="el-GR" sz="1800" b="1" i="1" dirty="0" err="1" smtClean="0">
                <a:latin typeface="Palatino Linotype" pitchFamily="18" charset="0"/>
              </a:rPr>
              <a:t>οἰκοῦσι</a:t>
            </a:r>
            <a:r>
              <a:rPr lang="el-GR" sz="1800" b="1" i="1" dirty="0" smtClean="0">
                <a:latin typeface="Palatino Linotype" pitchFamily="18" charset="0"/>
              </a:rPr>
              <a:t> </a:t>
            </a:r>
            <a:r>
              <a:rPr lang="el-GR" sz="1800" b="1" i="1" dirty="0" err="1" smtClean="0">
                <a:latin typeface="Palatino Linotype" pitchFamily="18" charset="0"/>
              </a:rPr>
              <a:t>τὴν</a:t>
            </a:r>
            <a:r>
              <a:rPr lang="el-GR" sz="1800" b="1" i="1" dirty="0" smtClean="0">
                <a:latin typeface="Palatino Linotype" pitchFamily="18" charset="0"/>
              </a:rPr>
              <a:t> </a:t>
            </a:r>
            <a:r>
              <a:rPr lang="el-GR" sz="1800" b="1" i="1" dirty="0" err="1" smtClean="0">
                <a:latin typeface="Palatino Linotype" pitchFamily="18" charset="0"/>
              </a:rPr>
              <a:t>νῆσον</a:t>
            </a:r>
            <a:r>
              <a:rPr lang="el-GR" sz="1800" b="1" i="1" dirty="0" smtClean="0">
                <a:latin typeface="Palatino Linotype" pitchFamily="18" charset="0"/>
              </a:rPr>
              <a:t> </a:t>
            </a:r>
            <a:r>
              <a:rPr lang="el-GR" sz="1800" b="1" i="1" dirty="0" err="1" smtClean="0">
                <a:latin typeface="Palatino Linotype" pitchFamily="18" charset="0"/>
              </a:rPr>
              <a:t>Κύπρον</a:t>
            </a:r>
            <a:r>
              <a:rPr lang="el-GR" sz="1800" b="1" i="1" dirty="0" smtClean="0">
                <a:latin typeface="Palatino Linotype" pitchFamily="18" charset="0"/>
              </a:rPr>
              <a:t>.</a:t>
            </a:r>
          </a:p>
          <a:p>
            <a:pPr marL="452628" indent="-342900">
              <a:buFont typeface="Wingdings" pitchFamily="2" charset="2"/>
              <a:buChar char="Ø"/>
            </a:pPr>
            <a:r>
              <a:rPr lang="el-GR" sz="1800" b="1" i="1" dirty="0" smtClean="0">
                <a:latin typeface="Palatino Linotype" pitchFamily="18" charset="0"/>
              </a:rPr>
              <a:t>Ἡ δίστομος μάχαιρα </a:t>
            </a:r>
            <a:r>
              <a:rPr lang="el-GR" sz="1800" b="1" i="1" dirty="0" err="1" smtClean="0">
                <a:latin typeface="Palatino Linotype" pitchFamily="18" charset="0"/>
              </a:rPr>
              <a:t>Μαχαιράδος</a:t>
            </a:r>
            <a:r>
              <a:rPr lang="el-GR" sz="1800" b="1" i="1" dirty="0" smtClean="0">
                <a:latin typeface="Palatino Linotype" pitchFamily="18" charset="0"/>
              </a:rPr>
              <a:t>, </a:t>
            </a:r>
          </a:p>
          <a:p>
            <a:pPr marL="452628" indent="-342900">
              <a:buNone/>
            </a:pPr>
            <a:r>
              <a:rPr lang="el-GR" sz="1800" b="1" i="1" dirty="0" smtClean="0">
                <a:latin typeface="Palatino Linotype" pitchFamily="18" charset="0"/>
              </a:rPr>
              <a:t>			</a:t>
            </a:r>
            <a:r>
              <a:rPr lang="el-GR" sz="1800" b="1" i="1" dirty="0" err="1" smtClean="0">
                <a:latin typeface="Palatino Linotype" pitchFamily="18" charset="0"/>
              </a:rPr>
              <a:t>ἅπαν</a:t>
            </a:r>
            <a:r>
              <a:rPr lang="el-GR" sz="1800" b="1" i="1" dirty="0" smtClean="0">
                <a:latin typeface="Palatino Linotype" pitchFamily="18" charset="0"/>
              </a:rPr>
              <a:t> </a:t>
            </a:r>
            <a:r>
              <a:rPr lang="el-GR" sz="1800" b="1" i="1" dirty="0" err="1" smtClean="0">
                <a:latin typeface="Palatino Linotype" pitchFamily="18" charset="0"/>
              </a:rPr>
              <a:t>κακὸν</a:t>
            </a:r>
            <a:r>
              <a:rPr lang="el-GR" sz="1800" b="1" i="1" dirty="0" smtClean="0">
                <a:latin typeface="Palatino Linotype" pitchFamily="18" charset="0"/>
              </a:rPr>
              <a:t> </a:t>
            </a:r>
            <a:r>
              <a:rPr lang="el-GR" sz="1800" b="1" i="1" dirty="0" err="1" smtClean="0">
                <a:latin typeface="Palatino Linotype" pitchFamily="18" charset="0"/>
              </a:rPr>
              <a:t>ἐκτέμνουσα</a:t>
            </a:r>
            <a:r>
              <a:rPr lang="el-GR" sz="1800" b="1" i="1" dirty="0" smtClean="0">
                <a:latin typeface="Palatino Linotype" pitchFamily="18" charset="0"/>
              </a:rPr>
              <a:t> </a:t>
            </a:r>
            <a:r>
              <a:rPr lang="el-GR" sz="1800" b="1" i="1" dirty="0" err="1" smtClean="0">
                <a:latin typeface="Palatino Linotype" pitchFamily="18" charset="0"/>
              </a:rPr>
              <a:t>πρόῤῥριζον</a:t>
            </a:r>
            <a:r>
              <a:rPr lang="el-GR" sz="1800" b="1" i="1" dirty="0" smtClean="0">
                <a:latin typeface="Palatino Linotype" pitchFamily="18" charset="0"/>
              </a:rPr>
              <a:t>, </a:t>
            </a:r>
          </a:p>
          <a:p>
            <a:pPr marL="452628" indent="-342900">
              <a:buNone/>
            </a:pPr>
            <a:r>
              <a:rPr lang="el-GR" sz="1800" b="1" i="1" dirty="0" smtClean="0">
                <a:latin typeface="Palatino Linotype" pitchFamily="18" charset="0"/>
              </a:rPr>
              <a:t>			πανταχόθεν </a:t>
            </a:r>
            <a:r>
              <a:rPr lang="el-GR" sz="1800" b="1" i="1" dirty="0" err="1" smtClean="0">
                <a:latin typeface="Palatino Linotype" pitchFamily="18" charset="0"/>
              </a:rPr>
              <a:t>τῆς</a:t>
            </a:r>
            <a:r>
              <a:rPr lang="el-GR" sz="1800" b="1" i="1" dirty="0" smtClean="0">
                <a:latin typeface="Palatino Linotype" pitchFamily="18" charset="0"/>
              </a:rPr>
              <a:t> νήσου.</a:t>
            </a:r>
          </a:p>
          <a:p>
            <a:pPr marL="452628" indent="-342900">
              <a:buFont typeface="Wingdings" pitchFamily="2" charset="2"/>
              <a:buChar char="Ø"/>
            </a:pPr>
            <a:r>
              <a:rPr lang="el-GR" sz="1800" b="1" i="1" dirty="0" smtClean="0">
                <a:latin typeface="Palatino Linotype" pitchFamily="18" charset="0"/>
              </a:rPr>
              <a:t>Ἡ </a:t>
            </a:r>
            <a:r>
              <a:rPr lang="el-GR" sz="1800" b="1" i="1" dirty="0" err="1" smtClean="0">
                <a:latin typeface="Palatino Linotype" pitchFamily="18" charset="0"/>
              </a:rPr>
              <a:t>σκέπουσα</a:t>
            </a:r>
            <a:r>
              <a:rPr lang="el-GR" sz="1800" b="1" i="1" dirty="0" smtClean="0">
                <a:latin typeface="Palatino Linotype" pitchFamily="18" charset="0"/>
              </a:rPr>
              <a:t> </a:t>
            </a:r>
            <a:r>
              <a:rPr lang="el-GR" sz="1800" b="1" i="1" dirty="0" err="1" smtClean="0">
                <a:latin typeface="Palatino Linotype" pitchFamily="18" charset="0"/>
              </a:rPr>
              <a:t>ὑπὸ</a:t>
            </a:r>
            <a:r>
              <a:rPr lang="el-GR" sz="1800" b="1" i="1" dirty="0" smtClean="0">
                <a:latin typeface="Palatino Linotype" pitchFamily="18" charset="0"/>
              </a:rPr>
              <a:t> </a:t>
            </a:r>
            <a:r>
              <a:rPr lang="el-GR" sz="1800" b="1" i="1" dirty="0" err="1" smtClean="0">
                <a:latin typeface="Palatino Linotype" pitchFamily="18" charset="0"/>
              </a:rPr>
              <a:t>τὴν</a:t>
            </a:r>
            <a:r>
              <a:rPr lang="el-GR" sz="1800" b="1" i="1" dirty="0" smtClean="0">
                <a:latin typeface="Palatino Linotype" pitchFamily="18" charset="0"/>
              </a:rPr>
              <a:t> χάριν </a:t>
            </a:r>
            <a:r>
              <a:rPr lang="el-GR" sz="1800" b="1" i="1" dirty="0" err="1" smtClean="0">
                <a:latin typeface="Palatino Linotype" pitchFamily="18" charset="0"/>
              </a:rPr>
              <a:t>πάντας</a:t>
            </a:r>
            <a:r>
              <a:rPr lang="el-GR" sz="1800" b="1" i="1" dirty="0" smtClean="0">
                <a:latin typeface="Palatino Linotype" pitchFamily="18" charset="0"/>
              </a:rPr>
              <a:t> </a:t>
            </a:r>
            <a:r>
              <a:rPr lang="el-GR" sz="1800" b="1" i="1" dirty="0" err="1" smtClean="0">
                <a:latin typeface="Palatino Linotype" pitchFamily="18" charset="0"/>
              </a:rPr>
              <a:t>τοὺς</a:t>
            </a:r>
            <a:r>
              <a:rPr lang="el-GR" sz="1800" b="1" i="1" dirty="0" smtClean="0">
                <a:latin typeface="Palatino Linotype" pitchFamily="18" charset="0"/>
              </a:rPr>
              <a:t> </a:t>
            </a:r>
            <a:r>
              <a:rPr lang="el-GR" sz="1800" b="1" i="1" dirty="0" err="1" smtClean="0">
                <a:latin typeface="Palatino Linotype" pitchFamily="18" charset="0"/>
              </a:rPr>
              <a:t>ἐν</a:t>
            </a:r>
            <a:r>
              <a:rPr lang="el-GR" sz="1800" b="1" i="1" dirty="0" smtClean="0">
                <a:latin typeface="Palatino Linotype" pitchFamily="18" charset="0"/>
              </a:rPr>
              <a:t> </a:t>
            </a:r>
            <a:r>
              <a:rPr lang="el-GR" sz="1800" b="1" i="1" dirty="0" err="1" smtClean="0">
                <a:latin typeface="Palatino Linotype" pitchFamily="18" charset="0"/>
              </a:rPr>
              <a:t>τῇ</a:t>
            </a:r>
            <a:r>
              <a:rPr lang="el-GR" sz="1800" b="1" i="1" dirty="0" smtClean="0">
                <a:latin typeface="Palatino Linotype" pitchFamily="18" charset="0"/>
              </a:rPr>
              <a:t> </a:t>
            </a:r>
            <a:r>
              <a:rPr lang="el-GR" sz="1800" b="1" i="1" dirty="0" err="1" smtClean="0">
                <a:latin typeface="Palatino Linotype" pitchFamily="18" charset="0"/>
              </a:rPr>
              <a:t>νήσῳ</a:t>
            </a:r>
            <a:r>
              <a:rPr lang="el-GR" sz="1800" b="1" i="1" dirty="0" smtClean="0">
                <a:latin typeface="Palatino Linotype" pitchFamily="18" charset="0"/>
              </a:rPr>
              <a:t>, </a:t>
            </a:r>
          </a:p>
          <a:p>
            <a:pPr marL="452628" indent="-342900">
              <a:buNone/>
            </a:pPr>
            <a:r>
              <a:rPr lang="el-GR" sz="1800" b="1" i="1" dirty="0" smtClean="0">
                <a:latin typeface="Palatino Linotype" pitchFamily="18" charset="0"/>
              </a:rPr>
              <a:t>			</a:t>
            </a:r>
            <a:r>
              <a:rPr lang="el-GR" sz="1800" b="1" i="1" dirty="0" err="1" smtClean="0">
                <a:latin typeface="Palatino Linotype" pitchFamily="18" charset="0"/>
              </a:rPr>
              <a:t>ἐξ</a:t>
            </a:r>
            <a:r>
              <a:rPr lang="el-GR" sz="1800" b="1" i="1" dirty="0" smtClean="0">
                <a:latin typeface="Palatino Linotype" pitchFamily="18" charset="0"/>
              </a:rPr>
              <a:t> </a:t>
            </a:r>
            <a:r>
              <a:rPr lang="el-GR" sz="1800" b="1" i="1" dirty="0" err="1" smtClean="0">
                <a:latin typeface="Palatino Linotype" pitchFamily="18" charset="0"/>
              </a:rPr>
              <a:t>ὄρους</a:t>
            </a:r>
            <a:r>
              <a:rPr lang="el-GR" sz="1800" b="1" i="1" dirty="0" smtClean="0">
                <a:latin typeface="Palatino Linotype" pitchFamily="18" charset="0"/>
              </a:rPr>
              <a:t> </a:t>
            </a:r>
            <a:r>
              <a:rPr lang="el-GR" sz="1800" b="1" i="1" dirty="0" err="1" smtClean="0">
                <a:latin typeface="Palatino Linotype" pitchFamily="18" charset="0"/>
              </a:rPr>
              <a:t>βρύουσα</a:t>
            </a:r>
            <a:r>
              <a:rPr lang="el-GR" sz="1800" b="1" i="1" dirty="0" smtClean="0">
                <a:latin typeface="Palatino Linotype" pitchFamily="18" charset="0"/>
              </a:rPr>
              <a:t> </a:t>
            </a:r>
            <a:r>
              <a:rPr lang="el-GR" sz="1800" b="1" i="1" dirty="0" err="1" smtClean="0">
                <a:latin typeface="Palatino Linotype" pitchFamily="18" charset="0"/>
              </a:rPr>
              <a:t>πληθὺν</a:t>
            </a:r>
            <a:r>
              <a:rPr lang="el-GR" sz="1800" b="1" i="1" dirty="0" smtClean="0">
                <a:latin typeface="Palatino Linotype" pitchFamily="18" charset="0"/>
              </a:rPr>
              <a:t> θαυμάτων.</a:t>
            </a:r>
          </a:p>
          <a:p>
            <a:pPr marL="452628" indent="-342900">
              <a:buFont typeface="Wingdings" pitchFamily="2" charset="2"/>
              <a:buChar char="Ø"/>
            </a:pPr>
            <a:r>
              <a:rPr lang="el-GR" sz="1800" b="1" i="1" dirty="0" smtClean="0">
                <a:latin typeface="Palatino Linotype" pitchFamily="18" charset="0"/>
              </a:rPr>
              <a:t>Ἡ </a:t>
            </a:r>
            <a:r>
              <a:rPr lang="el-GR" sz="1800" b="1" i="1" dirty="0" err="1" smtClean="0">
                <a:latin typeface="Palatino Linotype" pitchFamily="18" charset="0"/>
              </a:rPr>
              <a:t>ἐν</a:t>
            </a:r>
            <a:r>
              <a:rPr lang="el-GR" sz="1800" b="1" i="1" dirty="0" smtClean="0">
                <a:latin typeface="Palatino Linotype" pitchFamily="18" charset="0"/>
              </a:rPr>
              <a:t> </a:t>
            </a:r>
            <a:r>
              <a:rPr lang="el-GR" sz="1800" b="1" i="1" dirty="0" err="1" smtClean="0">
                <a:latin typeface="Palatino Linotype" pitchFamily="18" charset="0"/>
              </a:rPr>
              <a:t>τῇ</a:t>
            </a:r>
            <a:r>
              <a:rPr lang="el-GR" sz="1800" b="1" i="1" dirty="0" smtClean="0">
                <a:latin typeface="Palatino Linotype" pitchFamily="18" charset="0"/>
              </a:rPr>
              <a:t> </a:t>
            </a:r>
            <a:r>
              <a:rPr lang="el-GR" sz="1800" b="1" i="1" dirty="0" err="1" smtClean="0">
                <a:latin typeface="Palatino Linotype" pitchFamily="18" charset="0"/>
              </a:rPr>
              <a:t>χάριτί</a:t>
            </a:r>
            <a:r>
              <a:rPr lang="el-GR" sz="1800" b="1" i="1" dirty="0" smtClean="0">
                <a:latin typeface="Palatino Linotype" pitchFamily="18" charset="0"/>
              </a:rPr>
              <a:t> σου συνέχουσα </a:t>
            </a:r>
            <a:r>
              <a:rPr lang="el-GR" sz="1800" b="1" i="1" dirty="0" err="1" smtClean="0">
                <a:latin typeface="Palatino Linotype" pitchFamily="18" charset="0"/>
              </a:rPr>
              <a:t>πάντας</a:t>
            </a:r>
            <a:r>
              <a:rPr lang="el-GR" sz="1800" b="1" i="1" dirty="0" smtClean="0">
                <a:latin typeface="Palatino Linotype" pitchFamily="18" charset="0"/>
              </a:rPr>
              <a:t> </a:t>
            </a:r>
            <a:r>
              <a:rPr lang="el-GR" sz="1800" b="1" i="1" dirty="0" err="1" smtClean="0">
                <a:latin typeface="Palatino Linotype" pitchFamily="18" charset="0"/>
              </a:rPr>
              <a:t>σοὺς</a:t>
            </a:r>
            <a:r>
              <a:rPr lang="el-GR" sz="1800" b="1" i="1" dirty="0" smtClean="0">
                <a:latin typeface="Palatino Linotype" pitchFamily="18" charset="0"/>
              </a:rPr>
              <a:t> δούλους, </a:t>
            </a:r>
          </a:p>
          <a:p>
            <a:pPr marL="452628" indent="-342900">
              <a:buNone/>
            </a:pPr>
            <a:r>
              <a:rPr lang="el-GR" sz="1800" b="1" i="1" dirty="0" smtClean="0">
                <a:latin typeface="Palatino Linotype" pitchFamily="18" charset="0"/>
              </a:rPr>
              <a:t>			προστρέχοντάς σοι πανταχόθεν </a:t>
            </a:r>
            <a:r>
              <a:rPr lang="el-GR" sz="1800" b="1" i="1" dirty="0" err="1" smtClean="0">
                <a:latin typeface="Palatino Linotype" pitchFamily="18" charset="0"/>
              </a:rPr>
              <a:t>τῆς</a:t>
            </a:r>
            <a:r>
              <a:rPr lang="el-GR" sz="1800" b="1" i="1" dirty="0" smtClean="0">
                <a:latin typeface="Palatino Linotype" pitchFamily="18" charset="0"/>
              </a:rPr>
              <a:t> νήσου </a:t>
            </a:r>
          </a:p>
          <a:p>
            <a:pPr marL="452628" indent="-342900">
              <a:buNone/>
            </a:pPr>
            <a:r>
              <a:rPr lang="el-GR" sz="1800" b="1" i="1" dirty="0" smtClean="0">
                <a:latin typeface="Palatino Linotype" pitchFamily="18" charset="0"/>
              </a:rPr>
              <a:t>			</a:t>
            </a:r>
            <a:r>
              <a:rPr lang="el-GR" sz="1800" b="1" i="1" dirty="0" err="1" smtClean="0">
                <a:latin typeface="Palatino Linotype" pitchFamily="18" charset="0"/>
              </a:rPr>
              <a:t>καὶ</a:t>
            </a:r>
            <a:r>
              <a:rPr lang="el-GR" sz="1800" b="1" i="1" dirty="0" smtClean="0">
                <a:latin typeface="Palatino Linotype" pitchFamily="18" charset="0"/>
              </a:rPr>
              <a:t> τυγχάνοντας </a:t>
            </a:r>
            <a:r>
              <a:rPr lang="el-GR" sz="1800" b="1" i="1" dirty="0" err="1" smtClean="0">
                <a:latin typeface="Palatino Linotype" pitchFamily="18" charset="0"/>
              </a:rPr>
              <a:t>τῶν</a:t>
            </a:r>
            <a:r>
              <a:rPr lang="el-GR" sz="1800" b="1" i="1" dirty="0" smtClean="0">
                <a:latin typeface="Palatino Linotype" pitchFamily="18" charset="0"/>
              </a:rPr>
              <a:t> </a:t>
            </a:r>
            <a:r>
              <a:rPr lang="el-GR" sz="1800" b="1" i="1" dirty="0" err="1" smtClean="0">
                <a:latin typeface="Palatino Linotype" pitchFamily="18" charset="0"/>
              </a:rPr>
              <a:t>αἰτημάτων</a:t>
            </a:r>
            <a:r>
              <a:rPr lang="el-GR" sz="1800" b="1" i="1" dirty="0" smtClean="0">
                <a:latin typeface="Palatino Linotype" pitchFamily="18" charset="0"/>
              </a:rPr>
              <a:t>.</a:t>
            </a:r>
          </a:p>
          <a:p>
            <a:pPr marL="452628" indent="-342900">
              <a:buFont typeface="Wingdings" pitchFamily="2" charset="2"/>
              <a:buChar char="Ø"/>
            </a:pPr>
            <a:r>
              <a:rPr lang="el-GR" sz="1800" b="1" i="1" dirty="0" smtClean="0">
                <a:latin typeface="Palatino Linotype" pitchFamily="18" charset="0"/>
              </a:rPr>
              <a:t>Πάναγνε, </a:t>
            </a:r>
            <a:r>
              <a:rPr lang="el-GR" sz="1800" b="1" i="1" dirty="0" err="1" smtClean="0">
                <a:latin typeface="Palatino Linotype" pitchFamily="18" charset="0"/>
              </a:rPr>
              <a:t>μὴ</a:t>
            </a:r>
            <a:r>
              <a:rPr lang="el-GR" sz="1800" b="1" i="1" dirty="0" smtClean="0">
                <a:latin typeface="Palatino Linotype" pitchFamily="18" charset="0"/>
              </a:rPr>
              <a:t> </a:t>
            </a:r>
            <a:r>
              <a:rPr lang="el-GR" sz="1800" b="1" i="1" dirty="0" err="1" smtClean="0">
                <a:latin typeface="Palatino Linotype" pitchFamily="18" charset="0"/>
              </a:rPr>
              <a:t>διαλείπῃς</a:t>
            </a:r>
            <a:r>
              <a:rPr lang="el-GR" sz="1800" b="1" i="1" dirty="0" smtClean="0">
                <a:latin typeface="Palatino Linotype" pitchFamily="18" charset="0"/>
              </a:rPr>
              <a:t> </a:t>
            </a:r>
            <a:r>
              <a:rPr lang="el-GR" sz="1800" b="1" i="1" dirty="0" err="1" smtClean="0">
                <a:latin typeface="Palatino Linotype" pitchFamily="18" charset="0"/>
              </a:rPr>
              <a:t>σκέπουσα</a:t>
            </a:r>
            <a:r>
              <a:rPr lang="el-GR" sz="1800" b="1" i="1" dirty="0" smtClean="0">
                <a:latin typeface="Palatino Linotype" pitchFamily="18" charset="0"/>
              </a:rPr>
              <a:t>, </a:t>
            </a:r>
          </a:p>
          <a:p>
            <a:pPr marL="452628" indent="-342900">
              <a:buNone/>
            </a:pPr>
            <a:r>
              <a:rPr lang="el-GR" sz="1800" b="1" i="1" dirty="0" smtClean="0">
                <a:latin typeface="Palatino Linotype" pitchFamily="18" charset="0"/>
              </a:rPr>
              <a:t>			</a:t>
            </a:r>
            <a:r>
              <a:rPr lang="el-GR" sz="1800" b="1" i="1" dirty="0" err="1" smtClean="0">
                <a:latin typeface="Palatino Linotype" pitchFamily="18" charset="0"/>
              </a:rPr>
              <a:t>φρουροῦσα</a:t>
            </a:r>
            <a:r>
              <a:rPr lang="el-GR" sz="1800" b="1" i="1" dirty="0" smtClean="0">
                <a:latin typeface="Palatino Linotype" pitchFamily="18" charset="0"/>
              </a:rPr>
              <a:t> </a:t>
            </a:r>
            <a:r>
              <a:rPr lang="el-GR" sz="1800" b="1" i="1" dirty="0" err="1" smtClean="0">
                <a:latin typeface="Palatino Linotype" pitchFamily="18" charset="0"/>
              </a:rPr>
              <a:t>πᾶσαν</a:t>
            </a:r>
            <a:r>
              <a:rPr lang="el-GR" sz="1800" b="1" i="1" dirty="0" smtClean="0">
                <a:latin typeface="Palatino Linotype" pitchFamily="18" charset="0"/>
              </a:rPr>
              <a:t> </a:t>
            </a:r>
            <a:r>
              <a:rPr lang="el-GR" sz="1800" b="1" i="1" dirty="0" err="1" smtClean="0">
                <a:latin typeface="Palatino Linotype" pitchFamily="18" charset="0"/>
              </a:rPr>
              <a:t>τὴν</a:t>
            </a:r>
            <a:r>
              <a:rPr lang="el-GR" sz="1800" b="1" i="1" dirty="0" smtClean="0">
                <a:latin typeface="Palatino Linotype" pitchFamily="18" charset="0"/>
              </a:rPr>
              <a:t> </a:t>
            </a:r>
            <a:r>
              <a:rPr lang="el-GR" sz="1800" b="1" i="1" dirty="0" err="1" smtClean="0">
                <a:latin typeface="Palatino Linotype" pitchFamily="18" charset="0"/>
              </a:rPr>
              <a:t>νῆσον</a:t>
            </a:r>
            <a:r>
              <a:rPr lang="el-GR" sz="1800" b="1" i="1" dirty="0" smtClean="0">
                <a:latin typeface="Palatino Linotype" pitchFamily="18" charset="0"/>
              </a:rPr>
              <a:t>, </a:t>
            </a:r>
          </a:p>
          <a:p>
            <a:pPr marL="452628" indent="-342900">
              <a:buNone/>
            </a:pPr>
            <a:r>
              <a:rPr lang="el-GR" sz="1800" b="1" i="1" dirty="0" smtClean="0">
                <a:latin typeface="Palatino Linotype" pitchFamily="18" charset="0"/>
              </a:rPr>
              <a:t>			</a:t>
            </a:r>
            <a:r>
              <a:rPr lang="el-GR" sz="1800" b="1" i="1" dirty="0" err="1" smtClean="0">
                <a:latin typeface="Palatino Linotype" pitchFamily="18" charset="0"/>
              </a:rPr>
              <a:t>πᾶσαν</a:t>
            </a:r>
            <a:r>
              <a:rPr lang="el-GR" sz="1800" b="1" i="1" dirty="0" smtClean="0">
                <a:latin typeface="Palatino Linotype" pitchFamily="18" charset="0"/>
              </a:rPr>
              <a:t> </a:t>
            </a:r>
            <a:r>
              <a:rPr lang="el-GR" sz="1800" b="1" i="1" dirty="0" err="1" smtClean="0">
                <a:latin typeface="Palatino Linotype" pitchFamily="18" charset="0"/>
              </a:rPr>
              <a:t>κακίαν</a:t>
            </a:r>
            <a:r>
              <a:rPr lang="el-GR" sz="1800" b="1" i="1" dirty="0" smtClean="0">
                <a:latin typeface="Palatino Linotype" pitchFamily="18" charset="0"/>
              </a:rPr>
              <a:t> τέμνουσα.</a:t>
            </a:r>
          </a:p>
          <a:p>
            <a:pPr marL="452628" indent="-342900">
              <a:buFont typeface="Wingdings" pitchFamily="2" charset="2"/>
              <a:buChar char="Ø"/>
            </a:pPr>
            <a:r>
              <a:rPr lang="el-GR" sz="1800" b="1" i="1" dirty="0" smtClean="0">
                <a:latin typeface="Palatino Linotype" pitchFamily="18" charset="0"/>
              </a:rPr>
              <a:t>Ὦ, Παναγία πάναγνε, </a:t>
            </a:r>
            <a:r>
              <a:rPr lang="el-GR" sz="1800" b="1" i="1" dirty="0" err="1" smtClean="0">
                <a:latin typeface="Palatino Linotype" pitchFamily="18" charset="0"/>
              </a:rPr>
              <a:t>πάντας</a:t>
            </a:r>
            <a:r>
              <a:rPr lang="el-GR" sz="1800" b="1" i="1" dirty="0" smtClean="0">
                <a:latin typeface="Palatino Linotype" pitchFamily="18" charset="0"/>
              </a:rPr>
              <a:t> </a:t>
            </a:r>
            <a:r>
              <a:rPr lang="el-GR" sz="1800" b="1" i="1" dirty="0" err="1" smtClean="0">
                <a:latin typeface="Palatino Linotype" pitchFamily="18" charset="0"/>
              </a:rPr>
              <a:t>εἰσάγαγε</a:t>
            </a:r>
            <a:r>
              <a:rPr lang="el-GR" sz="1800" b="1" i="1" dirty="0" smtClean="0">
                <a:latin typeface="Palatino Linotype" pitchFamily="18" charset="0"/>
              </a:rPr>
              <a:t> </a:t>
            </a:r>
            <a:r>
              <a:rPr lang="el-GR" sz="1800" b="1" i="1" dirty="0" err="1" smtClean="0">
                <a:latin typeface="Palatino Linotype" pitchFamily="18" charset="0"/>
              </a:rPr>
              <a:t>εἰς</a:t>
            </a:r>
            <a:r>
              <a:rPr lang="el-GR" sz="1800" b="1" i="1" dirty="0" smtClean="0">
                <a:latin typeface="Palatino Linotype" pitchFamily="18" charset="0"/>
              </a:rPr>
              <a:t> </a:t>
            </a:r>
            <a:r>
              <a:rPr lang="el-GR" sz="1800" b="1" i="1" dirty="0" err="1" smtClean="0">
                <a:latin typeface="Palatino Linotype" pitchFamily="18" charset="0"/>
              </a:rPr>
              <a:t>τὴν</a:t>
            </a:r>
            <a:r>
              <a:rPr lang="el-GR" sz="1800" b="1" i="1" dirty="0" smtClean="0">
                <a:latin typeface="Palatino Linotype" pitchFamily="18" charset="0"/>
              </a:rPr>
              <a:t> </a:t>
            </a:r>
            <a:r>
              <a:rPr lang="el-GR" sz="1800" b="1" i="1" dirty="0" err="1" smtClean="0">
                <a:latin typeface="Palatino Linotype" pitchFamily="18" charset="0"/>
              </a:rPr>
              <a:t>τῶν</a:t>
            </a:r>
            <a:r>
              <a:rPr lang="el-GR" sz="1800" b="1" i="1" dirty="0" smtClean="0">
                <a:latin typeface="Palatino Linotype" pitchFamily="18" charset="0"/>
              </a:rPr>
              <a:t> </a:t>
            </a:r>
            <a:r>
              <a:rPr lang="el-GR" sz="1800" b="1" i="1" dirty="0" err="1" smtClean="0">
                <a:latin typeface="Palatino Linotype" pitchFamily="18" charset="0"/>
              </a:rPr>
              <a:t>οὐρανῶν</a:t>
            </a:r>
            <a:r>
              <a:rPr lang="el-GR" sz="1800" b="1" i="1" dirty="0" smtClean="0">
                <a:latin typeface="Palatino Linotype" pitchFamily="18" charset="0"/>
              </a:rPr>
              <a:t> </a:t>
            </a:r>
            <a:r>
              <a:rPr lang="el-GR" sz="1800" b="1" i="1" dirty="0" err="1" smtClean="0">
                <a:latin typeface="Palatino Linotype" pitchFamily="18" charset="0"/>
              </a:rPr>
              <a:t>βασιλείαν</a:t>
            </a:r>
            <a:r>
              <a:rPr lang="el-GR" sz="1800" b="1" i="1" dirty="0" smtClean="0">
                <a:latin typeface="Palatino Linotype" pitchFamily="18" charset="0"/>
              </a:rPr>
              <a:t>, </a:t>
            </a:r>
          </a:p>
          <a:p>
            <a:pPr marL="452628" indent="-342900">
              <a:buNone/>
            </a:pPr>
            <a:r>
              <a:rPr lang="el-GR" sz="1800" b="1" i="1" dirty="0" smtClean="0">
                <a:latin typeface="Palatino Linotype" pitchFamily="18" charset="0"/>
              </a:rPr>
              <a:t>			</a:t>
            </a:r>
            <a:r>
              <a:rPr lang="el-GR" sz="1800" b="1" i="1" dirty="0" err="1" smtClean="0">
                <a:latin typeface="Palatino Linotype" pitchFamily="18" charset="0"/>
              </a:rPr>
              <a:t>τοὺς</a:t>
            </a:r>
            <a:r>
              <a:rPr lang="el-GR" sz="1800" b="1" i="1" dirty="0" smtClean="0">
                <a:latin typeface="Palatino Linotype" pitchFamily="18" charset="0"/>
              </a:rPr>
              <a:t> </a:t>
            </a:r>
            <a:r>
              <a:rPr lang="el-GR" sz="1800" b="1" i="1" dirty="0" err="1" smtClean="0">
                <a:latin typeface="Palatino Linotype" pitchFamily="18" charset="0"/>
              </a:rPr>
              <a:t>σοὶ</a:t>
            </a:r>
            <a:r>
              <a:rPr lang="el-GR" sz="1800" b="1" i="1" dirty="0" smtClean="0">
                <a:latin typeface="Palatino Linotype" pitchFamily="18" charset="0"/>
              </a:rPr>
              <a:t> </a:t>
            </a:r>
            <a:r>
              <a:rPr lang="el-GR" sz="1800" b="1" i="1" dirty="0" err="1" smtClean="0">
                <a:latin typeface="Palatino Linotype" pitchFamily="18" charset="0"/>
              </a:rPr>
              <a:t>πόθῳ</a:t>
            </a:r>
            <a:r>
              <a:rPr lang="el-GR" sz="1800" b="1" i="1" dirty="0" smtClean="0">
                <a:latin typeface="Palatino Linotype" pitchFamily="18" charset="0"/>
              </a:rPr>
              <a:t> </a:t>
            </a:r>
            <a:r>
              <a:rPr lang="el-GR" sz="1800" b="1" i="1" dirty="0" err="1" smtClean="0">
                <a:latin typeface="Palatino Linotype" pitchFamily="18" charset="0"/>
              </a:rPr>
              <a:t>καὶ</a:t>
            </a:r>
            <a:r>
              <a:rPr lang="el-GR" sz="1800" b="1" i="1" dirty="0" smtClean="0">
                <a:latin typeface="Palatino Linotype" pitchFamily="18" charset="0"/>
              </a:rPr>
              <a:t> </a:t>
            </a:r>
            <a:r>
              <a:rPr lang="el-GR" sz="1800" b="1" i="1" dirty="0" err="1" smtClean="0">
                <a:latin typeface="Palatino Linotype" pitchFamily="18" charset="0"/>
              </a:rPr>
              <a:t>πίστει</a:t>
            </a:r>
            <a:r>
              <a:rPr lang="el-GR" sz="1800" b="1" i="1" dirty="0" smtClean="0">
                <a:latin typeface="Palatino Linotype" pitchFamily="18" charset="0"/>
              </a:rPr>
              <a:t> προστρέχοντας.</a:t>
            </a:r>
          </a:p>
          <a:p>
            <a:pPr marL="452628" indent="-342900">
              <a:buFont typeface="Wingdings" pitchFamily="2" charset="2"/>
              <a:buChar char="Ø"/>
            </a:pPr>
            <a:r>
              <a:rPr lang="el-GR" sz="1800" b="1" i="1" dirty="0" err="1" smtClean="0">
                <a:latin typeface="Palatino Linotype" pitchFamily="18" charset="0"/>
              </a:rPr>
              <a:t>Ἀγγέλων</a:t>
            </a:r>
            <a:r>
              <a:rPr lang="el-GR" sz="1800" b="1" i="1" dirty="0" smtClean="0">
                <a:latin typeface="Palatino Linotype" pitchFamily="18" charset="0"/>
              </a:rPr>
              <a:t> </a:t>
            </a:r>
            <a:r>
              <a:rPr lang="el-GR" sz="1800" b="1" i="1" dirty="0" err="1" smtClean="0">
                <a:latin typeface="Palatino Linotype" pitchFamily="18" charset="0"/>
              </a:rPr>
              <a:t>ὑπερτέρα</a:t>
            </a:r>
            <a:r>
              <a:rPr lang="el-GR" sz="1800" b="1" i="1" dirty="0" smtClean="0">
                <a:latin typeface="Palatino Linotype" pitchFamily="18" charset="0"/>
              </a:rPr>
              <a:t>, </a:t>
            </a:r>
            <a:r>
              <a:rPr lang="el-GR" sz="1800" b="1" i="1" dirty="0" err="1" smtClean="0">
                <a:latin typeface="Palatino Linotype" pitchFamily="18" charset="0"/>
              </a:rPr>
              <a:t>καταξιοῦσα</a:t>
            </a:r>
            <a:r>
              <a:rPr lang="el-GR" sz="1800" b="1" i="1" dirty="0" smtClean="0">
                <a:latin typeface="Palatino Linotype" pitchFamily="18" charset="0"/>
              </a:rPr>
              <a:t> </a:t>
            </a:r>
            <a:r>
              <a:rPr lang="el-GR" sz="1800" b="1" i="1" dirty="0" err="1" smtClean="0">
                <a:latin typeface="Palatino Linotype" pitchFamily="18" charset="0"/>
              </a:rPr>
              <a:t>ἡμᾶς</a:t>
            </a:r>
            <a:r>
              <a:rPr lang="el-GR" sz="1800" b="1" i="1" dirty="0" smtClean="0">
                <a:latin typeface="Palatino Linotype" pitchFamily="18" charset="0"/>
              </a:rPr>
              <a:t>, </a:t>
            </a:r>
          </a:p>
          <a:p>
            <a:pPr marL="452628" indent="-342900">
              <a:buNone/>
            </a:pPr>
            <a:r>
              <a:rPr lang="el-GR" sz="1800" b="1" i="1" dirty="0" smtClean="0">
                <a:latin typeface="Palatino Linotype" pitchFamily="18" charset="0"/>
              </a:rPr>
              <a:t>			</a:t>
            </a:r>
            <a:r>
              <a:rPr lang="el-GR" sz="1800" b="1" i="1" dirty="0" err="1" smtClean="0">
                <a:latin typeface="Palatino Linotype" pitchFamily="18" charset="0"/>
              </a:rPr>
              <a:t>ὅπως</a:t>
            </a:r>
            <a:r>
              <a:rPr lang="el-GR" sz="1800" b="1" i="1" dirty="0" smtClean="0">
                <a:latin typeface="Palatino Linotype" pitchFamily="18" charset="0"/>
              </a:rPr>
              <a:t> </a:t>
            </a:r>
            <a:r>
              <a:rPr lang="el-GR" sz="1800" b="1" i="1" dirty="0" err="1" smtClean="0">
                <a:latin typeface="Palatino Linotype" pitchFamily="18" charset="0"/>
              </a:rPr>
              <a:t>σὺν</a:t>
            </a:r>
            <a:r>
              <a:rPr lang="el-GR" sz="1800" b="1" i="1" dirty="0" smtClean="0">
                <a:latin typeface="Palatino Linotype" pitchFamily="18" charset="0"/>
              </a:rPr>
              <a:t> </a:t>
            </a:r>
            <a:r>
              <a:rPr lang="el-GR" sz="1800" b="1" i="1" dirty="0" err="1" smtClean="0">
                <a:latin typeface="Palatino Linotype" pitchFamily="18" charset="0"/>
              </a:rPr>
              <a:t>τοῖς</a:t>
            </a:r>
            <a:r>
              <a:rPr lang="el-GR" sz="1800" b="1" i="1" dirty="0" smtClean="0">
                <a:latin typeface="Palatino Linotype" pitchFamily="18" charset="0"/>
              </a:rPr>
              <a:t> </a:t>
            </a:r>
            <a:r>
              <a:rPr lang="el-GR" sz="1800" b="1" i="1" dirty="0" err="1" smtClean="0">
                <a:latin typeface="Palatino Linotype" pitchFamily="18" charset="0"/>
              </a:rPr>
              <a:t>ἀγγέλοις</a:t>
            </a:r>
            <a:r>
              <a:rPr lang="el-GR" sz="1800" b="1" i="1" dirty="0" smtClean="0">
                <a:latin typeface="Palatino Linotype" pitchFamily="18" charset="0"/>
              </a:rPr>
              <a:t> </a:t>
            </a:r>
            <a:r>
              <a:rPr lang="el-GR" sz="1800" b="1" i="1" dirty="0" err="1" smtClean="0">
                <a:latin typeface="Palatino Linotype" pitchFamily="18" charset="0"/>
              </a:rPr>
              <a:t>καὶ</a:t>
            </a:r>
            <a:r>
              <a:rPr lang="el-GR" sz="1800" b="1" i="1" dirty="0" smtClean="0">
                <a:latin typeface="Palatino Linotype" pitchFamily="18" charset="0"/>
              </a:rPr>
              <a:t> </a:t>
            </a:r>
            <a:r>
              <a:rPr lang="el-GR" sz="1800" b="1" i="1" dirty="0" err="1" smtClean="0">
                <a:latin typeface="Palatino Linotype" pitchFamily="18" charset="0"/>
              </a:rPr>
              <a:t>ἐν</a:t>
            </a:r>
            <a:r>
              <a:rPr lang="el-GR" sz="1800" b="1" i="1" dirty="0" smtClean="0">
                <a:latin typeface="Palatino Linotype" pitchFamily="18" charset="0"/>
              </a:rPr>
              <a:t> </a:t>
            </a:r>
            <a:r>
              <a:rPr lang="el-GR" sz="1800" b="1" i="1" dirty="0" err="1" smtClean="0">
                <a:latin typeface="Palatino Linotype" pitchFamily="18" charset="0"/>
              </a:rPr>
              <a:t>οὐρανοῖς</a:t>
            </a:r>
            <a:r>
              <a:rPr lang="el-GR" sz="1800" b="1" i="1" dirty="0" smtClean="0">
                <a:latin typeface="Palatino Linotype" pitchFamily="18" charset="0"/>
              </a:rPr>
              <a:t>, </a:t>
            </a:r>
          </a:p>
          <a:p>
            <a:pPr marL="452628" lvl="0" indent="-342900">
              <a:buNone/>
            </a:pPr>
            <a:r>
              <a:rPr lang="el-GR" sz="1800" b="1" i="1" dirty="0" smtClean="0">
                <a:latin typeface="Palatino Linotype" pitchFamily="18" charset="0"/>
              </a:rPr>
              <a:t>			</a:t>
            </a:r>
            <a:r>
              <a:rPr lang="el-GR" sz="1800" b="1" i="1" dirty="0" err="1" smtClean="0">
                <a:latin typeface="Palatino Linotype" pitchFamily="18" charset="0"/>
              </a:rPr>
              <a:t>ὑμνῶμεν</a:t>
            </a:r>
            <a:r>
              <a:rPr lang="el-GR" sz="1800" b="1" i="1" dirty="0" smtClean="0">
                <a:latin typeface="Palatino Linotype" pitchFamily="18" charset="0"/>
              </a:rPr>
              <a:t> </a:t>
            </a:r>
            <a:r>
              <a:rPr lang="el-GR" sz="1800" b="1" i="1" dirty="0" err="1" smtClean="0">
                <a:latin typeface="Palatino Linotype" pitchFamily="18" charset="0"/>
              </a:rPr>
              <a:t>τὸ</a:t>
            </a:r>
            <a:r>
              <a:rPr lang="el-GR" sz="1800" b="1" i="1" dirty="0" smtClean="0">
                <a:latin typeface="Palatino Linotype" pitchFamily="18" charset="0"/>
              </a:rPr>
              <a:t> </a:t>
            </a:r>
            <a:r>
              <a:rPr lang="el-GR" sz="1800" b="1" i="1" dirty="0" err="1" smtClean="0">
                <a:latin typeface="Palatino Linotype" pitchFamily="18" charset="0"/>
              </a:rPr>
              <a:t>πανάγιον</a:t>
            </a:r>
            <a:r>
              <a:rPr lang="el-GR" sz="1800" b="1" i="1" dirty="0" smtClean="0">
                <a:latin typeface="Palatino Linotype" pitchFamily="18" charset="0"/>
              </a:rPr>
              <a:t> </a:t>
            </a:r>
            <a:r>
              <a:rPr lang="el-GR" sz="1800" b="1" i="1" dirty="0" err="1" smtClean="0">
                <a:latin typeface="Palatino Linotype" pitchFamily="18" charset="0"/>
              </a:rPr>
              <a:t>ὄνομά</a:t>
            </a:r>
            <a:r>
              <a:rPr lang="el-GR" sz="1800" b="1" i="1" dirty="0" smtClean="0">
                <a:latin typeface="Palatino Linotype" pitchFamily="18" charset="0"/>
              </a:rPr>
              <a:t> σου.</a:t>
            </a:r>
            <a:endParaRPr lang="el-GR" sz="1800" b="1" dirty="0">
              <a:latin typeface="Palatino Linotype" pitchFamily="18" charset="0"/>
            </a:endParaRPr>
          </a:p>
        </p:txBody>
      </p:sp>
      <p:sp>
        <p:nvSpPr>
          <p:cNvPr id="3" name="2 - Τίτλος"/>
          <p:cNvSpPr>
            <a:spLocks noGrp="1"/>
          </p:cNvSpPr>
          <p:nvPr>
            <p:ph type="title"/>
          </p:nvPr>
        </p:nvSpPr>
        <p:spPr>
          <a:xfrm flipV="1">
            <a:off x="457200" y="0"/>
            <a:ext cx="8229600" cy="274638"/>
          </a:xfrm>
        </p:spPr>
        <p:txBody>
          <a:bodyPr>
            <a:normAutofit fontScale="90000"/>
          </a:bodyPr>
          <a:lstStyle/>
          <a:p>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υγκέντρωση">
  <a:themeElements>
    <a:clrScheme name="Συγκέντρωση">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Συγκέντρωση">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Συγκέντρωση">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619</TotalTime>
  <Words>876</Words>
  <Application>Microsoft Office PowerPoint</Application>
  <PresentationFormat>Προβολή στην οθόνη (4:3)</PresentationFormat>
  <Paragraphs>82</Paragraphs>
  <Slides>22</Slides>
  <Notes>22</Notes>
  <HiddenSlides>0</HiddenSlides>
  <MMClips>0</MMClips>
  <ScaleCrop>false</ScaleCrop>
  <HeadingPairs>
    <vt:vector size="4" baseType="variant">
      <vt:variant>
        <vt:lpstr>Θέμα</vt:lpstr>
      </vt:variant>
      <vt:variant>
        <vt:i4>1</vt:i4>
      </vt:variant>
      <vt:variant>
        <vt:lpstr>Τίτλοι διαφανειών</vt:lpstr>
      </vt:variant>
      <vt:variant>
        <vt:i4>22</vt:i4>
      </vt:variant>
    </vt:vector>
  </HeadingPairs>
  <TitlesOfParts>
    <vt:vector size="23" baseType="lpstr">
      <vt:lpstr>Συγκέντρωση</vt:lpstr>
      <vt:lpstr>Διαφάνεια 1</vt:lpstr>
      <vt:lpstr>Διαφάνεια 2</vt:lpstr>
      <vt:lpstr>Διαφάνεια 3</vt:lpstr>
      <vt:lpstr>Διαφάνεια 4</vt:lpstr>
      <vt:lpstr>Διαφάνεια 5</vt:lpstr>
      <vt:lpstr>Διαφάνεια 6</vt:lpstr>
      <vt:lpstr>Πολυέλεος, ψαλλόμενος εἰς τὰς ἑορτὰς τῆς Ὑπεραγίας Θεοτόκου τῆς ἱερᾶς καὶ θείας Μονῆς τῆς ἐπιλεγομένης Μαχαιράδος, συντεθεὶς νεωστὶ παρὰ Χουρμουζίου διδασκάλου τῆς Νέας Μεθόδου τῆς μουσικῆς καὶ ἀποσταλθεὶς παρ’ αὐτοῦ ἐκ τῆς βασιλευούσης τῷ Μακαριωτάτῳ καὶ Ἁγιωτάτῳ Ἀρχιεπισκόπῳ Νέας Ἰουστινιανῆς καὶ πάσης Κύπρου κυρίῳ κυρίῳ Κυπριανῷ, ὡς μελεδωνῷ καὶ ἰδιαιτέρῳ προστάτῃ τῆς βασιλικῆς ταύτης μονῆς· ἦχος λέγετος Βου Λόγον ἀγαθόν</vt:lpstr>
      <vt:lpstr>Διαφάνεια 8</vt:lpstr>
      <vt:lpstr> </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Αχιλλέας Χαλδαιάκης</dc:creator>
  <cp:lastModifiedBy>Αχιλλέας Χαλδαιάκης</cp:lastModifiedBy>
  <cp:revision>16</cp:revision>
  <dcterms:created xsi:type="dcterms:W3CDTF">2014-10-16T09:40:22Z</dcterms:created>
  <dcterms:modified xsi:type="dcterms:W3CDTF">2014-12-12T21:05:32Z</dcterms:modified>
</cp:coreProperties>
</file>