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375C-925A-4EC1-95D4-0CF5D3DB5B36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817F8-CF65-43D2-B4A6-10BE650A5C9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17F8-CF65-43D2-B4A6-10BE650A5C9F}" type="slidenum">
              <a:rPr lang="el-GR" smtClean="0"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01B93F-E77C-434A-AF85-3C78F1CD3BFA}" type="datetimeFigureOut">
              <a:rPr lang="el-GR" smtClean="0"/>
              <a:t>24/7/2013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82C630-70F9-4D6C-A3A7-BFBCD2E6985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81000" y="1"/>
            <a:ext cx="8458200" cy="5085184"/>
          </a:xfrm>
        </p:spPr>
        <p:txBody>
          <a:bodyPr>
            <a:noAutofit/>
          </a:bodyPr>
          <a:lstStyle/>
          <a:p>
            <a:r>
              <a:rPr lang="el-GR" sz="3200" dirty="0" err="1" smtClean="0">
                <a:latin typeface="Palatino Linotype" pitchFamily="18" charset="0"/>
              </a:rPr>
              <a:t>Ἀ</a:t>
            </a:r>
            <a:r>
              <a:rPr lang="el-GR" sz="3200" b="1" dirty="0" err="1" smtClean="0">
                <a:latin typeface="Palatino Linotype" pitchFamily="18" charset="0"/>
              </a:rPr>
              <a:t>χιλλε</a:t>
            </a:r>
            <a:r>
              <a:rPr lang="el-GR" sz="3200" dirty="0" err="1" smtClean="0">
                <a:latin typeface="Palatino Linotype" pitchFamily="18" charset="0"/>
              </a:rPr>
              <a:t>ὺ</a:t>
            </a:r>
            <a:r>
              <a:rPr lang="el-GR" sz="3200" b="1" dirty="0" err="1" smtClean="0">
                <a:latin typeface="Palatino Linotype" pitchFamily="18" charset="0"/>
              </a:rPr>
              <a:t>ς</a:t>
            </a:r>
            <a:r>
              <a:rPr lang="el-GR" sz="3200" b="1" dirty="0" smtClean="0">
                <a:latin typeface="Palatino Linotype" pitchFamily="18" charset="0"/>
              </a:rPr>
              <a:t> Γ. </a:t>
            </a:r>
            <a:r>
              <a:rPr lang="el-GR" sz="3200" b="1" dirty="0" err="1" smtClean="0">
                <a:latin typeface="Palatino Linotype" pitchFamily="18" charset="0"/>
              </a:rPr>
              <a:t>Χαλδαι</a:t>
            </a:r>
            <a:r>
              <a:rPr lang="el-GR" sz="3200" dirty="0" err="1" smtClean="0">
                <a:latin typeface="Palatino Linotype" pitchFamily="18" charset="0"/>
              </a:rPr>
              <a:t>ά</a:t>
            </a:r>
            <a:r>
              <a:rPr lang="el-GR" sz="3200" b="1" dirty="0" err="1" smtClean="0">
                <a:latin typeface="Palatino Linotype" pitchFamily="18" charset="0"/>
              </a:rPr>
              <a:t>κης</a:t>
            </a:r>
            <a:r>
              <a:rPr lang="el-GR" sz="3200" b="1" dirty="0" smtClean="0">
                <a:latin typeface="Palatino Linotype" pitchFamily="18" charset="0"/>
              </a:rPr>
              <a:t/>
            </a:r>
            <a:br>
              <a:rPr lang="el-GR" sz="3200" b="1" dirty="0" smtClean="0">
                <a:latin typeface="Palatino Linotype" pitchFamily="18" charset="0"/>
              </a:rPr>
            </a:br>
            <a:r>
              <a:rPr lang="el-GR" sz="1600" dirty="0" err="1" smtClean="0">
                <a:latin typeface="Palatino Linotype" pitchFamily="18" charset="0"/>
              </a:rPr>
              <a:t>Ἀναπληρωτὴς</a:t>
            </a:r>
            <a:r>
              <a:rPr lang="el-GR" sz="1600" dirty="0" smtClean="0">
                <a:latin typeface="Palatino Linotype" pitchFamily="18" charset="0"/>
              </a:rPr>
              <a:t> </a:t>
            </a:r>
            <a:r>
              <a:rPr lang="el-GR" sz="1600" dirty="0" err="1" smtClean="0">
                <a:latin typeface="Palatino Linotype" pitchFamily="18" charset="0"/>
              </a:rPr>
              <a:t>Καθηγητὴς</a:t>
            </a:r>
            <a:r>
              <a:rPr lang="el-GR" sz="1600" dirty="0" smtClean="0">
                <a:latin typeface="Palatino Linotype" pitchFamily="18" charset="0"/>
              </a:rPr>
              <a:t> Πανεπιστημίου </a:t>
            </a:r>
            <a:r>
              <a:rPr lang="el-GR" sz="1600" dirty="0" err="1" smtClean="0">
                <a:latin typeface="Palatino Linotype" pitchFamily="18" charset="0"/>
              </a:rPr>
              <a:t>Ἀθηνῶν</a:t>
            </a:r>
            <a:r>
              <a:rPr lang="el-GR" sz="3200" b="1" dirty="0" smtClean="0">
                <a:latin typeface="Palatino Linotype" pitchFamily="18" charset="0"/>
              </a:rPr>
              <a:t/>
            </a:r>
            <a:br>
              <a:rPr lang="el-GR" sz="3200" b="1" dirty="0" smtClean="0">
                <a:latin typeface="Palatino Linotype" pitchFamily="18" charset="0"/>
              </a:rPr>
            </a:br>
            <a:r>
              <a:rPr lang="el-GR" sz="3200" b="1" dirty="0" smtClean="0">
                <a:latin typeface="Palatino Linotype" pitchFamily="18" charset="0"/>
              </a:rPr>
              <a:t> </a:t>
            </a:r>
            <a:br>
              <a:rPr lang="el-GR" sz="3200" b="1" dirty="0" smtClean="0">
                <a:latin typeface="Palatino Linotype" pitchFamily="18" charset="0"/>
              </a:rPr>
            </a:br>
            <a:r>
              <a:rPr lang="el-GR" sz="3200" b="1" dirty="0" smtClean="0">
                <a:latin typeface="Palatino Linotype" pitchFamily="18" charset="0"/>
              </a:rPr>
              <a:t> </a:t>
            </a:r>
            <a:br>
              <a:rPr lang="el-GR" sz="3200" b="1" dirty="0" smtClean="0">
                <a:latin typeface="Palatino Linotype" pitchFamily="18" charset="0"/>
              </a:rPr>
            </a:br>
            <a:r>
              <a:rPr lang="el-GR" sz="3200" b="1" i="1" dirty="0" err="1" smtClean="0">
                <a:latin typeface="Palatino Linotype" pitchFamily="18" charset="0"/>
              </a:rPr>
              <a:t>Διακοσιοστὴ</a:t>
            </a:r>
            <a:r>
              <a:rPr lang="el-GR" sz="3200" b="1" i="1" dirty="0" smtClean="0">
                <a:latin typeface="Palatino Linotype" pitchFamily="18" charset="0"/>
              </a:rPr>
              <a:t> </a:t>
            </a:r>
            <a:r>
              <a:rPr lang="el-GR" sz="3200" b="1" i="1" dirty="0" err="1" smtClean="0">
                <a:latin typeface="Palatino Linotype" pitchFamily="18" charset="0"/>
              </a:rPr>
              <a:t>ἐπέτειος</a:t>
            </a:r>
            <a:r>
              <a:rPr lang="el-GR" sz="3200" b="1" i="1" dirty="0" smtClean="0">
                <a:latin typeface="Palatino Linotype" pitchFamily="18" charset="0"/>
              </a:rPr>
              <a:t> (1813-2013) </a:t>
            </a:r>
            <a:r>
              <a:rPr lang="el-GR" sz="3200" dirty="0" smtClean="0">
                <a:latin typeface="Palatino Linotype" pitchFamily="18" charset="0"/>
              </a:rPr>
              <a:t/>
            </a:r>
            <a:br>
              <a:rPr lang="el-GR" sz="3200" dirty="0" smtClean="0">
                <a:latin typeface="Palatino Linotype" pitchFamily="18" charset="0"/>
              </a:rPr>
            </a:br>
            <a:r>
              <a:rPr lang="el-GR" sz="3200" b="1" i="1" dirty="0" err="1" smtClean="0">
                <a:latin typeface="Palatino Linotype" pitchFamily="18" charset="0"/>
              </a:rPr>
              <a:t>τῆς</a:t>
            </a:r>
            <a:r>
              <a:rPr lang="el-GR" sz="3200" b="1" i="1" dirty="0" smtClean="0">
                <a:latin typeface="Palatino Linotype" pitchFamily="18" charset="0"/>
              </a:rPr>
              <a:t> </a:t>
            </a:r>
            <a:r>
              <a:rPr lang="el-GR" sz="3200" b="1" i="1" dirty="0" err="1" smtClean="0">
                <a:latin typeface="Palatino Linotype" pitchFamily="18" charset="0"/>
              </a:rPr>
              <a:t>ἐγκαταστάσεως</a:t>
            </a:r>
            <a:r>
              <a:rPr lang="el-GR" sz="3200" b="1" i="1" dirty="0" smtClean="0">
                <a:latin typeface="Palatino Linotype" pitchFamily="18" charset="0"/>
              </a:rPr>
              <a:t> </a:t>
            </a:r>
            <a:br>
              <a:rPr lang="el-GR" sz="3200" b="1" i="1" dirty="0" smtClean="0">
                <a:latin typeface="Palatino Linotype" pitchFamily="18" charset="0"/>
              </a:rPr>
            </a:br>
            <a:r>
              <a:rPr lang="el-GR" sz="3200" b="1" i="1" dirty="0" err="1" smtClean="0">
                <a:latin typeface="Palatino Linotype" pitchFamily="18" charset="0"/>
              </a:rPr>
              <a:t>τοῦ</a:t>
            </a:r>
            <a:r>
              <a:rPr lang="el-GR" sz="3200" b="1" i="1" dirty="0" smtClean="0">
                <a:latin typeface="Palatino Linotype" pitchFamily="18" charset="0"/>
              </a:rPr>
              <a:t> μακαρίου γέροντος </a:t>
            </a:r>
            <a:r>
              <a:rPr lang="el-GR" sz="3200" i="1" dirty="0" err="1" smtClean="0">
                <a:latin typeface="Palatino Linotype" pitchFamily="18" charset="0"/>
              </a:rPr>
              <a:t>Ἱ</a:t>
            </a:r>
            <a:r>
              <a:rPr lang="el-GR" sz="3200" b="1" i="1" dirty="0" err="1" smtClean="0">
                <a:latin typeface="Palatino Linotype" pitchFamily="18" charset="0"/>
              </a:rPr>
              <a:t>εροθέου</a:t>
            </a:r>
            <a:r>
              <a:rPr lang="el-GR" sz="3200" b="1" i="1" dirty="0" smtClean="0">
                <a:latin typeface="Palatino Linotype" pitchFamily="18" charset="0"/>
              </a:rPr>
              <a:t> </a:t>
            </a:r>
            <a:r>
              <a:rPr lang="el-GR" sz="3200" dirty="0" smtClean="0">
                <a:latin typeface="Palatino Linotype" pitchFamily="18" charset="0"/>
              </a:rPr>
              <a:t/>
            </a:r>
            <a:br>
              <a:rPr lang="el-GR" sz="3200" dirty="0" smtClean="0">
                <a:latin typeface="Palatino Linotype" pitchFamily="18" charset="0"/>
              </a:rPr>
            </a:br>
            <a:r>
              <a:rPr lang="el-GR" sz="3200" b="1" i="1" dirty="0" err="1" smtClean="0">
                <a:latin typeface="Palatino Linotype" pitchFamily="18" charset="0"/>
              </a:rPr>
              <a:t>στὴν</a:t>
            </a:r>
            <a:r>
              <a:rPr lang="el-GR" sz="3200" b="1" i="1" dirty="0" smtClean="0">
                <a:latin typeface="Palatino Linotype" pitchFamily="18" charset="0"/>
              </a:rPr>
              <a:t> </a:t>
            </a:r>
            <a:r>
              <a:rPr lang="el-GR" sz="3200" i="1" dirty="0" err="1" smtClean="0">
                <a:latin typeface="Palatino Linotype" pitchFamily="18" charset="0"/>
              </a:rPr>
              <a:t>ἱ</a:t>
            </a:r>
            <a:r>
              <a:rPr lang="el-GR" sz="3200" b="1" i="1" dirty="0" err="1" smtClean="0">
                <a:latin typeface="Palatino Linotype" pitchFamily="18" charset="0"/>
              </a:rPr>
              <a:t>.μ</a:t>
            </a:r>
            <a:r>
              <a:rPr lang="el-GR" sz="3200" b="1" i="1" dirty="0" smtClean="0">
                <a:latin typeface="Palatino Linotype" pitchFamily="18" charset="0"/>
              </a:rPr>
              <a:t>. προφήτου </a:t>
            </a:r>
            <a:r>
              <a:rPr lang="el-GR" sz="3200" i="1" dirty="0" err="1" smtClean="0">
                <a:latin typeface="Palatino Linotype" pitchFamily="18" charset="0"/>
              </a:rPr>
              <a:t>Ἠ</a:t>
            </a:r>
            <a:r>
              <a:rPr lang="el-GR" sz="3200" b="1" i="1" dirty="0" err="1" smtClean="0">
                <a:latin typeface="Palatino Linotype" pitchFamily="18" charset="0"/>
              </a:rPr>
              <a:t>λιοὺ</a:t>
            </a:r>
            <a:r>
              <a:rPr lang="el-GR" sz="3200" b="1" i="1" dirty="0" smtClean="0">
                <a:latin typeface="Palatino Linotype" pitchFamily="18" charset="0"/>
              </a:rPr>
              <a:t> </a:t>
            </a:r>
            <a:r>
              <a:rPr lang="el-GR" sz="3200" i="1" dirty="0" err="1" smtClean="0">
                <a:latin typeface="Palatino Linotype" pitchFamily="18" charset="0"/>
              </a:rPr>
              <a:t>Ὕ</a:t>
            </a:r>
            <a:r>
              <a:rPr lang="el-GR" sz="3200" b="1" i="1" dirty="0" err="1" smtClean="0">
                <a:latin typeface="Palatino Linotype" pitchFamily="18" charset="0"/>
              </a:rPr>
              <a:t>δρας</a:t>
            </a:r>
            <a:r>
              <a:rPr lang="el-GR" sz="3200" dirty="0" smtClean="0">
                <a:latin typeface="Palatino Linotype" pitchFamily="18" charset="0"/>
              </a:rPr>
              <a:t/>
            </a:r>
            <a:br>
              <a:rPr lang="el-GR" sz="3200" dirty="0" smtClean="0">
                <a:latin typeface="Palatino Linotype" pitchFamily="18" charset="0"/>
              </a:rPr>
            </a:br>
            <a:endParaRPr lang="el-GR" sz="3200" dirty="0">
              <a:latin typeface="Palatino Linotype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7"/>
            <a:ext cx="8435280" cy="396044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Palatino Linotype" pitchFamily="18" charset="0"/>
              </a:rPr>
              <a:t>	</a:t>
            </a:r>
            <a:r>
              <a:rPr lang="el-GR" dirty="0" err="1" smtClean="0">
                <a:latin typeface="Palatino Linotype" pitchFamily="18" charset="0"/>
              </a:rPr>
              <a:t>Διήγετο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τὸ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σωτήριον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ἔτος</a:t>
            </a:r>
            <a:r>
              <a:rPr lang="el-GR" dirty="0">
                <a:latin typeface="Palatino Linotype" pitchFamily="18" charset="0"/>
              </a:rPr>
              <a:t> 1814, </a:t>
            </a:r>
            <a:r>
              <a:rPr lang="el-GR" dirty="0" err="1">
                <a:latin typeface="Palatino Linotype" pitchFamily="18" charset="0"/>
              </a:rPr>
              <a:t>ὅταν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dirty="0">
                <a:latin typeface="Palatino Linotype" pitchFamily="18" charset="0"/>
              </a:rPr>
              <a:t>ὁ </a:t>
            </a:r>
            <a:r>
              <a:rPr lang="el-GR" dirty="0" err="1">
                <a:latin typeface="Palatino Linotype" pitchFamily="18" charset="0"/>
              </a:rPr>
              <a:t>γέρων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Ἱερόθεος</a:t>
            </a:r>
            <a:r>
              <a:rPr lang="el-GR" i="1" dirty="0" err="1">
                <a:latin typeface="Palatino Linotype" pitchFamily="18" charset="0"/>
              </a:rPr>
              <a:t>"παρέδωκε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πνεῦμά</a:t>
            </a:r>
            <a:r>
              <a:rPr lang="el-GR" i="1" dirty="0">
                <a:latin typeface="Palatino Linotype" pitchFamily="18" charset="0"/>
              </a:rPr>
              <a:t> του [...]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χεῖρας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Θεοῦ</a:t>
            </a:r>
            <a:r>
              <a:rPr lang="el-GR" i="1" dirty="0">
                <a:latin typeface="Palatino Linotype" pitchFamily="18" charset="0"/>
              </a:rPr>
              <a:t>" </a:t>
            </a:r>
            <a:r>
              <a:rPr lang="el-GR" sz="1700" dirty="0" smtClean="0">
                <a:latin typeface="Palatino Linotype" pitchFamily="18" charset="0"/>
              </a:rPr>
              <a:t>[</a:t>
            </a:r>
            <a:r>
              <a:rPr lang="en-US" sz="1700" dirty="0" smtClean="0">
                <a:latin typeface="Palatino Linotype" pitchFamily="18" charset="0"/>
              </a:rPr>
              <a:t>B. </a:t>
            </a:r>
            <a:r>
              <a:rPr lang="el-GR" sz="1700" dirty="0" smtClean="0">
                <a:latin typeface="Palatino Linotype" pitchFamily="18" charset="0"/>
              </a:rPr>
              <a:t>128</a:t>
            </a:r>
            <a:r>
              <a:rPr lang="el-GR" sz="1700" dirty="0">
                <a:latin typeface="Palatino Linotype" pitchFamily="18" charset="0"/>
              </a:rPr>
              <a:t>, 6-7]</a:t>
            </a:r>
            <a:r>
              <a:rPr lang="el-GR" dirty="0">
                <a:latin typeface="Palatino Linotype" pitchFamily="18" charset="0"/>
              </a:rPr>
              <a:t>, </a:t>
            </a:r>
            <a:r>
              <a:rPr lang="el-GR" i="1" dirty="0">
                <a:latin typeface="Palatino Linotype" pitchFamily="18" charset="0"/>
              </a:rPr>
              <a:t>"</a:t>
            </a:r>
            <a:r>
              <a:rPr lang="el-GR" i="1" dirty="0" err="1">
                <a:latin typeface="Palatino Linotype" pitchFamily="18" charset="0"/>
              </a:rPr>
              <a:t>προτοῦ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ξημερώσῃ</a:t>
            </a:r>
            <a:r>
              <a:rPr lang="el-GR" i="1" dirty="0">
                <a:latin typeface="Palatino Linotype" pitchFamily="18" charset="0"/>
              </a:rPr>
              <a:t> ἡ </a:t>
            </a:r>
            <a:r>
              <a:rPr lang="el-GR" i="1" dirty="0" err="1">
                <a:latin typeface="Palatino Linotype" pitchFamily="18" charset="0"/>
              </a:rPr>
              <a:t>ἐνάτη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Ἀπριλίου</a:t>
            </a:r>
            <a:r>
              <a:rPr lang="el-GR" i="1" dirty="0">
                <a:latin typeface="Palatino Linotype" pitchFamily="18" charset="0"/>
              </a:rPr>
              <a:t> [...]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ἡμέρᾳ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Πέμπτῃ</a:t>
            </a:r>
            <a:r>
              <a:rPr lang="el-GR" i="1" dirty="0">
                <a:latin typeface="Palatino Linotype" pitchFamily="18" charset="0"/>
              </a:rPr>
              <a:t> [...] </a:t>
            </a:r>
            <a:r>
              <a:rPr lang="el-GR" i="1" dirty="0" err="1">
                <a:latin typeface="Palatino Linotype" pitchFamily="18" charset="0"/>
              </a:rPr>
              <a:t>ζήσας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πάντα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ἔτη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γῆς</a:t>
            </a:r>
            <a:r>
              <a:rPr lang="el-GR" i="1" dirty="0">
                <a:latin typeface="Palatino Linotype" pitchFamily="18" charset="0"/>
              </a:rPr>
              <a:t> νβ´, </a:t>
            </a:r>
            <a:r>
              <a:rPr lang="el-GR" i="1" dirty="0" err="1">
                <a:latin typeface="Palatino Linotype" pitchFamily="18" charset="0"/>
              </a:rPr>
              <a:t>ἐξ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ὧν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ἐννέα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ἔκαμεν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γονεῖς</a:t>
            </a:r>
            <a:r>
              <a:rPr lang="el-GR" i="1" dirty="0">
                <a:latin typeface="Palatino Linotype" pitchFamily="18" charset="0"/>
              </a:rPr>
              <a:t> του,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τεσσαράκοντα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τρεῖς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διήρκησε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τῇ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μοναχικῇ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πολιτείᾳ</a:t>
            </a:r>
            <a:r>
              <a:rPr lang="el-GR" i="1" dirty="0">
                <a:latin typeface="Palatino Linotype" pitchFamily="18" charset="0"/>
              </a:rPr>
              <a:t>" </a:t>
            </a:r>
            <a:r>
              <a:rPr lang="el-GR" sz="1700" dirty="0" smtClean="0">
                <a:latin typeface="Palatino Linotype" pitchFamily="18" charset="0"/>
              </a:rPr>
              <a:t>[</a:t>
            </a:r>
            <a:r>
              <a:rPr lang="en-US" sz="1700" dirty="0" smtClean="0">
                <a:latin typeface="Palatino Linotype" pitchFamily="18" charset="0"/>
              </a:rPr>
              <a:t>B. </a:t>
            </a:r>
            <a:r>
              <a:rPr lang="el-GR" sz="1700" dirty="0" smtClean="0">
                <a:latin typeface="Palatino Linotype" pitchFamily="18" charset="0"/>
              </a:rPr>
              <a:t>128</a:t>
            </a:r>
            <a:r>
              <a:rPr lang="el-GR" sz="1700" dirty="0">
                <a:latin typeface="Palatino Linotype" pitchFamily="18" charset="0"/>
              </a:rPr>
              <a:t>, 5-6/ 7-10</a:t>
            </a:r>
            <a:r>
              <a:rPr lang="el-GR" sz="1700" dirty="0" smtClean="0">
                <a:latin typeface="Palatino Linotype" pitchFamily="18" charset="0"/>
              </a:rPr>
              <a:t>]</a:t>
            </a:r>
            <a:endParaRPr lang="el-GR" b="1" dirty="0">
              <a:latin typeface="Palatino Linotype" pitchFamily="18" charset="0"/>
            </a:endParaRPr>
          </a:p>
          <a:p>
            <a:pPr algn="just">
              <a:buNone/>
            </a:pPr>
            <a:endParaRPr lang="el-GR" dirty="0">
              <a:latin typeface="Palatino Linotype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i="1" dirty="0" err="1">
                <a:latin typeface="Palatino Linotype" pitchFamily="18" charset="0"/>
              </a:rPr>
              <a:t>Ταῖς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ἁγίαις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πρεσβείαις</a:t>
            </a:r>
            <a:r>
              <a:rPr lang="el-GR" i="1" dirty="0">
                <a:latin typeface="Palatino Linotype" pitchFamily="18" charset="0"/>
              </a:rPr>
              <a:t>, </a:t>
            </a:r>
            <a:endParaRPr lang="en-US" i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i="1" dirty="0" smtClean="0">
                <a:latin typeface="Palatino Linotype" pitchFamily="18" charset="0"/>
              </a:rPr>
              <a:t>Χριστέ </a:t>
            </a:r>
            <a:r>
              <a:rPr lang="el-GR" i="1" dirty="0">
                <a:latin typeface="Palatino Linotype" pitchFamily="18" charset="0"/>
              </a:rPr>
              <a:t>ὁ Θεός, </a:t>
            </a:r>
            <a:endParaRPr lang="en-US" i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i="1" dirty="0" err="1" smtClean="0">
                <a:latin typeface="Palatino Linotype" pitchFamily="18" charset="0"/>
              </a:rPr>
              <a:t>ἐλέησον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σῶσον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ἡμᾶς</a:t>
            </a:r>
            <a:r>
              <a:rPr lang="el-GR" i="1" dirty="0">
                <a:latin typeface="Palatino Linotype" pitchFamily="18" charset="0"/>
              </a:rPr>
              <a:t>· </a:t>
            </a:r>
            <a:endParaRPr lang="en-US" i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i="1" dirty="0" err="1" smtClean="0">
                <a:latin typeface="Palatino Linotype" pitchFamily="18" charset="0"/>
              </a:rPr>
              <a:t>ἀμήν</a:t>
            </a:r>
            <a:r>
              <a:rPr lang="el-GR" i="1" dirty="0">
                <a:latin typeface="Palatino Linotype" pitchFamily="18" charset="0"/>
              </a:rPr>
              <a:t>.</a:t>
            </a:r>
            <a:endParaRPr lang="el-GR" b="1" dirty="0">
              <a:latin typeface="Palatino Linotype" pitchFamily="18" charset="0"/>
            </a:endParaRPr>
          </a:p>
          <a:p>
            <a:pPr algn="ctr">
              <a:buNone/>
            </a:pPr>
            <a:endParaRPr lang="el-GR" dirty="0">
              <a:latin typeface="Palatino Linotype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i="1" dirty="0" err="1">
                <a:latin typeface="Palatino Linotype" pitchFamily="18" charset="0"/>
              </a:rPr>
              <a:t>Οὗτος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ὑπάρχει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θεοφιλῶς</a:t>
            </a:r>
            <a:r>
              <a:rPr lang="el-GR" sz="2800" i="1" dirty="0">
                <a:latin typeface="Palatino Linotype" pitchFamily="18" charset="0"/>
              </a:rPr>
              <a:t> ὁ </a:t>
            </a:r>
            <a:r>
              <a:rPr lang="el-GR" sz="2800" i="1" dirty="0" err="1">
                <a:latin typeface="Palatino Linotype" pitchFamily="18" charset="0"/>
              </a:rPr>
              <a:t>ζήσας</a:t>
            </a:r>
            <a:r>
              <a:rPr lang="el-GR" sz="2800" i="1" dirty="0">
                <a:latin typeface="Palatino Linotype" pitchFamily="18" charset="0"/>
              </a:rPr>
              <a:t> 	</a:t>
            </a:r>
            <a:endParaRPr lang="el-GR" sz="2800" i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sz="2800" i="1" dirty="0" err="1" smtClean="0">
                <a:latin typeface="Palatino Linotype" pitchFamily="18" charset="0"/>
              </a:rPr>
              <a:t>καὶ</a:t>
            </a:r>
            <a:r>
              <a:rPr lang="el-GR" sz="2800" i="1" dirty="0" smtClean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κατὰ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νόμον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ἀξίως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ἱερεύσας</a:t>
            </a:r>
            <a:r>
              <a:rPr lang="el-GR" sz="2800" i="1" dirty="0" smtClean="0">
                <a:latin typeface="Palatino Linotype" pitchFamily="18" charset="0"/>
              </a:rPr>
              <a:t>.</a:t>
            </a:r>
          </a:p>
          <a:p>
            <a:pPr algn="ctr">
              <a:buNone/>
            </a:pPr>
            <a:endParaRPr lang="el-GR" sz="2800" b="1" dirty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sz="2800" i="1" dirty="0">
                <a:latin typeface="Palatino Linotype" pitchFamily="18" charset="0"/>
              </a:rPr>
              <a:t>Ὁ </a:t>
            </a:r>
            <a:r>
              <a:rPr lang="el-GR" sz="2800" i="1" dirty="0" err="1">
                <a:latin typeface="Palatino Linotype" pitchFamily="18" charset="0"/>
              </a:rPr>
              <a:t>πνευματικὸς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τοῦ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Ὄρους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χρηματίσας</a:t>
            </a:r>
            <a:r>
              <a:rPr lang="el-GR" sz="2800" i="1" dirty="0">
                <a:latin typeface="Palatino Linotype" pitchFamily="18" charset="0"/>
              </a:rPr>
              <a:t> 	</a:t>
            </a:r>
            <a:endParaRPr lang="el-GR" sz="2800" i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sz="2800" i="1" dirty="0" err="1" smtClean="0">
                <a:latin typeface="Palatino Linotype" pitchFamily="18" charset="0"/>
              </a:rPr>
              <a:t>καὶ</a:t>
            </a:r>
            <a:r>
              <a:rPr lang="el-GR" sz="2800" i="1" dirty="0" smtClean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εἰς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τὴν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Ὕδραν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ὁσίως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τελευτήσας</a:t>
            </a:r>
            <a:r>
              <a:rPr lang="el-GR" sz="2800" i="1" dirty="0" smtClean="0">
                <a:latin typeface="Palatino Linotype" pitchFamily="18" charset="0"/>
              </a:rPr>
              <a:t>.</a:t>
            </a:r>
          </a:p>
          <a:p>
            <a:pPr algn="ctr">
              <a:buNone/>
            </a:pPr>
            <a:endParaRPr lang="el-GR" sz="2800" b="1" dirty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sz="2800" i="1" dirty="0">
                <a:latin typeface="Palatino Linotype" pitchFamily="18" charset="0"/>
              </a:rPr>
              <a:t>Ὁ </a:t>
            </a:r>
            <a:r>
              <a:rPr lang="el-GR" sz="2800" i="1" dirty="0" err="1">
                <a:latin typeface="Palatino Linotype" pitchFamily="18" charset="0"/>
              </a:rPr>
              <a:t>ἱερὸς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τὸν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τρόπον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καὶ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τὴν</a:t>
            </a:r>
            <a:r>
              <a:rPr lang="el-GR" sz="2800" i="1" dirty="0">
                <a:latin typeface="Palatino Linotype" pitchFamily="18" charset="0"/>
              </a:rPr>
              <a:t> </a:t>
            </a:r>
            <a:r>
              <a:rPr lang="el-GR" sz="2800" i="1" dirty="0" err="1">
                <a:latin typeface="Palatino Linotype" pitchFamily="18" charset="0"/>
              </a:rPr>
              <a:t>θέαν</a:t>
            </a:r>
            <a:r>
              <a:rPr lang="el-GR" sz="2800" i="1" dirty="0">
                <a:latin typeface="Palatino Linotype" pitchFamily="18" charset="0"/>
              </a:rPr>
              <a:t>,	 	</a:t>
            </a:r>
            <a:endParaRPr lang="el-GR" sz="2800" i="1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el-GR" sz="2800" i="1" dirty="0" err="1" smtClean="0">
                <a:latin typeface="Palatino Linotype" pitchFamily="18" charset="0"/>
              </a:rPr>
              <a:t>Ἱερόθεος</a:t>
            </a:r>
            <a:r>
              <a:rPr lang="el-GR" sz="2800" i="1" dirty="0" smtClean="0">
                <a:latin typeface="Palatino Linotype" pitchFamily="18" charset="0"/>
              </a:rPr>
              <a:t> </a:t>
            </a:r>
            <a:r>
              <a:rPr lang="el-GR" sz="2800" i="1" dirty="0" err="1" smtClean="0">
                <a:latin typeface="Palatino Linotype" pitchFamily="18" charset="0"/>
              </a:rPr>
              <a:t>καὶ</a:t>
            </a:r>
            <a:r>
              <a:rPr lang="el-GR" sz="2800" i="1" dirty="0" smtClean="0">
                <a:latin typeface="Palatino Linotype" pitchFamily="18" charset="0"/>
              </a:rPr>
              <a:t> </a:t>
            </a:r>
            <a:r>
              <a:rPr lang="el-GR" sz="2800" i="1" dirty="0" err="1" smtClean="0">
                <a:latin typeface="Palatino Linotype" pitchFamily="18" charset="0"/>
              </a:rPr>
              <a:t>τὴν</a:t>
            </a:r>
            <a:r>
              <a:rPr lang="el-GR" sz="2800" i="1" dirty="0" smtClean="0">
                <a:latin typeface="Palatino Linotype" pitchFamily="18" charset="0"/>
              </a:rPr>
              <a:t> </a:t>
            </a:r>
            <a:r>
              <a:rPr lang="el-GR" sz="2800" i="1" dirty="0" err="1" smtClean="0">
                <a:latin typeface="Palatino Linotype" pitchFamily="18" charset="0"/>
              </a:rPr>
              <a:t>ἐπωνυμίαν</a:t>
            </a:r>
            <a:r>
              <a:rPr lang="el-GR" sz="2800" dirty="0" smtClean="0">
                <a:latin typeface="Palatino Linotype" pitchFamily="18" charset="0"/>
              </a:rPr>
              <a:t>.</a:t>
            </a:r>
            <a:endParaRPr lang="el-GR" sz="2800" b="1" dirty="0" smtClean="0">
              <a:latin typeface="Palatino Linotype" pitchFamily="18" charset="0"/>
            </a:endParaRPr>
          </a:p>
          <a:p>
            <a:pPr algn="r">
              <a:buNone/>
            </a:pPr>
            <a:r>
              <a:rPr lang="el-GR" sz="1400" dirty="0" smtClean="0">
                <a:latin typeface="Palatino Linotype" pitchFamily="18" charset="0"/>
              </a:rPr>
              <a:t>[Β. 129</a:t>
            </a:r>
            <a:r>
              <a:rPr lang="el-GR" sz="1400" dirty="0">
                <a:latin typeface="Palatino Linotype" pitchFamily="18" charset="0"/>
              </a:rPr>
              <a:t>, 11-16]</a:t>
            </a:r>
            <a:endParaRPr lang="el-GR" sz="1400" b="1" dirty="0">
              <a:latin typeface="Palatino Linotype" pitchFamily="18" charset="0"/>
            </a:endParaRPr>
          </a:p>
          <a:p>
            <a:pPr algn="just">
              <a:buNone/>
            </a:pPr>
            <a:endParaRPr lang="el-GR" sz="2800" dirty="0">
              <a:latin typeface="Palatino Linotype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60648"/>
            <a:ext cx="8686800" cy="626469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	«...</a:t>
            </a:r>
            <a:r>
              <a:rPr lang="el-GR" i="1" dirty="0" err="1">
                <a:latin typeface="Palatino Linotype" pitchFamily="18" charset="0"/>
              </a:rPr>
              <a:t>ἐπροϋπάντησαν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ἄρχοντες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πάντες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χριστιανοὶ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ἠσπάσθησαν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περιχαρίας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ἱεράν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δεξιάν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Ἔπειτα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ὥρας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ἐπῆρεν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οἰκίαν</a:t>
            </a:r>
            <a:r>
              <a:rPr lang="el-GR" i="1" dirty="0">
                <a:latin typeface="Palatino Linotype" pitchFamily="18" charset="0"/>
              </a:rPr>
              <a:t> του ὁ </a:t>
            </a:r>
            <a:r>
              <a:rPr lang="el-GR" i="1" dirty="0" err="1">
                <a:latin typeface="Palatino Linotype" pitchFamily="18" charset="0"/>
              </a:rPr>
              <a:t>αἰδεσιμώτατος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παπᾶ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κὺρ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Γεώργιος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ἐξένισε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φιλοφρόνως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ἀναπαύσας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πάντα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φιλάδελφον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ἀγάπην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ὑπηρετῶντας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μονάχος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ὅλα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χρειαζόμενα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ὡς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εὐλαβὴς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πολλὰ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φιλομόναχος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Μετὰ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ταῦτα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ἀντάμωσαν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ἄρχοντες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ἐσυνομίλησαν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πολλά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ἔπειτα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εἶπον</a:t>
            </a:r>
            <a:r>
              <a:rPr lang="el-GR" i="1" dirty="0">
                <a:latin typeface="Palatino Linotype" pitchFamily="18" charset="0"/>
              </a:rPr>
              <a:t>· "</a:t>
            </a:r>
            <a:r>
              <a:rPr lang="el-GR" i="1" dirty="0" err="1">
                <a:latin typeface="Palatino Linotype" pitchFamily="18" charset="0"/>
              </a:rPr>
              <a:t>ἐπειδή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πάτερ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ἅγιε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ἀγαπᾶτε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κατοικήσετε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τόπον</a:t>
            </a:r>
            <a:r>
              <a:rPr lang="el-GR" i="1" dirty="0">
                <a:latin typeface="Palatino Linotype" pitchFamily="18" charset="0"/>
              </a:rPr>
              <a:t> μας, </a:t>
            </a:r>
            <a:r>
              <a:rPr lang="el-GR" i="1" dirty="0" err="1">
                <a:latin typeface="Palatino Linotype" pitchFamily="18" charset="0"/>
              </a:rPr>
              <a:t>τρία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μοναστήρια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ἔχομεν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ὅποιον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στοχάζεσαι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συμφέρει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κατοίκησε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συνοδείαν</a:t>
            </a:r>
            <a:r>
              <a:rPr lang="el-GR" i="1" dirty="0">
                <a:latin typeface="Palatino Linotype" pitchFamily="18" charset="0"/>
              </a:rPr>
              <a:t> σου". </a:t>
            </a:r>
            <a:r>
              <a:rPr lang="el-GR" b="1" i="1" dirty="0" err="1">
                <a:latin typeface="Palatino Linotype" pitchFamily="18" charset="0"/>
              </a:rPr>
              <a:t>Τινές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ὅμως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τὸν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ἐσυμβούλευσαν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ἂν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θέλῃ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ἡσυχίαν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καλύτερα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νὰ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ζητήσῃ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τὸν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Προφήτην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Ἠλίαν</a:t>
            </a:r>
            <a:r>
              <a:rPr lang="el-GR" i="1" dirty="0">
                <a:latin typeface="Palatino Linotype" pitchFamily="18" charset="0"/>
              </a:rPr>
              <a:t>·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προβάλλοντάς</a:t>
            </a:r>
            <a:r>
              <a:rPr lang="el-GR" i="1" dirty="0">
                <a:latin typeface="Palatino Linotype" pitchFamily="18" charset="0"/>
              </a:rPr>
              <a:t> το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ἄρχοντας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ἐδέχθησαν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χαρᾶς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αἴτησίν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προστάζουν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ἀνθρώπους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ζῷα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ἀνέβασαν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ἀπάνω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καὶ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βλέποντας</a:t>
            </a:r>
            <a:r>
              <a:rPr lang="el-GR" b="1" i="1" dirty="0">
                <a:latin typeface="Palatino Linotype" pitchFamily="18" charset="0"/>
              </a:rPr>
              <a:t>, ὁ </a:t>
            </a:r>
            <a:r>
              <a:rPr lang="el-GR" b="1" i="1" dirty="0" err="1">
                <a:latin typeface="Palatino Linotype" pitchFamily="18" charset="0"/>
              </a:rPr>
              <a:t>πατὴρ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ἡμῶν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Ἱερόθεος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τὴν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θέσιν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τοῦ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τόπου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τὴν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εὐκρασίαν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τοῦ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ἀέρος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τὸ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ἀπερίσπαστον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καὶ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ἥσυχον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ἠγαλλιάσατο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τῷ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πνεύματι</a:t>
            </a:r>
            <a:r>
              <a:rPr lang="el-GR" b="1" i="1" dirty="0">
                <a:latin typeface="Palatino Linotype" pitchFamily="18" charset="0"/>
              </a:rPr>
              <a:t>, ὁ </a:t>
            </a:r>
            <a:r>
              <a:rPr lang="el-GR" b="1" i="1" dirty="0" err="1">
                <a:latin typeface="Palatino Linotype" pitchFamily="18" charset="0"/>
              </a:rPr>
              <a:t>μακαρίτης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καί</a:t>
            </a:r>
            <a:r>
              <a:rPr lang="el-GR" b="1" i="1" dirty="0">
                <a:latin typeface="Palatino Linotype" pitchFamily="18" charset="0"/>
              </a:rPr>
              <a:t>, "</a:t>
            </a:r>
            <a:r>
              <a:rPr lang="el-GR" b="1" i="1" dirty="0" err="1">
                <a:latin typeface="Palatino Linotype" pitchFamily="18" charset="0"/>
              </a:rPr>
              <a:t>ἐδῶ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πλέον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λέγει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νὰ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τελειώσωμεν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σὺν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Θεῷ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τέκνα</a:t>
            </a:r>
            <a:r>
              <a:rPr lang="el-GR" b="1" i="1" dirty="0">
                <a:latin typeface="Palatino Linotype" pitchFamily="18" charset="0"/>
              </a:rPr>
              <a:t> μου, </a:t>
            </a:r>
            <a:r>
              <a:rPr lang="el-GR" b="1" i="1" dirty="0" err="1">
                <a:latin typeface="Palatino Linotype" pitchFamily="18" charset="0"/>
              </a:rPr>
              <a:t>τὸ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ὑπόλοιπον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τῆς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ζωῆς</a:t>
            </a:r>
            <a:r>
              <a:rPr lang="el-GR" b="1" i="1" dirty="0">
                <a:latin typeface="Palatino Linotype" pitchFamily="18" charset="0"/>
              </a:rPr>
              <a:t> μας", </a:t>
            </a:r>
            <a:r>
              <a:rPr lang="el-GR" b="1" i="1" dirty="0" err="1">
                <a:latin typeface="Palatino Linotype" pitchFamily="18" charset="0"/>
              </a:rPr>
              <a:t>εἰπὼν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καὶ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τὸ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ψαλμικὸν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ῥητόν</a:t>
            </a:r>
            <a:r>
              <a:rPr lang="el-GR" b="1" i="1" dirty="0">
                <a:latin typeface="Palatino Linotype" pitchFamily="18" charset="0"/>
              </a:rPr>
              <a:t>· "</a:t>
            </a:r>
            <a:r>
              <a:rPr lang="el-GR" b="1" i="1" dirty="0" err="1">
                <a:latin typeface="Palatino Linotype" pitchFamily="18" charset="0"/>
              </a:rPr>
              <a:t>ὧδε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κατοικήσω</a:t>
            </a:r>
            <a:r>
              <a:rPr lang="el-GR" b="1" i="1" dirty="0">
                <a:latin typeface="Palatino Linotype" pitchFamily="18" charset="0"/>
              </a:rPr>
              <a:t>, </a:t>
            </a:r>
            <a:r>
              <a:rPr lang="el-GR" b="1" i="1" dirty="0" err="1">
                <a:latin typeface="Palatino Linotype" pitchFamily="18" charset="0"/>
              </a:rPr>
              <a:t>ὅτι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ᾑρετισάμην</a:t>
            </a:r>
            <a:r>
              <a:rPr lang="el-GR" b="1" i="1" dirty="0">
                <a:latin typeface="Palatino Linotype" pitchFamily="18" charset="0"/>
              </a:rPr>
              <a:t> </a:t>
            </a:r>
            <a:r>
              <a:rPr lang="el-GR" b="1" i="1" dirty="0" err="1">
                <a:latin typeface="Palatino Linotype" pitchFamily="18" charset="0"/>
              </a:rPr>
              <a:t>αὐτοῦ</a:t>
            </a:r>
            <a:r>
              <a:rPr lang="el-GR" b="1" i="1" dirty="0">
                <a:latin typeface="Palatino Linotype" pitchFamily="18" charset="0"/>
              </a:rPr>
              <a:t>". </a:t>
            </a:r>
            <a:r>
              <a:rPr lang="el-GR" i="1" dirty="0">
                <a:latin typeface="Palatino Linotype" pitchFamily="18" charset="0"/>
              </a:rPr>
              <a:t>"</a:t>
            </a:r>
            <a:r>
              <a:rPr lang="el-GR" i="1" dirty="0" err="1">
                <a:latin typeface="Palatino Linotype" pitchFamily="18" charset="0"/>
              </a:rPr>
              <a:t>Ἀμήν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πάτερ</a:t>
            </a:r>
            <a:r>
              <a:rPr lang="el-GR" i="1" dirty="0">
                <a:latin typeface="Palatino Linotype" pitchFamily="18" charset="0"/>
              </a:rPr>
              <a:t>",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εἶπον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ἀδελφοί</a:t>
            </a:r>
            <a:r>
              <a:rPr lang="el-GR" i="1" dirty="0" smtClean="0">
                <a:latin typeface="Palatino Linotype" pitchFamily="18" charset="0"/>
              </a:rPr>
              <a:t>»</a:t>
            </a:r>
          </a:p>
          <a:p>
            <a:pPr algn="r">
              <a:buNone/>
            </a:pP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dirty="0" smtClean="0">
                <a:latin typeface="Palatino Linotype" pitchFamily="18" charset="0"/>
              </a:rPr>
              <a:t>[Β. 124</a:t>
            </a:r>
            <a:r>
              <a:rPr lang="el-GR" sz="2200" dirty="0">
                <a:latin typeface="Palatino Linotype" pitchFamily="18" charset="0"/>
              </a:rPr>
              <a:t>, 2-24</a:t>
            </a:r>
            <a:r>
              <a:rPr lang="el-GR" sz="2200" dirty="0" smtClean="0">
                <a:latin typeface="Palatino Linotype" pitchFamily="18" charset="0"/>
              </a:rPr>
              <a:t>]</a:t>
            </a:r>
            <a:endParaRPr lang="el-GR" sz="2200" b="1" dirty="0">
              <a:latin typeface="Palatino Linotype" pitchFamily="18" charset="0"/>
            </a:endParaRPr>
          </a:p>
          <a:p>
            <a:pPr algn="just">
              <a:buNone/>
            </a:pPr>
            <a:endParaRPr lang="el-GR" dirty="0">
              <a:latin typeface="Palatino Linotype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ΕΓΓΡΑΦΑ\Σ Υ Ν Ε Δ Ρ Ι Α\2013\ημερίδα ΥΔΡΑΣ\2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7814700" cy="2736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ΕΓΓΡΑΦΑ\Σ Υ Ν Ε Δ Ρ Ι Α\2013\ημερίδα ΥΔΡΑΣ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13" y="261248"/>
            <a:ext cx="3764871" cy="5400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 descr="D:\ΕΓΓΡΑΦΑ\Σ Υ Ν Ε Δ Ρ Ι Α\2013\ημερίδα ΥΔΡΑΣ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2"/>
            <a:ext cx="3783303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ΕΓΓΡΑΦΑ\Σ Υ Ν Ε Δ Ρ Ι Α\2013\ημερίδα ΥΔΡΑΣ\1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4664"/>
            <a:ext cx="3846375" cy="5760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ΕΓΓΡΑΦΑ\Σ Υ Ν Ε Δ Ρ Ι Α\2013\ημερίδα ΥΔΡΑΣ\1α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7664" y="1916832"/>
            <a:ext cx="6487658" cy="2736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280920" cy="626469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	«</a:t>
            </a:r>
            <a:r>
              <a:rPr lang="el-GR" i="1" dirty="0" err="1" smtClean="0">
                <a:latin typeface="Palatino Linotype" pitchFamily="18" charset="0"/>
              </a:rPr>
              <a:t>Κατὰ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Σάββατον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Δικαίου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Λαζάρου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ἐπροσκάλεσάν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τινες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χριστιανοὶ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κατέβῃ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ἐξομολογηθοῦν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κατεβαίνοντας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ἀπάντησαν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δύο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ἕτεροι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χριστιανοὶ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ἐρωτῶντας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εἶπον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ὅτι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θέλουν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ἐξομολογηθοῦν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αὐτόν</a:t>
            </a:r>
            <a:r>
              <a:rPr lang="el-GR" i="1" dirty="0">
                <a:latin typeface="Palatino Linotype" pitchFamily="18" charset="0"/>
              </a:rPr>
              <a:t>. "</a:t>
            </a:r>
            <a:r>
              <a:rPr lang="el-GR" i="1" dirty="0" err="1">
                <a:latin typeface="Palatino Linotype" pitchFamily="18" charset="0"/>
              </a:rPr>
              <a:t>Ἂς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καθίσωμεν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λοιπόν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τέκνα</a:t>
            </a:r>
            <a:r>
              <a:rPr lang="el-GR" i="1" dirty="0">
                <a:latin typeface="Palatino Linotype" pitchFamily="18" charset="0"/>
              </a:rPr>
              <a:t> μου,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λέγει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ἐδῶ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δρόμον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ἐξομολογηθῆτε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βλάπτει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τίποτες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ἐπειδὴ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καθὼς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Θεὸς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περιορίζεται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τόπον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ἔτζι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καλὸν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ὅπου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κάμῃ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ἄνθρωπος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παντοῦ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καλὸν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εἶναι</a:t>
            </a:r>
            <a:r>
              <a:rPr lang="el-GR" i="1" dirty="0">
                <a:latin typeface="Palatino Linotype" pitchFamily="18" charset="0"/>
              </a:rPr>
              <a:t>".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οὕτω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ἐκάθισε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ἐξομολόγησε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ἔστωντας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ἀργοπορήσῃ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κατεβαίνοντας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κάτω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ἐγροίκησεν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σφάκτην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σῶμά</a:t>
            </a:r>
            <a:r>
              <a:rPr lang="el-GR" i="1" dirty="0">
                <a:latin typeface="Palatino Linotype" pitchFamily="18" charset="0"/>
              </a:rPr>
              <a:t> του,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ἦτον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καιρὸς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πολλὰ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κρυερὸς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ἐκείναις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ταῖς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ἡμέραις</a:t>
            </a:r>
            <a:r>
              <a:rPr lang="el-GR" i="1" dirty="0">
                <a:latin typeface="Palatino Linotype" pitchFamily="18" charset="0"/>
              </a:rPr>
              <a:t>· </a:t>
            </a:r>
            <a:r>
              <a:rPr lang="el-GR" i="1" dirty="0" err="1">
                <a:latin typeface="Palatino Linotype" pitchFamily="18" charset="0"/>
              </a:rPr>
              <a:t>ὅμως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ἐβίασε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ἑαυτὸν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ἀγάπην</a:t>
            </a:r>
            <a:r>
              <a:rPr lang="el-GR" i="1" dirty="0">
                <a:latin typeface="Palatino Linotype" pitchFamily="18" charset="0"/>
              </a:rPr>
              <a:t>, ὁ </a:t>
            </a:r>
            <a:r>
              <a:rPr lang="el-GR" i="1" dirty="0" err="1">
                <a:latin typeface="Palatino Linotype" pitchFamily="18" charset="0"/>
              </a:rPr>
              <a:t>ἀοίδιμος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ἐξομολογήσῃ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ἐκείνους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ἐπροσκάλεσαν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ἀφήσῃ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λυπημένους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Ἔπειτα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ἀνέβηκεν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μονύδριον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ἔπεσεν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κελλίον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οὕτω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θερμασμένος</a:t>
            </a:r>
            <a:r>
              <a:rPr lang="el-GR" i="1" dirty="0" smtClean="0">
                <a:latin typeface="Palatino Linotype" pitchFamily="18" charset="0"/>
              </a:rPr>
              <a:t>» </a:t>
            </a:r>
          </a:p>
          <a:p>
            <a:pPr algn="r">
              <a:buNone/>
            </a:pPr>
            <a:r>
              <a:rPr lang="el-GR" sz="1800" dirty="0" smtClean="0">
                <a:latin typeface="Palatino Linotype" pitchFamily="18" charset="0"/>
              </a:rPr>
              <a:t>[Β. 125</a:t>
            </a:r>
            <a:r>
              <a:rPr lang="el-GR" sz="1800" dirty="0">
                <a:latin typeface="Palatino Linotype" pitchFamily="18" charset="0"/>
              </a:rPr>
              <a:t>, 26-42</a:t>
            </a:r>
            <a:r>
              <a:rPr lang="el-GR" sz="1800" dirty="0" smtClean="0">
                <a:latin typeface="Palatino Linotype" pitchFamily="18" charset="0"/>
              </a:rPr>
              <a:t>]</a:t>
            </a:r>
            <a:endParaRPr lang="el-GR" sz="1800" b="1" dirty="0">
              <a:latin typeface="Palatino Linotype" pitchFamily="18" charset="0"/>
            </a:endParaRPr>
          </a:p>
          <a:p>
            <a:pPr algn="just">
              <a:buNone/>
            </a:pPr>
            <a:endParaRPr lang="el-GR" dirty="0">
              <a:latin typeface="Palatino Linotype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746144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	«</a:t>
            </a:r>
            <a:r>
              <a:rPr lang="el-GR" i="1" dirty="0" err="1" smtClean="0">
                <a:latin typeface="Palatino Linotype" pitchFamily="18" charset="0"/>
              </a:rPr>
              <a:t>Φθάνοντας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λοιπόν</a:t>
            </a:r>
            <a:r>
              <a:rPr lang="el-GR" i="1" dirty="0">
                <a:latin typeface="Palatino Linotype" pitchFamily="18" charset="0"/>
              </a:rPr>
              <a:t>, ἡ </a:t>
            </a:r>
            <a:r>
              <a:rPr lang="el-GR" i="1" dirty="0" err="1">
                <a:latin typeface="Palatino Linotype" pitchFamily="18" charset="0"/>
              </a:rPr>
              <a:t>ἑσπέρα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Μεγάλης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Πέμπτης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ἑτοιμάσθηκαν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ἀδελφοί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συνήθειαν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τελέσουν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ἀγρυπνίαν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τῶν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Ἁγίων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Παθῶν</a:t>
            </a:r>
            <a:r>
              <a:rPr lang="el-GR" i="1" dirty="0">
                <a:latin typeface="Palatino Linotype" pitchFamily="18" charset="0"/>
              </a:rPr>
              <a:t>· </a:t>
            </a:r>
            <a:r>
              <a:rPr lang="el-GR" i="1" dirty="0" err="1">
                <a:latin typeface="Palatino Linotype" pitchFamily="18" charset="0"/>
              </a:rPr>
              <a:t>τότε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λέγει</a:t>
            </a:r>
            <a:r>
              <a:rPr lang="el-GR" i="1" dirty="0">
                <a:latin typeface="Palatino Linotype" pitchFamily="18" charset="0"/>
              </a:rPr>
              <a:t>· "</a:t>
            </a:r>
            <a:r>
              <a:rPr lang="el-GR" i="1" dirty="0" err="1">
                <a:latin typeface="Palatino Linotype" pitchFamily="18" charset="0"/>
              </a:rPr>
              <a:t>τέκνα</a:t>
            </a:r>
            <a:r>
              <a:rPr lang="el-GR" i="1" dirty="0">
                <a:latin typeface="Palatino Linotype" pitchFamily="18" charset="0"/>
              </a:rPr>
              <a:t> μου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ἀδελφοί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τώρα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ἀκόμη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θέλω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ἀναγνώσω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ἅγιον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ἱερὸν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Εὐαγγέλιον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Διαθήκης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Κυρίου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ἡμῶν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Ἰησοῦ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πλέον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ἄλλην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φορὰν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ἔχετε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ἀναγνώσω</a:t>
            </a:r>
            <a:r>
              <a:rPr lang="el-GR" i="1" dirty="0">
                <a:latin typeface="Palatino Linotype" pitchFamily="18" charset="0"/>
              </a:rPr>
              <a:t>".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ἐρχομένης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ὥρας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ἦλθεν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κόπον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πολὺν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ἐκκλησίαν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ἀνέγνωσε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ἁγίαν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Διαθήκην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ἤγουν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τό</a:t>
            </a:r>
            <a:r>
              <a:rPr lang="el-GR" i="1" dirty="0">
                <a:latin typeface="Palatino Linotype" pitchFamily="18" charset="0"/>
              </a:rPr>
              <a:t>· "</a:t>
            </a:r>
            <a:r>
              <a:rPr lang="el-GR" i="1" dirty="0" err="1">
                <a:latin typeface="Palatino Linotype" pitchFamily="18" charset="0"/>
              </a:rPr>
              <a:t>Νῦν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ἐδοξάσθη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Υἱὸς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ἀνθρώπου</a:t>
            </a:r>
            <a:r>
              <a:rPr lang="el-GR" i="1" dirty="0">
                <a:latin typeface="Palatino Linotype" pitchFamily="18" charset="0"/>
              </a:rPr>
              <a:t>",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προθυμίαν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πνεύματος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στεναγμοὺς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ἀλαλήτους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λυπούμενος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ὅτι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ἔμελλε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μείνουν</a:t>
            </a:r>
            <a:r>
              <a:rPr lang="el-GR" i="1" dirty="0">
                <a:latin typeface="Palatino Linotype" pitchFamily="18" charset="0"/>
              </a:rPr>
              <a:t> (</a:t>
            </a:r>
            <a:r>
              <a:rPr lang="el-GR" i="1" dirty="0" err="1">
                <a:latin typeface="Palatino Linotype" pitchFamily="18" charset="0"/>
              </a:rPr>
              <a:t>καθὼς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τότε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Ἀπόστολοι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σωματικῶς</a:t>
            </a:r>
            <a:r>
              <a:rPr lang="el-GR" i="1" dirty="0">
                <a:latin typeface="Palatino Linotype" pitchFamily="18" charset="0"/>
              </a:rPr>
              <a:t>) </a:t>
            </a:r>
            <a:r>
              <a:rPr lang="el-GR" i="1" dirty="0" err="1">
                <a:latin typeface="Palatino Linotype" pitchFamily="18" charset="0"/>
              </a:rPr>
              <a:t>ὀρφανοὶ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λόγου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πνευματικήν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διδασκαλίαν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ἐπιτήρησιν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ἐπειδὴ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ἀκόμη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ἦσαν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κατηρτισμένοι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ἡλικίαν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ὡς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ἐπόθει</a:t>
            </a:r>
            <a:r>
              <a:rPr lang="el-GR" i="1" dirty="0">
                <a:latin typeface="Palatino Linotype" pitchFamily="18" charset="0"/>
              </a:rPr>
              <a:t> ἡ </a:t>
            </a:r>
            <a:r>
              <a:rPr lang="el-GR" i="1" dirty="0" err="1">
                <a:latin typeface="Palatino Linotype" pitchFamily="18" charset="0"/>
              </a:rPr>
              <a:t>πανοσία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ψυχή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τοῦτο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ὅταν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ἦλθεν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Ἀρχιερεὺς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τόπου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Γεράσιμος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πανιερώτατος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πρὸς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ἐπίσκεψιν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παραμυθίαν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ἔλεγεν</a:t>
            </a:r>
            <a:r>
              <a:rPr lang="el-GR" i="1" dirty="0" smtClean="0">
                <a:latin typeface="Palatino Linotype" pitchFamily="18" charset="0"/>
              </a:rPr>
              <a:t>·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"</a:t>
            </a:r>
            <a:r>
              <a:rPr lang="el-GR" i="1" dirty="0" err="1">
                <a:latin typeface="Palatino Linotype" pitchFamily="18" charset="0"/>
              </a:rPr>
              <a:t>μὴν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λυπῆσαι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πάτερ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ὅτι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ἐὰν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ἀποθνήσκωμεν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ἀλλ</a:t>
            </a:r>
            <a:r>
              <a:rPr lang="el-GR" i="1" dirty="0">
                <a:latin typeface="Palatino Linotype" pitchFamily="18" charset="0"/>
              </a:rPr>
              <a:t>' ἡ </a:t>
            </a:r>
            <a:r>
              <a:rPr lang="el-GR" i="1" dirty="0" err="1">
                <a:latin typeface="Palatino Linotype" pitchFamily="18" charset="0"/>
              </a:rPr>
              <a:t>ζωή</a:t>
            </a:r>
            <a:r>
              <a:rPr lang="el-GR" i="1" dirty="0">
                <a:latin typeface="Palatino Linotype" pitchFamily="18" charset="0"/>
              </a:rPr>
              <a:t> μας </a:t>
            </a:r>
            <a:r>
              <a:rPr lang="el-GR" i="1" dirty="0" err="1">
                <a:latin typeface="Palatino Linotype" pitchFamily="18" charset="0"/>
              </a:rPr>
              <a:t>κέκρυπται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μέλλει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συζήσωμεν</a:t>
            </a:r>
            <a:r>
              <a:rPr lang="el-GR" i="1" dirty="0">
                <a:latin typeface="Palatino Linotype" pitchFamily="18" charset="0"/>
              </a:rPr>
              <a:t> μετ' </a:t>
            </a:r>
            <a:r>
              <a:rPr lang="el-GR" i="1" dirty="0" err="1">
                <a:latin typeface="Palatino Linotype" pitchFamily="18" charset="0"/>
              </a:rPr>
              <a:t>αὐτὸν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ζωὴν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αἰώνιον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ἀεὶ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διαμένουσαν</a:t>
            </a:r>
            <a:r>
              <a:rPr lang="el-GR" i="1" dirty="0" smtClean="0">
                <a:latin typeface="Palatino Linotype" pitchFamily="18" charset="0"/>
              </a:rPr>
              <a:t>".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"</a:t>
            </a:r>
            <a:r>
              <a:rPr lang="el-GR" i="1" dirty="0" err="1">
                <a:latin typeface="Palatino Linotype" pitchFamily="18" charset="0"/>
              </a:rPr>
              <a:t>Δὲν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λυποῦμαι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δέσποτα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ἅγιε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πὼς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ἔχω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ἀποθάνω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διότι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ἀφ</a:t>
            </a:r>
            <a:r>
              <a:rPr lang="el-GR" i="1" dirty="0">
                <a:latin typeface="Palatino Linotype" pitchFamily="18" charset="0"/>
              </a:rPr>
              <a:t>' </a:t>
            </a:r>
            <a:r>
              <a:rPr lang="el-GR" i="1" dirty="0" err="1">
                <a:latin typeface="Palatino Linotype" pitchFamily="18" charset="0"/>
              </a:rPr>
              <a:t>οὗ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ἐννόησα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ἑαυτόν</a:t>
            </a:r>
            <a:r>
              <a:rPr lang="el-GR" i="1" dirty="0">
                <a:latin typeface="Palatino Linotype" pitchFamily="18" charset="0"/>
              </a:rPr>
              <a:t> μου </a:t>
            </a:r>
            <a:r>
              <a:rPr lang="el-GR" i="1" dirty="0" err="1">
                <a:latin typeface="Palatino Linotype" pitchFamily="18" charset="0"/>
              </a:rPr>
              <a:t>ἠξεύρω</a:t>
            </a:r>
            <a:r>
              <a:rPr lang="el-GR" i="1" dirty="0">
                <a:latin typeface="Palatino Linotype" pitchFamily="18" charset="0"/>
              </a:rPr>
              <a:t> το </a:t>
            </a:r>
            <a:r>
              <a:rPr lang="el-GR" i="1" dirty="0" err="1">
                <a:latin typeface="Palatino Linotype" pitchFamily="18" charset="0"/>
              </a:rPr>
              <a:t>πὼς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ἔχω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βέβαια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ἀποθάνω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ἀλλὰ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τούτους</a:t>
            </a:r>
            <a:r>
              <a:rPr lang="el-GR" i="1" dirty="0">
                <a:latin typeface="Palatino Linotype" pitchFamily="18" charset="0"/>
              </a:rPr>
              <a:t> (</a:t>
            </a:r>
            <a:r>
              <a:rPr lang="el-GR" i="1" dirty="0" err="1">
                <a:latin typeface="Palatino Linotype" pitchFamily="18" charset="0"/>
              </a:rPr>
              <a:t>δείχνοντας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ἀδελφούς</a:t>
            </a:r>
            <a:r>
              <a:rPr lang="el-GR" i="1" dirty="0">
                <a:latin typeface="Palatino Linotype" pitchFamily="18" charset="0"/>
              </a:rPr>
              <a:t>) </a:t>
            </a:r>
            <a:r>
              <a:rPr lang="el-GR" i="1" dirty="0" err="1">
                <a:latin typeface="Palatino Linotype" pitchFamily="18" charset="0"/>
              </a:rPr>
              <a:t>λυποῦμαι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δὲν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ἔχουν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ἀκόμη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καμμίαν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κατάστασιν</a:t>
            </a:r>
            <a:r>
              <a:rPr lang="el-GR" i="1" dirty="0">
                <a:latin typeface="Palatino Linotype" pitchFamily="18" charset="0"/>
              </a:rPr>
              <a:t>· </a:t>
            </a:r>
            <a:r>
              <a:rPr lang="el-GR" i="1" dirty="0" err="1">
                <a:latin typeface="Palatino Linotype" pitchFamily="18" charset="0"/>
              </a:rPr>
              <a:t>ἀλλ</a:t>
            </a:r>
            <a:r>
              <a:rPr lang="el-GR" i="1" dirty="0">
                <a:latin typeface="Palatino Linotype" pitchFamily="18" charset="0"/>
              </a:rPr>
              <a:t>' ὁ </a:t>
            </a:r>
            <a:r>
              <a:rPr lang="el-GR" i="1" dirty="0" err="1">
                <a:latin typeface="Palatino Linotype" pitchFamily="18" charset="0"/>
              </a:rPr>
              <a:t>Κύριος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Θεός</a:t>
            </a:r>
            <a:r>
              <a:rPr lang="el-GR" i="1" dirty="0">
                <a:latin typeface="Palatino Linotype" pitchFamily="18" charset="0"/>
              </a:rPr>
              <a:t> μου,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ὁποῖον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ἐπαραδόθηκα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ἐκ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νεότητός</a:t>
            </a:r>
            <a:r>
              <a:rPr lang="el-GR" i="1" dirty="0">
                <a:latin typeface="Palatino Linotype" pitchFamily="18" charset="0"/>
              </a:rPr>
              <a:t> μου, </a:t>
            </a:r>
            <a:r>
              <a:rPr lang="el-GR" i="1" dirty="0" err="1">
                <a:latin typeface="Palatino Linotype" pitchFamily="18" charset="0"/>
              </a:rPr>
              <a:t>ἂς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οἰκονομήσῃ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κατ' </a:t>
            </a:r>
            <a:r>
              <a:rPr lang="el-GR" i="1" dirty="0" err="1">
                <a:latin typeface="Palatino Linotype" pitchFamily="18" charset="0"/>
              </a:rPr>
              <a:t>ἄμφω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αὐτῶν</a:t>
            </a:r>
            <a:r>
              <a:rPr lang="el-GR" i="1" dirty="0">
                <a:latin typeface="Palatino Linotype" pitchFamily="18" charset="0"/>
              </a:rPr>
              <a:t> τε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ἐμοῦ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σωτηρίαν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οἷς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οἶδε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κρίμασιν</a:t>
            </a:r>
            <a:r>
              <a:rPr lang="el-GR" i="1" dirty="0" smtClean="0">
                <a:latin typeface="Palatino Linotype" pitchFamily="18" charset="0"/>
              </a:rPr>
              <a:t>".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Ἔπειτα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λέγει</a:t>
            </a:r>
            <a:r>
              <a:rPr lang="el-GR" i="1" dirty="0">
                <a:latin typeface="Palatino Linotype" pitchFamily="18" charset="0"/>
              </a:rPr>
              <a:t>· "</a:t>
            </a:r>
            <a:r>
              <a:rPr lang="el-GR" i="1" dirty="0" err="1">
                <a:latin typeface="Palatino Linotype" pitchFamily="18" charset="0"/>
              </a:rPr>
              <a:t>εὐλόγησόν</a:t>
            </a:r>
            <a:r>
              <a:rPr lang="el-GR" i="1" dirty="0">
                <a:latin typeface="Palatino Linotype" pitchFamily="18" charset="0"/>
              </a:rPr>
              <a:t> με, </a:t>
            </a:r>
            <a:r>
              <a:rPr lang="el-GR" i="1" dirty="0" err="1">
                <a:latin typeface="Palatino Linotype" pitchFamily="18" charset="0"/>
              </a:rPr>
              <a:t>ἅγιε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δέσποτα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δός</a:t>
            </a:r>
            <a:r>
              <a:rPr lang="el-GR" i="1" dirty="0">
                <a:latin typeface="Palatino Linotype" pitchFamily="18" charset="0"/>
              </a:rPr>
              <a:t> μου </a:t>
            </a:r>
            <a:r>
              <a:rPr lang="el-GR" i="1" dirty="0" err="1">
                <a:latin typeface="Palatino Linotype" pitchFamily="18" charset="0"/>
              </a:rPr>
              <a:t>τὰς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πανιέρους</a:t>
            </a:r>
            <a:r>
              <a:rPr lang="el-GR" i="1" dirty="0">
                <a:latin typeface="Palatino Linotype" pitchFamily="18" charset="0"/>
              </a:rPr>
              <a:t> σου </a:t>
            </a:r>
            <a:r>
              <a:rPr lang="el-GR" i="1" dirty="0" err="1">
                <a:latin typeface="Palatino Linotype" pitchFamily="18" charset="0"/>
              </a:rPr>
              <a:t>εὐχάς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ἔχω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συνοδοιπόρους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προκειμένην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μοι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ἀποδημίαν</a:t>
            </a:r>
            <a:r>
              <a:rPr lang="el-GR" i="1" dirty="0">
                <a:latin typeface="Palatino Linotype" pitchFamily="18" charset="0"/>
              </a:rPr>
              <a:t>". </a:t>
            </a:r>
            <a:r>
              <a:rPr lang="el-GR" i="1" dirty="0" smtClean="0">
                <a:latin typeface="Palatino Linotype" pitchFamily="18" charset="0"/>
              </a:rPr>
              <a:t>Ὁ </a:t>
            </a:r>
            <a:r>
              <a:rPr lang="el-GR" i="1" dirty="0" err="1">
                <a:latin typeface="Palatino Linotype" pitchFamily="18" charset="0"/>
              </a:rPr>
              <a:t>δὲ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Ἀρχιερεὺς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εὐλόγησεν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κεφαλὴν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σταυροειδῶς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λέγοντας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εὐχὴν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ἁρμόδιον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Εἶτα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ἄρχοντας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μερικοὶ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ἐζήτησαν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τελευταίαν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εὐχὴν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εὐλογίαν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ἔλαβον</a:t>
            </a:r>
            <a:r>
              <a:rPr lang="el-GR" i="1" dirty="0">
                <a:latin typeface="Palatino Linotype" pitchFamily="18" charset="0"/>
              </a:rPr>
              <a:t>· </a:t>
            </a:r>
            <a:r>
              <a:rPr lang="el-GR" i="1" dirty="0" err="1">
                <a:latin typeface="Palatino Linotype" pitchFamily="18" charset="0"/>
              </a:rPr>
              <a:t>ὅμως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πολλὰ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ἐλυπήθησαν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θάνατόν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κοινὴν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συμφορὰν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ἐλογίαζον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ὥστε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ταῦτα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ἕνας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αὐτούς</a:t>
            </a:r>
            <a:r>
              <a:rPr lang="el-GR" i="1" dirty="0">
                <a:latin typeface="Palatino Linotype" pitchFamily="18" charset="0"/>
              </a:rPr>
              <a:t>, ὁ </a:t>
            </a:r>
            <a:r>
              <a:rPr lang="el-GR" i="1" dirty="0" err="1">
                <a:latin typeface="Palatino Linotype" pitchFamily="18" charset="0"/>
              </a:rPr>
              <a:t>τιμιώτατος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λέγω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κὺρ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Σταμάτιος</a:t>
            </a:r>
            <a:r>
              <a:rPr lang="el-GR" i="1" dirty="0">
                <a:latin typeface="Palatino Linotype" pitchFamily="18" charset="0"/>
              </a:rPr>
              <a:t>, ὁ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Μπουντούρη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ἐπιλεγόμενος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ὡσὰν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εἶχε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πνευματικόν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πατέρα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ἤξευρε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ἔλεγεν</a:t>
            </a:r>
            <a:r>
              <a:rPr lang="el-GR" i="1" dirty="0">
                <a:latin typeface="Palatino Linotype" pitchFamily="18" charset="0"/>
              </a:rPr>
              <a:t>· </a:t>
            </a:r>
            <a:r>
              <a:rPr lang="en-US" i="1" dirty="0" smtClean="0">
                <a:latin typeface="Palatino Linotype" pitchFamily="18" charset="0"/>
              </a:rPr>
              <a:t>“</a:t>
            </a:r>
            <a:r>
              <a:rPr lang="el-GR" i="1" dirty="0" err="1" smtClean="0">
                <a:latin typeface="Palatino Linotype" pitchFamily="18" charset="0"/>
              </a:rPr>
              <a:t>πολλὰ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καλύτερα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εἶχα</a:t>
            </a:r>
            <a:r>
              <a:rPr lang="el-GR" i="1" dirty="0">
                <a:latin typeface="Palatino Linotype" pitchFamily="18" charset="0"/>
              </a:rPr>
              <a:t> (</a:t>
            </a:r>
            <a:r>
              <a:rPr lang="el-GR" i="1" dirty="0" err="1">
                <a:latin typeface="Palatino Linotype" pitchFamily="18" charset="0"/>
              </a:rPr>
              <a:t>πιστεύσατέ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μοι</a:t>
            </a:r>
            <a:r>
              <a:rPr lang="el-GR" i="1" dirty="0">
                <a:latin typeface="Palatino Linotype" pitchFamily="18" charset="0"/>
              </a:rPr>
              <a:t>)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ἀποθάνῃ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ἕνας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υἱούς</a:t>
            </a:r>
            <a:r>
              <a:rPr lang="el-GR" i="1" dirty="0">
                <a:latin typeface="Palatino Linotype" pitchFamily="18" charset="0"/>
              </a:rPr>
              <a:t> μου, </a:t>
            </a:r>
            <a:r>
              <a:rPr lang="el-GR" i="1" dirty="0" err="1">
                <a:latin typeface="Palatino Linotype" pitchFamily="18" charset="0"/>
              </a:rPr>
              <a:t>παρὰ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ὑστερηθῇ</a:t>
            </a:r>
            <a:r>
              <a:rPr lang="el-GR" i="1" dirty="0">
                <a:latin typeface="Palatino Linotype" pitchFamily="18" charset="0"/>
              </a:rPr>
              <a:t> ἡ </a:t>
            </a:r>
            <a:r>
              <a:rPr lang="el-GR" i="1" dirty="0" err="1">
                <a:latin typeface="Palatino Linotype" pitchFamily="18" charset="0"/>
              </a:rPr>
              <a:t>πατρίδα</a:t>
            </a:r>
            <a:r>
              <a:rPr lang="el-GR" i="1" dirty="0">
                <a:latin typeface="Palatino Linotype" pitchFamily="18" charset="0"/>
              </a:rPr>
              <a:t> μας </a:t>
            </a:r>
            <a:r>
              <a:rPr lang="el-GR" i="1" dirty="0" err="1">
                <a:latin typeface="Palatino Linotype" pitchFamily="18" charset="0"/>
              </a:rPr>
              <a:t>τοιούτου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πατρός</a:t>
            </a:r>
            <a:r>
              <a:rPr lang="el-GR" i="1" dirty="0" smtClean="0">
                <a:latin typeface="Palatino Linotype" pitchFamily="18" charset="0"/>
              </a:rPr>
              <a:t>".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πάλιν</a:t>
            </a:r>
            <a:r>
              <a:rPr lang="el-GR" i="1" dirty="0">
                <a:latin typeface="Palatino Linotype" pitchFamily="18" charset="0"/>
              </a:rPr>
              <a:t> ὁ </a:t>
            </a:r>
            <a:r>
              <a:rPr lang="el-GR" i="1" dirty="0" err="1">
                <a:latin typeface="Palatino Linotype" pitchFamily="18" charset="0"/>
              </a:rPr>
              <a:t>Ἀρχιερεύς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παρηγορῶν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αὐτόν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ἔλεγεν</a:t>
            </a:r>
            <a:r>
              <a:rPr lang="el-GR" i="1" dirty="0">
                <a:latin typeface="Palatino Linotype" pitchFamily="18" charset="0"/>
              </a:rPr>
              <a:t>· "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πνευματικά</a:t>
            </a:r>
            <a:r>
              <a:rPr lang="el-GR" i="1" dirty="0">
                <a:latin typeface="Palatino Linotype" pitchFamily="18" charset="0"/>
              </a:rPr>
              <a:t> σου </a:t>
            </a:r>
            <a:r>
              <a:rPr lang="el-GR" i="1" dirty="0" err="1">
                <a:latin typeface="Palatino Linotype" pitchFamily="18" charset="0"/>
              </a:rPr>
              <a:t>τέκνα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πάτερ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μὴν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ἐγνοιάζεσαι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ὅτι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ἡμεῖς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προϊστάμενοι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ταύτης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πολιτείας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τιμιώτατοι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εὐλαβεῖς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χριστιανοὶ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ἔχομεν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πάντα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μετὰ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Θεόν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φροντίδα</a:t>
            </a:r>
            <a:r>
              <a:rPr lang="el-GR" i="1" dirty="0">
                <a:latin typeface="Palatino Linotype" pitchFamily="18" charset="0"/>
              </a:rPr>
              <a:t> τους. </a:t>
            </a:r>
            <a:r>
              <a:rPr lang="el-GR" i="1" dirty="0" err="1">
                <a:latin typeface="Palatino Linotype" pitchFamily="18" charset="0"/>
              </a:rPr>
              <a:t>Σὺ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δέ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πορεύου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φιλάνθρωπον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παρακάλει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ὑπὲρ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ἡμῶν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ὁποῦ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εὑρισκόμεθα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ταύτην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κοιλάδα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κλαυθμῶνος</a:t>
            </a:r>
            <a:r>
              <a:rPr lang="el-GR" i="1" dirty="0">
                <a:latin typeface="Palatino Linotype" pitchFamily="18" charset="0"/>
              </a:rPr>
              <a:t>". </a:t>
            </a:r>
            <a:r>
              <a:rPr lang="el-GR" i="1" dirty="0" smtClean="0">
                <a:latin typeface="Palatino Linotype" pitchFamily="18" charset="0"/>
              </a:rPr>
              <a:t>Ὁ </a:t>
            </a:r>
            <a:r>
              <a:rPr lang="el-GR" i="1" dirty="0" err="1">
                <a:latin typeface="Palatino Linotype" pitchFamily="18" charset="0"/>
              </a:rPr>
              <a:t>δὲ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πατὴρ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ἡμῶν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κλίνας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κεφαλήν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εὐχαριστῶν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μέγιστα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κηδεμονίαν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ταύτην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ἡσύχασεν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Εἶτα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κράζει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γέρων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πνευματικὸν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Κοσμᾶν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ἀπὸ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συνοδείαν</a:t>
            </a:r>
            <a:r>
              <a:rPr lang="el-GR" i="1" dirty="0">
                <a:latin typeface="Palatino Linotype" pitchFamily="18" charset="0"/>
              </a:rPr>
              <a:t> του,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ἐξομολογεῖται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τὸν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λογισμόν</a:t>
            </a:r>
            <a:r>
              <a:rPr lang="el-GR" i="1" dirty="0">
                <a:latin typeface="Palatino Linotype" pitchFamily="18" charset="0"/>
              </a:rPr>
              <a:t> του, </a:t>
            </a:r>
            <a:r>
              <a:rPr lang="el-GR" i="1" dirty="0" err="1">
                <a:latin typeface="Palatino Linotype" pitchFamily="18" charset="0"/>
              </a:rPr>
              <a:t>κατὰ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ἐντολὴν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συνήθειαν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Ἐκκλησίας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ἡμῶν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καθὼς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ἄλλους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ἐδίδασκε</a:t>
            </a:r>
            <a:r>
              <a:rPr lang="el-GR" i="1" dirty="0">
                <a:latin typeface="Palatino Linotype" pitchFamily="18" charset="0"/>
              </a:rPr>
              <a:t>. </a:t>
            </a:r>
            <a:r>
              <a:rPr lang="el-GR" i="1" dirty="0" err="1">
                <a:latin typeface="Palatino Linotype" pitchFamily="18" charset="0"/>
              </a:rPr>
              <a:t>Ἔπειτα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προστάζει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ἔκαμαν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ἅγιον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Εὐχέλαιον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ἠμπορῶντας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σταθῇ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τοὺς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πόδας</a:t>
            </a:r>
            <a:r>
              <a:rPr lang="el-GR" i="1" dirty="0">
                <a:latin typeface="Palatino Linotype" pitchFamily="18" charset="0"/>
              </a:rPr>
              <a:t> του, </a:t>
            </a:r>
            <a:r>
              <a:rPr lang="el-GR" i="1" dirty="0" err="1">
                <a:latin typeface="Palatino Linotype" pitchFamily="18" charset="0"/>
              </a:rPr>
              <a:t>ἐζήτησεν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ἁγίαν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εἰκόνα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ἀειπαρθένου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Θεοτόκου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Μαρίας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ἐκ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νεαρᾶς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ἡλικίας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αὐτοῦ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Παναγίας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Προστάτιδος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κατασπαζόμενος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αὐτὴν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μὲ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πόθον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διάπυρον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ἐμετάλαβε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θεῖα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μυστήρια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ἀγκαλὰ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πρίν</a:t>
            </a:r>
            <a:r>
              <a:rPr lang="el-GR" i="1" dirty="0">
                <a:latin typeface="Palatino Linotype" pitchFamily="18" charset="0"/>
              </a:rPr>
              <a:t>, ἢ </a:t>
            </a:r>
            <a:r>
              <a:rPr lang="el-GR" i="1" dirty="0" err="1">
                <a:latin typeface="Palatino Linotype" pitchFamily="18" charset="0"/>
              </a:rPr>
              <a:t>αὐτὸς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λειτουργῶντας</a:t>
            </a:r>
            <a:r>
              <a:rPr lang="el-GR" i="1" dirty="0">
                <a:latin typeface="Palatino Linotype" pitchFamily="18" charset="0"/>
              </a:rPr>
              <a:t> ἢ </a:t>
            </a:r>
            <a:r>
              <a:rPr lang="el-GR" i="1" dirty="0" err="1">
                <a:latin typeface="Palatino Linotype" pitchFamily="18" charset="0"/>
              </a:rPr>
              <a:t>ἕτερος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ἐσύχναζε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εἰς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τὴν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θείαν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Μετάληψιν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ὁμοίως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ἀφ</a:t>
            </a:r>
            <a:r>
              <a:rPr lang="el-GR" i="1" dirty="0">
                <a:latin typeface="Palatino Linotype" pitchFamily="18" charset="0"/>
              </a:rPr>
              <a:t>' </a:t>
            </a:r>
            <a:r>
              <a:rPr lang="el-GR" i="1" dirty="0" err="1">
                <a:latin typeface="Palatino Linotype" pitchFamily="18" charset="0"/>
              </a:rPr>
              <a:t>οὗ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ἠσθένησεν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καθὼς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ἐπίστευε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ἐφρόνει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ὅτι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δηλαδὴ</a:t>
            </a:r>
            <a:r>
              <a:rPr lang="el-GR" i="1" dirty="0">
                <a:latin typeface="Palatino Linotype" pitchFamily="18" charset="0"/>
              </a:rPr>
              <a:t> ἡ </a:t>
            </a:r>
            <a:r>
              <a:rPr lang="el-GR" i="1" dirty="0" err="1">
                <a:latin typeface="Palatino Linotype" pitchFamily="18" charset="0"/>
              </a:rPr>
              <a:t>ὑγεία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σωτηρία</a:t>
            </a:r>
            <a:r>
              <a:rPr lang="el-GR" i="1" dirty="0">
                <a:latin typeface="Palatino Linotype" pitchFamily="18" charset="0"/>
              </a:rPr>
              <a:t> του </a:t>
            </a:r>
            <a:r>
              <a:rPr lang="el-GR" i="1" dirty="0" err="1">
                <a:latin typeface="Palatino Linotype" pitchFamily="18" charset="0"/>
              </a:rPr>
              <a:t>ἐκ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τῆς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θείας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Κοινωνίας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συνίσταται</a:t>
            </a:r>
            <a:r>
              <a:rPr lang="el-GR" i="1" dirty="0">
                <a:latin typeface="Palatino Linotype" pitchFamily="18" charset="0"/>
              </a:rPr>
              <a:t>, </a:t>
            </a:r>
            <a:r>
              <a:rPr lang="el-GR" i="1" dirty="0" err="1">
                <a:latin typeface="Palatino Linotype" pitchFamily="18" charset="0"/>
              </a:rPr>
              <a:t>καθὼς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οὕτω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πρέπει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πιστεύῃ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καὶ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νὰ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φρονῇ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>
                <a:latin typeface="Palatino Linotype" pitchFamily="18" charset="0"/>
              </a:rPr>
              <a:t>πᾶς</a:t>
            </a:r>
            <a:r>
              <a:rPr lang="el-GR" i="1" dirty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χριστιανός</a:t>
            </a:r>
            <a:r>
              <a:rPr lang="el-GR" i="1" dirty="0" smtClean="0">
                <a:latin typeface="Palatino Linotype" pitchFamily="18" charset="0"/>
              </a:rPr>
              <a:t>»</a:t>
            </a:r>
          </a:p>
          <a:p>
            <a:pPr algn="r">
              <a:buNone/>
            </a:pPr>
            <a:r>
              <a:rPr lang="el-GR" dirty="0" smtClean="0">
                <a:latin typeface="Palatino Linotype" pitchFamily="18" charset="0"/>
              </a:rPr>
              <a:t>[Β. 126</a:t>
            </a:r>
            <a:r>
              <a:rPr lang="el-GR" dirty="0">
                <a:latin typeface="Palatino Linotype" pitchFamily="18" charset="0"/>
              </a:rPr>
              <a:t>, 9-71</a:t>
            </a:r>
            <a:r>
              <a:rPr lang="el-GR" dirty="0" smtClean="0">
                <a:latin typeface="Palatino Linotype" pitchFamily="18" charset="0"/>
              </a:rPr>
              <a:t>]</a:t>
            </a:r>
            <a:endParaRPr lang="el-GR" b="1" dirty="0">
              <a:latin typeface="Palatino Linotype" pitchFamily="18" charset="0"/>
            </a:endParaRPr>
          </a:p>
          <a:p>
            <a:pPr algn="just">
              <a:buNone/>
            </a:pPr>
            <a:endParaRPr lang="el-GR" dirty="0">
              <a:latin typeface="Palatino Linotype" pitchFamily="18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36</Words>
  <Application>Microsoft Office PowerPoint</Application>
  <PresentationFormat>Προβολή στην οθόνη (4:3)</PresentationFormat>
  <Paragraphs>32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Συγκέντρωση</vt:lpstr>
      <vt:lpstr>Ἀχιλλεὺς Γ. Χαλδαιάκης Ἀναπληρωτὴς Καθηγητὴς Πανεπιστημίου Ἀθηνῶν     Διακοσιοστὴ ἐπέτειος (1813-2013)  τῆς ἐγκαταστάσεως  τοῦ μακαρίου γέροντος Ἱεροθέου  στὴν ἱ.μ. προφήτου Ἠλιοὺ Ὕδρας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Ἀχιλλεὺς Γ. Χαλδαιάκης Ἀναπληρωτὴς Καθηγητὴς Πανεπιστημίου Ἀθηνῶν     Διακοσιοστὴ ἐπέτειος (1813-2013)  τῆς ἐγκαταστάσεως  τοῦ μακαρίου γέροντος Ἱεροθέου  στὴν ἱ.μ. προφήτου Ἠλιοὺ Ὕδρας </dc:title>
  <dc:creator>Αχιλλέας Χαλδαιάκης</dc:creator>
  <cp:lastModifiedBy>Αχιλλέας Χαλδαιάκης</cp:lastModifiedBy>
  <cp:revision>2</cp:revision>
  <dcterms:created xsi:type="dcterms:W3CDTF">2013-07-24T05:23:10Z</dcterms:created>
  <dcterms:modified xsi:type="dcterms:W3CDTF">2013-07-24T06:19:32Z</dcterms:modified>
</cp:coreProperties>
</file>