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73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75" r:id="rId16"/>
    <p:sldId id="269" r:id="rId17"/>
    <p:sldId id="270" r:id="rId18"/>
    <p:sldId id="276" r:id="rId19"/>
    <p:sldId id="271" r:id="rId20"/>
    <p:sldId id="272" r:id="rId21"/>
    <p:sldId id="277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46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73504-55D8-4DA1-BD44-13480AE01DE2}" type="datetimeFigureOut">
              <a:rPr lang="el-GR" smtClean="0"/>
              <a:pPr/>
              <a:t>14/3/2013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260B3-B9FD-4D99-BDC8-552CA018C16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260B3-B9FD-4D99-BDC8-552CA018C167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260B3-B9FD-4D99-BDC8-552CA018C167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260B3-B9FD-4D99-BDC8-552CA018C167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260B3-B9FD-4D99-BDC8-552CA018C167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260B3-B9FD-4D99-BDC8-552CA018C167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260B3-B9FD-4D99-BDC8-552CA018C167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260B3-B9FD-4D99-BDC8-552CA018C167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260B3-B9FD-4D99-BDC8-552CA018C167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260B3-B9FD-4D99-BDC8-552CA018C167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260B3-B9FD-4D99-BDC8-552CA018C167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260B3-B9FD-4D99-BDC8-552CA018C167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260B3-B9FD-4D99-BDC8-552CA018C167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260B3-B9FD-4D99-BDC8-552CA018C167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260B3-B9FD-4D99-BDC8-552CA018C167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260B3-B9FD-4D99-BDC8-552CA018C167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260B3-B9FD-4D99-BDC8-552CA018C167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260B3-B9FD-4D99-BDC8-552CA018C167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260B3-B9FD-4D99-BDC8-552CA018C167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260B3-B9FD-4D99-BDC8-552CA018C167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260B3-B9FD-4D99-BDC8-552CA018C167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260B3-B9FD-4D99-BDC8-552CA018C167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74BF-354B-4D7A-96E5-0B30C2103009}" type="datetimeFigureOut">
              <a:rPr lang="el-GR" smtClean="0"/>
              <a:pPr/>
              <a:t>14/3/2013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282D-FC9D-4DE2-BDCD-091B44CA22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74BF-354B-4D7A-96E5-0B30C2103009}" type="datetimeFigureOut">
              <a:rPr lang="el-GR" smtClean="0"/>
              <a:pPr/>
              <a:t>14/3/2013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282D-FC9D-4DE2-BDCD-091B44CA22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74BF-354B-4D7A-96E5-0B30C2103009}" type="datetimeFigureOut">
              <a:rPr lang="el-GR" smtClean="0"/>
              <a:pPr/>
              <a:t>14/3/2013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282D-FC9D-4DE2-BDCD-091B44CA22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74BF-354B-4D7A-96E5-0B30C2103009}" type="datetimeFigureOut">
              <a:rPr lang="el-GR" smtClean="0"/>
              <a:pPr/>
              <a:t>14/3/2013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282D-FC9D-4DE2-BDCD-091B44CA22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74BF-354B-4D7A-96E5-0B30C2103009}" type="datetimeFigureOut">
              <a:rPr lang="el-GR" smtClean="0"/>
              <a:pPr/>
              <a:t>14/3/2013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282D-FC9D-4DE2-BDCD-091B44CA22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74BF-354B-4D7A-96E5-0B30C2103009}" type="datetimeFigureOut">
              <a:rPr lang="el-GR" smtClean="0"/>
              <a:pPr/>
              <a:t>14/3/2013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282D-FC9D-4DE2-BDCD-091B44CA22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74BF-354B-4D7A-96E5-0B30C2103009}" type="datetimeFigureOut">
              <a:rPr lang="el-GR" smtClean="0"/>
              <a:pPr/>
              <a:t>14/3/2013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282D-FC9D-4DE2-BDCD-091B44CA22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74BF-354B-4D7A-96E5-0B30C2103009}" type="datetimeFigureOut">
              <a:rPr lang="el-GR" smtClean="0"/>
              <a:pPr/>
              <a:t>14/3/2013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282D-FC9D-4DE2-BDCD-091B44CA22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74BF-354B-4D7A-96E5-0B30C2103009}" type="datetimeFigureOut">
              <a:rPr lang="el-GR" smtClean="0"/>
              <a:pPr/>
              <a:t>14/3/2013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282D-FC9D-4DE2-BDCD-091B44CA22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74BF-354B-4D7A-96E5-0B30C2103009}" type="datetimeFigureOut">
              <a:rPr lang="el-GR" smtClean="0"/>
              <a:pPr/>
              <a:t>14/3/2013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282D-FC9D-4DE2-BDCD-091B44CA22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74BF-354B-4D7A-96E5-0B30C2103009}" type="datetimeFigureOut">
              <a:rPr lang="el-GR" smtClean="0"/>
              <a:pPr/>
              <a:t>14/3/2013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282D-FC9D-4DE2-BDCD-091B44CA22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174BF-354B-4D7A-96E5-0B30C2103009}" type="datetimeFigureOut">
              <a:rPr lang="el-GR" smtClean="0"/>
              <a:pPr/>
              <a:t>14/3/2013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C282D-FC9D-4DE2-BDCD-091B44CA220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10800000" flipV="1">
            <a:off x="467544" y="0"/>
            <a:ext cx="8229600" cy="6453336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Achilleas</a:t>
            </a:r>
            <a:r>
              <a:rPr lang="en-US" sz="3600" b="1" dirty="0"/>
              <a:t> </a:t>
            </a:r>
            <a:r>
              <a:rPr lang="en-US" sz="3600" b="1" dirty="0" err="1"/>
              <a:t>Chaldaeakes</a:t>
            </a:r>
            <a:r>
              <a:rPr lang="en-US" sz="3600" b="1" dirty="0"/>
              <a:t>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n-US" b="1" dirty="0"/>
              <a:t> </a:t>
            </a:r>
            <a:r>
              <a:rPr lang="el-GR" dirty="0"/>
              <a:t/>
            </a:r>
            <a:br>
              <a:rPr lang="el-GR" dirty="0"/>
            </a:br>
            <a:r>
              <a:rPr lang="en-US" b="1" dirty="0"/>
              <a:t> 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n-US" b="1" dirty="0"/>
              <a:t>The Reflections of Ecclesiastical Policy in Sacred Music: </a:t>
            </a:r>
            <a:r>
              <a:rPr lang="el-GR" dirty="0"/>
              <a:t/>
            </a:r>
            <a:br>
              <a:rPr lang="el-GR" dirty="0"/>
            </a:br>
            <a:r>
              <a:rPr lang="en-US" b="1" dirty="0"/>
              <a:t>the case of Patriarch </a:t>
            </a:r>
            <a:r>
              <a:rPr lang="en-US" b="1" dirty="0" err="1"/>
              <a:t>Athanasios</a:t>
            </a:r>
            <a:r>
              <a:rPr lang="en-US" b="1" dirty="0"/>
              <a:t> V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79208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en-US" dirty="0" smtClean="0"/>
              <a:t>Associate Professor of Byzantine Musicology</a:t>
            </a:r>
            <a:endParaRPr lang="el-GR" dirty="0" smtClean="0"/>
          </a:p>
          <a:p>
            <a:pPr algn="ctr">
              <a:buNone/>
            </a:pPr>
            <a:r>
              <a:rPr lang="en-US" dirty="0" smtClean="0"/>
              <a:t>at the Department of Musical Studies of the National and </a:t>
            </a:r>
            <a:r>
              <a:rPr lang="en-US" dirty="0" err="1" smtClean="0"/>
              <a:t>Kapodistrian</a:t>
            </a:r>
            <a:r>
              <a:rPr lang="en-US" dirty="0" smtClean="0"/>
              <a:t> University of Athens</a:t>
            </a:r>
            <a:r>
              <a:rPr lang="el-GR" dirty="0" smtClean="0"/>
              <a:t> 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6165304"/>
            <a:ext cx="8219256" cy="36004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Codex No. 85/223 of </a:t>
            </a:r>
            <a:r>
              <a:rPr lang="en-US" sz="1200" dirty="0" err="1" smtClean="0"/>
              <a:t>K.A.Psachos</a:t>
            </a:r>
            <a:r>
              <a:rPr lang="en-US" sz="1200" dirty="0" smtClean="0"/>
              <a:t>’ Library (written by </a:t>
            </a:r>
            <a:r>
              <a:rPr lang="en-US" sz="1200" dirty="0" err="1" smtClean="0"/>
              <a:t>Apostolos</a:t>
            </a:r>
            <a:r>
              <a:rPr lang="en-US" sz="1200" dirty="0" smtClean="0"/>
              <a:t> </a:t>
            </a:r>
            <a:r>
              <a:rPr lang="en-US" sz="1200" dirty="0" err="1" smtClean="0"/>
              <a:t>Konstas</a:t>
            </a:r>
            <a:r>
              <a:rPr lang="en-US" sz="1200" dirty="0" smtClean="0"/>
              <a:t> from Chios in 1805), f. 86r-v</a:t>
            </a:r>
            <a:endParaRPr lang="el-GR" sz="1200" dirty="0"/>
          </a:p>
        </p:txBody>
      </p:sp>
      <p:pic>
        <p:nvPicPr>
          <p:cNvPr id="1026" name="Picture 2" descr="C:\Users\Αχιλλέας Χαλδαιάκης\Documents\Σ Υ Ν Ε Δ Ρ Ι Α\2013\Λονδινο\Μουσικά\καλοφωνικοί ειρμοί\Εκύκλωσαν\ΒΚΨ 85-233 (χφ. Κώνστα-1805), φ. 86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7284" y="476672"/>
            <a:ext cx="3390900" cy="1971675"/>
          </a:xfrm>
          <a:prstGeom prst="rect">
            <a:avLst/>
          </a:prstGeom>
          <a:noFill/>
        </p:spPr>
      </p:pic>
      <p:pic>
        <p:nvPicPr>
          <p:cNvPr id="1027" name="Picture 3" descr="C:\Users\Αχιλλέας Χαλδαιάκης\Documents\Σ Υ Ν Ε Δ Ρ Ι Α\2013\Λονδινο\Μουσικά\καλοφωνικοί ειρμοί\Εκύκλωσαν\ΒΚΨ 85-233 (χφ. Κώνστα-1805), φ. 86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8144" y="2420888"/>
            <a:ext cx="3470040" cy="36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6309320"/>
            <a:ext cx="7920880" cy="548680"/>
          </a:xfrm>
        </p:spPr>
        <p:txBody>
          <a:bodyPr>
            <a:normAutofit/>
          </a:bodyPr>
          <a:lstStyle/>
          <a:p>
            <a:r>
              <a:rPr lang="en-US" sz="1200" i="1" dirty="0" err="1" smtClean="0"/>
              <a:t>Kalophonic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Heirmologion</a:t>
            </a:r>
            <a:r>
              <a:rPr lang="en-US" sz="1200" i="1" dirty="0" smtClean="0"/>
              <a:t> </a:t>
            </a:r>
            <a:r>
              <a:rPr lang="en-US" sz="1200" dirty="0" smtClean="0"/>
              <a:t>(Constantinople 1835), pp. 168-169</a:t>
            </a:r>
            <a:endParaRPr lang="el-GR" sz="1200" dirty="0"/>
          </a:p>
        </p:txBody>
      </p:sp>
      <p:pic>
        <p:nvPicPr>
          <p:cNvPr id="2050" name="Picture 2" descr="C:\Users\Αχιλλέας Χαλδαιάκης\Documents\Σ Υ Ν Ε Δ Ρ Ι Α\2013\Λονδινο\Μουσικά\καλοφωνικοί ειρμοί\Εκύκλωσαν\σ. 1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59" y="260648"/>
            <a:ext cx="3653917" cy="3600000"/>
          </a:xfrm>
          <a:prstGeom prst="rect">
            <a:avLst/>
          </a:prstGeom>
          <a:noFill/>
        </p:spPr>
      </p:pic>
      <p:pic>
        <p:nvPicPr>
          <p:cNvPr id="2051" name="Picture 3" descr="C:\Users\Αχιλλέας Χαλδαιάκης\Documents\Σ Υ Ν Ε Δ Ρ Ι Α\2013\Λονδινο\Μουσικά\καλοφωνικοί ειρμοί\Εκύκλωσαν\σ. 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43" y="1052736"/>
            <a:ext cx="3888413" cy="52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Αχιλλέας Χαλδαιάκης\Documents\Σ Υ Ν Ε Δ Ρ Ι Α\2013\Λονδινο\Μουσικά\καλοφωνικοί ειρμοί\Εκύκλωσαν\kalophonic hirmos(2.1)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168" y="703237"/>
            <a:ext cx="3727816" cy="4525963"/>
          </a:xfrm>
          <a:prstGeom prst="rect">
            <a:avLst/>
          </a:prstGeom>
          <a:noFill/>
        </p:spPr>
      </p:pic>
      <p:pic>
        <p:nvPicPr>
          <p:cNvPr id="1027" name="Picture 3" descr="C:\Users\Αχιλλέας Χαλδαιάκης\Documents\Σ Υ Ν Ε Δ Ρ Ι Α\2013\Λονδινο\Μουσικά\καλοφωνικοί ειρμοί\Εκύκλωσαν\kalophonic hirmos(2.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268760"/>
            <a:ext cx="3778353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en-US" sz="1200" dirty="0" smtClean="0"/>
              <a:t>Codex No. 85/223 of </a:t>
            </a:r>
            <a:r>
              <a:rPr lang="en-US" sz="1200" dirty="0" err="1" smtClean="0"/>
              <a:t>K.A.Psachos</a:t>
            </a:r>
            <a:r>
              <a:rPr lang="en-US" sz="1200" dirty="0" smtClean="0"/>
              <a:t>’ Library (written by </a:t>
            </a:r>
            <a:r>
              <a:rPr lang="en-US" sz="1200" dirty="0" err="1" smtClean="0"/>
              <a:t>Apostolos</a:t>
            </a:r>
            <a:r>
              <a:rPr lang="en-US" sz="1200" dirty="0" smtClean="0"/>
              <a:t> </a:t>
            </a:r>
            <a:r>
              <a:rPr lang="en-US" sz="1200" dirty="0" err="1" smtClean="0"/>
              <a:t>Konstas</a:t>
            </a:r>
            <a:r>
              <a:rPr lang="en-US" sz="1200" dirty="0" smtClean="0"/>
              <a:t> from Chios in 1805), ff. 85v-86r</a:t>
            </a:r>
            <a:endParaRPr lang="el-GR" sz="1200" dirty="0"/>
          </a:p>
        </p:txBody>
      </p:sp>
      <p:pic>
        <p:nvPicPr>
          <p:cNvPr id="3074" name="Picture 2" descr="C:\Users\Αχιλλέας Χαλδαιάκης\Documents\Σ Υ Ν Ε Δ Ρ Ι Α\2013\Λονδινο\Μουσικά\καλοφωνικοί ειρμοί\Περιστάσεις\WEB - Αντίγραφο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6632"/>
            <a:ext cx="3997033" cy="1044000"/>
          </a:xfrm>
          <a:prstGeom prst="rect">
            <a:avLst/>
          </a:prstGeom>
          <a:noFill/>
        </p:spPr>
      </p:pic>
      <p:pic>
        <p:nvPicPr>
          <p:cNvPr id="3075" name="Picture 3" descr="C:\Users\Αχιλλέας Χαλδαιάκης\Documents\Σ Υ Ν Ε Δ Ρ Ι Α\2013\Λονδινο\Μουσικά\καλοφωνικοί ειρμοί\Περιστάσεις\ΒΚΨ 85-233 (χφ. Κώνστα-1805), φ. 86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124744"/>
            <a:ext cx="3971925" cy="522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860032" y="5805264"/>
            <a:ext cx="4283968" cy="1052736"/>
          </a:xfrm>
        </p:spPr>
        <p:txBody>
          <a:bodyPr>
            <a:normAutofit/>
          </a:bodyPr>
          <a:lstStyle/>
          <a:p>
            <a:r>
              <a:rPr lang="en-US" sz="1200" i="1" dirty="0" err="1" smtClean="0"/>
              <a:t>Kalophonic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Heirmologion</a:t>
            </a:r>
            <a:r>
              <a:rPr lang="en-US" sz="1200" i="1" dirty="0" smtClean="0"/>
              <a:t> </a:t>
            </a:r>
            <a:r>
              <a:rPr lang="en-US" sz="1200" dirty="0" smtClean="0"/>
              <a:t>(Constantinople 1835), pp. 166-168</a:t>
            </a:r>
            <a:endParaRPr lang="el-GR" sz="1200" dirty="0"/>
          </a:p>
        </p:txBody>
      </p:sp>
      <p:pic>
        <p:nvPicPr>
          <p:cNvPr id="4098" name="Picture 2" descr="C:\Users\Αχιλλέας Χαλδαιάκης\Documents\Σ Υ Ν Ε Δ Ρ Ι Α\2013\Λονδινο\Μουσικά\καλοφωνικοί ειρμοί\Περιστάσεις\σ. 1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728"/>
            <a:ext cx="3905916" cy="972000"/>
          </a:xfrm>
          <a:prstGeom prst="rect">
            <a:avLst/>
          </a:prstGeom>
          <a:noFill/>
        </p:spPr>
      </p:pic>
      <p:pic>
        <p:nvPicPr>
          <p:cNvPr id="4099" name="Picture 3" descr="C:\Users\Αχιλλέας Χαλδαιάκης\Documents\Σ Υ Ν Ε Δ Ρ Ι Α\2013\Λονδινο\Μουσικά\καλοφωνικοί ειρμοί\Περιστάσεις\σ. 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424" y="980728"/>
            <a:ext cx="4165600" cy="5888037"/>
          </a:xfrm>
          <a:prstGeom prst="rect">
            <a:avLst/>
          </a:prstGeom>
          <a:noFill/>
        </p:spPr>
      </p:pic>
      <p:pic>
        <p:nvPicPr>
          <p:cNvPr id="4100" name="Picture 4" descr="C:\Users\Αχιλλέας Χαλδαιάκης\Documents\Σ Υ Ν Ε Δ Ρ Ι Α\2013\Λονδινο\Μουσικά\καλοφωνικοί ειρμοί\Περιστάσεις\σ. 1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348880"/>
            <a:ext cx="4065616" cy="20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Αχιλλέας Χαλδαιάκης\Documents\Σ Υ Ν Ε Δ Ρ Ι Α\2013\Λονδινο\Μουσικά\καλοφωνικοί ειρμοί\Περιστάσεις\kalophonic hirmos(1.1)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4007726" cy="4860000"/>
          </a:xfrm>
          <a:prstGeom prst="rect">
            <a:avLst/>
          </a:prstGeom>
          <a:noFill/>
        </p:spPr>
      </p:pic>
      <p:pic>
        <p:nvPicPr>
          <p:cNvPr id="2051" name="Picture 3" descr="C:\Users\Αχιλλέας Χαλδαιάκης\Documents\Σ Υ Ν Ε Δ Ρ Ι Α\2013\Λονδινο\Μουσικά\καλοφωνικοί ειρμοί\Περιστάσεις\kalophonic hirmos(1.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12776"/>
            <a:ext cx="4151573" cy="442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rmAutofit/>
          </a:bodyPr>
          <a:lstStyle/>
          <a:p>
            <a:r>
              <a:rPr lang="en-US" sz="2800" i="1" dirty="0"/>
              <a:t>Times of </a:t>
            </a:r>
            <a:r>
              <a:rPr lang="en-US" sz="2800" b="1" i="1" dirty="0"/>
              <a:t>sorrows</a:t>
            </a:r>
            <a:r>
              <a:rPr lang="en-US" sz="2800" i="1" dirty="0"/>
              <a:t>, necessity, and trouble, and misfortunes in life have found me</a:t>
            </a:r>
            <a:endParaRPr lang="el-GR" sz="2800" dirty="0"/>
          </a:p>
        </p:txBody>
      </p:sp>
      <p:pic>
        <p:nvPicPr>
          <p:cNvPr id="5122" name="Picture 2" descr="C:\Users\Αχιλλέας Χαλδαιάκης\Documents\Σ Υ Ν Ε Δ Ρ Ι Α\2013\Λονδινο\Μουσικά\καλοφωνικοί ειρμοί\Περιστάσεις\κομμάτια\και θλίψεις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848" y="1484784"/>
            <a:ext cx="8229600" cy="2213229"/>
          </a:xfrm>
          <a:prstGeom prst="rect">
            <a:avLst/>
          </a:prstGeom>
          <a:noFill/>
        </p:spPr>
      </p:pic>
      <p:pic>
        <p:nvPicPr>
          <p:cNvPr id="3075" name="Picture 3" descr="C:\Users\Αχιλλέας Χαλδαιάκης\Documents\Σ Υ Ν Ε Δ Ρ Ι Α\2013\Λονδινο\Μουσικά\καλοφωνικοί ειρμοί\Περιστάσεις\κομμάτια\και θλίψει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33056"/>
            <a:ext cx="8546009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940966"/>
          </a:xfrm>
        </p:spPr>
        <p:txBody>
          <a:bodyPr>
            <a:normAutofit fontScale="90000"/>
          </a:bodyPr>
          <a:lstStyle/>
          <a:p>
            <a:r>
              <a:rPr lang="en-US" sz="4000" i="1" u="sng" dirty="0"/>
              <a:t>The </a:t>
            </a:r>
            <a:r>
              <a:rPr lang="en-US" sz="4000" i="1" u="sng" dirty="0" err="1"/>
              <a:t>turmoils</a:t>
            </a:r>
            <a:r>
              <a:rPr lang="en-US" sz="4000" i="1" u="sng" dirty="0"/>
              <a:t> of this life</a:t>
            </a:r>
            <a:r>
              <a:rPr lang="en-US" sz="4000" i="1" dirty="0"/>
              <a:t> encircle me like unto bees about a </a:t>
            </a:r>
            <a:r>
              <a:rPr lang="en-US" sz="4000" i="1" u="sng" dirty="0"/>
              <a:t>honeycomb, O </a:t>
            </a:r>
            <a:r>
              <a:rPr lang="en-US" sz="4000" i="1" u="sng" dirty="0" smtClean="0"/>
              <a:t>Virgin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6146" name="Picture 2" descr="C:\Users\Αχιλλέας Χαλδαιάκης\Documents\Σ Υ Ν Ε Δ Ρ Ι Α\2013\Λονδινο\Μουσικά\καλοφωνικοί ειρμοί\Εκύκλωσαν\κομμάτια\αι του βίου με ζάλα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9537" y="1521048"/>
            <a:ext cx="6190815" cy="2340000"/>
          </a:xfrm>
          <a:prstGeom prst="rect">
            <a:avLst/>
          </a:prstGeom>
          <a:noFill/>
        </p:spPr>
      </p:pic>
      <p:pic>
        <p:nvPicPr>
          <p:cNvPr id="6147" name="Picture 3" descr="C:\Users\Αχιλλέας Χαλδαιάκης\Documents\Σ Υ Ν Ε Δ Ρ Ι Α\2013\Λονδινο\Μουσικά\καλοφωνικοί ειρμοί\Εκύκλωσαν\κομμάτια\κηρίον παρθέν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149080"/>
            <a:ext cx="6193072" cy="23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u="sng" dirty="0" smtClean="0"/>
              <a:t>The </a:t>
            </a:r>
            <a:r>
              <a:rPr lang="en-US" sz="3200" i="1" u="sng" dirty="0" err="1" smtClean="0"/>
              <a:t>turmoils</a:t>
            </a:r>
            <a:r>
              <a:rPr lang="en-US" sz="3200" i="1" u="sng" dirty="0" smtClean="0"/>
              <a:t> of this life</a:t>
            </a:r>
            <a:r>
              <a:rPr lang="en-US" sz="3200" i="1" dirty="0" smtClean="0"/>
              <a:t> encircle me like unto bees about a </a:t>
            </a:r>
            <a:r>
              <a:rPr lang="en-US" sz="3200" i="1" u="sng" dirty="0" smtClean="0"/>
              <a:t>honeycomb, O Virgin</a:t>
            </a:r>
            <a:r>
              <a:rPr lang="el-GR" sz="3200" dirty="0" smtClean="0"/>
              <a:t/>
            </a:r>
            <a:br>
              <a:rPr lang="el-GR" sz="3200" dirty="0" smtClean="0"/>
            </a:br>
            <a:endParaRPr lang="el-GR" sz="3200" dirty="0"/>
          </a:p>
        </p:txBody>
      </p:sp>
      <p:pic>
        <p:nvPicPr>
          <p:cNvPr id="4098" name="Picture 2" descr="C:\Users\Αχιλλέας Χαλδαιάκης\Documents\Σ Υ Ν Ε Δ Ρ Ι Α\2013\Λονδινο\Μουσικά\καλοφωνικοί ειρμοί\Εκύκλωσαν\kalophonic hirmos(2.1) - Αντίγραφο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086936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68952" cy="432048"/>
          </a:xfrm>
        </p:spPr>
        <p:txBody>
          <a:bodyPr>
            <a:noAutofit/>
          </a:bodyPr>
          <a:lstStyle/>
          <a:p>
            <a:r>
              <a:rPr lang="en-US" sz="3200" i="1" dirty="0"/>
              <a:t>yet be, </a:t>
            </a:r>
            <a:r>
              <a:rPr lang="en-US" sz="3200" b="1" i="1" dirty="0"/>
              <a:t>O all-holy one</a:t>
            </a:r>
            <a:r>
              <a:rPr lang="en-US" sz="3200" i="1" dirty="0"/>
              <a:t>, my defender and helper </a:t>
            </a:r>
            <a:r>
              <a:rPr lang="en-US" sz="3200" b="1" i="1" dirty="0"/>
              <a:t>and rescuer</a:t>
            </a:r>
            <a:r>
              <a:rPr lang="en-US" sz="3200" i="1" dirty="0"/>
              <a:t>.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pic>
        <p:nvPicPr>
          <p:cNvPr id="7170" name="Picture 2" descr="C:\Users\Αχιλλέας Χαλδαιάκης\Documents\Σ Υ Ν Ε Δ Ρ Ι Α\2013\Λονδινο\Μουσικά\καλοφωνικοί ειρμοί\Εκύκλωσαν\κομμάτια\και ρύστιν πανάχραντ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58866"/>
            <a:ext cx="8229600" cy="2170134"/>
          </a:xfrm>
          <a:prstGeom prst="rect">
            <a:avLst/>
          </a:prstGeom>
          <a:noFill/>
        </p:spPr>
      </p:pic>
      <p:pic>
        <p:nvPicPr>
          <p:cNvPr id="6146" name="Picture 2" descr="C:\Users\Αχιλλέας Χαλδαιάκης\Documents\Σ Υ Ν Ε Δ Ρ Ι Α\2013\Λονδινο\Μουσικά\καλοφωνικοί ειρμοί\Εκύκλωσαν\και ρύστιν πανάχραντ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029" y="3356992"/>
            <a:ext cx="7545387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l-GR" dirty="0" smtClean="0"/>
              <a:t>	</a:t>
            </a:r>
            <a:r>
              <a:rPr lang="en-US" dirty="0" smtClean="0"/>
              <a:t>The </a:t>
            </a:r>
            <a:r>
              <a:rPr lang="en-US" dirty="0"/>
              <a:t>Patriarch of Constantinople </a:t>
            </a:r>
            <a:r>
              <a:rPr lang="en-US" b="1" dirty="0" err="1"/>
              <a:t>Athanasios</a:t>
            </a:r>
            <a:r>
              <a:rPr lang="en-US" b="1" dirty="0"/>
              <a:t> V</a:t>
            </a:r>
            <a:r>
              <a:rPr lang="en-US" dirty="0"/>
              <a:t> is an exceptionally important Church figure, widely renowned to the relevant historical research. He was a Cretan; through historians he is described as </a:t>
            </a:r>
            <a:r>
              <a:rPr lang="en-US" i="1" dirty="0"/>
              <a:t>“a wise man, whose outstanding prosperity was a scandal to the clergymen of the time; he would read European books and induce  people towards education”</a:t>
            </a:r>
            <a:r>
              <a:rPr lang="en-US" dirty="0"/>
              <a:t>; moreover he is reported as </a:t>
            </a:r>
            <a:r>
              <a:rPr lang="en-US" i="1" dirty="0"/>
              <a:t>“an expert of Greek, Latin and Arabic dialects, being in parallel perfect as far as music is concerned”</a:t>
            </a:r>
            <a:r>
              <a:rPr lang="en-US" dirty="0"/>
              <a:t>.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en-US" sz="3600" i="1" dirty="0"/>
              <a:t>protect me </a:t>
            </a:r>
            <a:r>
              <a:rPr lang="en-US" sz="3600" b="1" i="1" dirty="0"/>
              <a:t>in your almighty shelter</a:t>
            </a:r>
            <a:r>
              <a:rPr lang="el-GR" sz="3600" dirty="0"/>
              <a:t/>
            </a:r>
            <a:br>
              <a:rPr lang="el-GR" sz="3600" dirty="0"/>
            </a:br>
            <a:endParaRPr lang="el-GR" sz="3600" dirty="0"/>
          </a:p>
        </p:txBody>
      </p:sp>
      <p:pic>
        <p:nvPicPr>
          <p:cNvPr id="8194" name="Picture 2" descr="C:\Users\Αχιλλέας Χαλδαιάκης\Documents\Σ Υ Ν Ε Δ Ρ Ι Α\2013\Λονδινο\Μουσικά\καλοφωνικοί ειρμοί\Περιστάσεις\κομμάτια\τη κραταιά σου σκέπη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907" y="1052736"/>
            <a:ext cx="7622517" cy="2880000"/>
          </a:xfrm>
          <a:prstGeom prst="rect">
            <a:avLst/>
          </a:prstGeom>
          <a:noFill/>
        </p:spPr>
      </p:pic>
      <p:pic>
        <p:nvPicPr>
          <p:cNvPr id="5123" name="Picture 3" descr="C:\Users\Αχιλλέας Χαλδαιάκης\Documents\Σ Υ Ν Ε Δ Ρ Ι Α\2013\Λονδινο\Μουσικά\καλοφωνικοί ειρμοί\Περιστάσεις\κομμάτια\τη κραταιά σου σκέπη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005064"/>
            <a:ext cx="8774084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260648"/>
            <a:ext cx="8136904" cy="586551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l-GR" dirty="0" smtClean="0"/>
              <a:t>	</a:t>
            </a:r>
            <a:r>
              <a:rPr lang="en-US" dirty="0" smtClean="0"/>
              <a:t>Taking </a:t>
            </a:r>
            <a:r>
              <a:rPr lang="en-US" dirty="0" smtClean="0"/>
              <a:t>into consideration both, the text on which those final cadences are based as well as </a:t>
            </a:r>
            <a:r>
              <a:rPr lang="en-US" dirty="0" err="1" smtClean="0"/>
              <a:t>Athanasios</a:t>
            </a:r>
            <a:r>
              <a:rPr lang="en-US" dirty="0" smtClean="0"/>
              <a:t>’ composing choice to end both of them on their fifth (a phenomenon undoubtedly creating a sense of “musical expectation”, which could drive us to a “philosophical anticipation” as well), </a:t>
            </a:r>
            <a:r>
              <a:rPr lang="en-US" dirty="0" smtClean="0"/>
              <a:t>I</a:t>
            </a:r>
            <a:r>
              <a:rPr lang="el-GR" dirty="0" smtClean="0"/>
              <a:t> </a:t>
            </a:r>
            <a:r>
              <a:rPr lang="en-US" dirty="0" smtClean="0"/>
              <a:t>would </a:t>
            </a:r>
            <a:r>
              <a:rPr lang="en-US" dirty="0" smtClean="0"/>
              <a:t>observe that at this point lies a </a:t>
            </a:r>
            <a:r>
              <a:rPr lang="en-US" u="sng" dirty="0" smtClean="0"/>
              <a:t>“hidden message”</a:t>
            </a:r>
            <a:r>
              <a:rPr lang="en-US" dirty="0" smtClean="0"/>
              <a:t>; our composer, </a:t>
            </a:r>
            <a:r>
              <a:rPr lang="en-US" dirty="0" err="1" smtClean="0"/>
              <a:t>Athanasios</a:t>
            </a:r>
            <a:r>
              <a:rPr lang="en-US" dirty="0" smtClean="0"/>
              <a:t>, a composer whose life was then full of</a:t>
            </a:r>
            <a:r>
              <a:rPr lang="en-US" i="1" dirty="0" smtClean="0"/>
              <a:t> sorrows, necessities, troubles, misfortunes, </a:t>
            </a:r>
            <a:r>
              <a:rPr lang="en-US" dirty="0" err="1" smtClean="0"/>
              <a:t>e.t.c</a:t>
            </a:r>
            <a:r>
              <a:rPr lang="en-US" dirty="0" smtClean="0"/>
              <a:t>.</a:t>
            </a:r>
            <a:r>
              <a:rPr lang="en-US" i="1" dirty="0" smtClean="0"/>
              <a:t> </a:t>
            </a:r>
            <a:r>
              <a:rPr lang="en-US" dirty="0" smtClean="0"/>
              <a:t>covered up a mystical</a:t>
            </a:r>
            <a:r>
              <a:rPr lang="en-US" i="1" dirty="0" smtClean="0"/>
              <a:t> </a:t>
            </a:r>
            <a:r>
              <a:rPr lang="en-US" dirty="0" smtClean="0"/>
              <a:t>prayer into his music, addressing to his</a:t>
            </a:r>
            <a:r>
              <a:rPr lang="en-US" i="1" dirty="0" smtClean="0"/>
              <a:t> all-holy one defender and helper and rescuer</a:t>
            </a:r>
            <a:r>
              <a:rPr lang="en-US" dirty="0" smtClean="0"/>
              <a:t>, a prayer that is nothing less than a – last but not least expressed –  </a:t>
            </a:r>
            <a:r>
              <a:rPr lang="en-US" b="1" i="1" dirty="0" smtClean="0"/>
              <a:t>message of hope</a:t>
            </a:r>
            <a:r>
              <a:rPr lang="en-US" b="1" dirty="0" smtClean="0"/>
              <a:t>…</a:t>
            </a:r>
            <a:endParaRPr lang="el-GR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i="1" dirty="0"/>
              <a:t>	</a:t>
            </a:r>
            <a:r>
              <a:rPr lang="el-GR" b="1" i="1" dirty="0" smtClean="0"/>
              <a:t>Μητροπολίτου </a:t>
            </a:r>
            <a:r>
              <a:rPr lang="el-GR" b="1" i="1" dirty="0" err="1"/>
              <a:t>Τουρνόβου</a:t>
            </a:r>
            <a:r>
              <a:rPr lang="el-GR" b="1" i="1" dirty="0"/>
              <a:t> κυρίου </a:t>
            </a:r>
            <a:r>
              <a:rPr lang="el-GR" b="1" i="1" dirty="0" err="1"/>
              <a:t>Ἀθανασίου</a:t>
            </a:r>
            <a:r>
              <a:rPr lang="el-GR" i="1" dirty="0"/>
              <a:t>, </a:t>
            </a:r>
            <a:r>
              <a:rPr lang="el-GR" i="1" dirty="0" err="1"/>
              <a:t>εἰς</a:t>
            </a:r>
            <a:r>
              <a:rPr lang="el-GR" i="1" dirty="0"/>
              <a:t> </a:t>
            </a:r>
            <a:r>
              <a:rPr lang="el-GR" i="1" dirty="0" err="1"/>
              <a:t>τὸν</a:t>
            </a:r>
            <a:r>
              <a:rPr lang="el-GR" i="1" dirty="0"/>
              <a:t> </a:t>
            </a:r>
            <a:r>
              <a:rPr lang="el-GR" i="1" dirty="0" err="1"/>
              <a:t>αὐθέντην</a:t>
            </a:r>
            <a:r>
              <a:rPr lang="el-GR" i="1" dirty="0"/>
              <a:t> </a:t>
            </a:r>
            <a:r>
              <a:rPr lang="el-GR" i="1" dirty="0" err="1"/>
              <a:t>Οὑγγροβλαχίας</a:t>
            </a:r>
            <a:r>
              <a:rPr lang="el-GR" i="1" dirty="0"/>
              <a:t>· </a:t>
            </a:r>
            <a:r>
              <a:rPr lang="el-GR" i="1" dirty="0" err="1"/>
              <a:t>ἦχος</a:t>
            </a:r>
            <a:r>
              <a:rPr lang="el-GR" i="1" dirty="0"/>
              <a:t> δ’ </a:t>
            </a:r>
            <a:r>
              <a:rPr lang="el-GR" i="1" dirty="0" err="1" smtClean="0"/>
              <a:t>Πολυχρόνιον</a:t>
            </a:r>
            <a:r>
              <a:rPr lang="el-GR" i="1" dirty="0" smtClean="0"/>
              <a:t> </a:t>
            </a:r>
            <a:r>
              <a:rPr lang="el-GR" i="1" dirty="0" err="1"/>
              <a:t>ποιῆσαι</a:t>
            </a:r>
            <a:r>
              <a:rPr lang="el-GR" i="1" dirty="0"/>
              <a:t>. </a:t>
            </a:r>
            <a:endParaRPr lang="el-GR" i="1" dirty="0" smtClean="0"/>
          </a:p>
          <a:p>
            <a:pPr algn="r">
              <a:buNone/>
            </a:pPr>
            <a:r>
              <a:rPr lang="el-GR" dirty="0" smtClean="0"/>
              <a:t>	</a:t>
            </a:r>
            <a:r>
              <a:rPr lang="en-US" sz="1400" dirty="0" smtClean="0"/>
              <a:t> [codex </a:t>
            </a:r>
            <a:r>
              <a:rPr lang="en-US" sz="1400" dirty="0" err="1" smtClean="0"/>
              <a:t>Iviron</a:t>
            </a:r>
            <a:r>
              <a:rPr lang="en-US" sz="1400" dirty="0" smtClean="0"/>
              <a:t> No. 970 (</a:t>
            </a:r>
            <a:r>
              <a:rPr lang="en-US" sz="1400" dirty="0" err="1" smtClean="0"/>
              <a:t>Papadiki</a:t>
            </a:r>
            <a:r>
              <a:rPr lang="el-GR" sz="1400" dirty="0" smtClean="0"/>
              <a:t>, </a:t>
            </a:r>
            <a:r>
              <a:rPr lang="en-US" sz="1400" dirty="0" smtClean="0"/>
              <a:t>written by monk Kosmas the so-called Macedon ), ff. 225</a:t>
            </a:r>
            <a:r>
              <a:rPr lang="en-US" sz="1400" baseline="30000" dirty="0" smtClean="0"/>
              <a:t>r</a:t>
            </a:r>
            <a:r>
              <a:rPr lang="en-US" sz="1400" dirty="0" smtClean="0"/>
              <a:t>-226</a:t>
            </a:r>
            <a:r>
              <a:rPr lang="en-US" sz="1400" baseline="30000" dirty="0" smtClean="0"/>
              <a:t>v</a:t>
            </a:r>
            <a:r>
              <a:rPr lang="en-US" sz="1400" dirty="0" smtClean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731743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l-GR" i="1" dirty="0" smtClean="0"/>
              <a:t>	«</a:t>
            </a:r>
            <a:r>
              <a:rPr lang="el-GR" i="1" u="sng" dirty="0" err="1"/>
              <a:t>Ἀποβληθέντος</a:t>
            </a:r>
            <a:r>
              <a:rPr lang="el-GR" i="1" u="sng" dirty="0"/>
              <a:t> </a:t>
            </a:r>
            <a:r>
              <a:rPr lang="el-GR" i="1" u="sng" dirty="0" err="1"/>
              <a:t>καὶ</a:t>
            </a:r>
            <a:r>
              <a:rPr lang="el-GR" i="1" u="sng" dirty="0"/>
              <a:t> </a:t>
            </a:r>
            <a:r>
              <a:rPr lang="el-GR" i="1" u="sng" dirty="0" err="1"/>
              <a:t>γὰρ</a:t>
            </a:r>
            <a:r>
              <a:rPr lang="el-GR" i="1" u="sng" dirty="0"/>
              <a:t> </a:t>
            </a:r>
            <a:r>
              <a:rPr lang="el-GR" i="1" u="sng" dirty="0" err="1"/>
              <a:t>τοῦ</a:t>
            </a:r>
            <a:r>
              <a:rPr lang="el-GR" i="1" u="sng" dirty="0"/>
              <a:t> </a:t>
            </a:r>
            <a:r>
              <a:rPr lang="el-GR" i="1" u="sng" dirty="0" err="1"/>
              <a:t>προχρηματίσαντος</a:t>
            </a:r>
            <a:r>
              <a:rPr lang="el-GR" i="1" u="sng" dirty="0"/>
              <a:t> πατριάρχου </a:t>
            </a:r>
            <a:r>
              <a:rPr lang="el-GR" i="1" u="sng" dirty="0" err="1"/>
              <a:t>κὺρ</a:t>
            </a:r>
            <a:r>
              <a:rPr lang="el-GR" i="1" u="sng" dirty="0"/>
              <a:t> </a:t>
            </a:r>
            <a:r>
              <a:rPr lang="el-GR" i="1" u="sng" dirty="0" err="1"/>
              <a:t>Κυπ</a:t>
            </a:r>
            <a:r>
              <a:rPr lang="el-GR" i="1" dirty="0" err="1"/>
              <a:t>ριανοῦ</a:t>
            </a:r>
            <a:r>
              <a:rPr lang="el-GR" i="1" dirty="0"/>
              <a:t>, </a:t>
            </a:r>
            <a:r>
              <a:rPr lang="el-GR" i="1" dirty="0" err="1"/>
              <a:t>δι</a:t>
            </a:r>
            <a:r>
              <a:rPr lang="el-GR" i="1" dirty="0"/>
              <a:t>’ </a:t>
            </a:r>
            <a:r>
              <a:rPr lang="el-GR" i="1" dirty="0" err="1"/>
              <a:t>ἀγωγῆς</a:t>
            </a:r>
            <a:r>
              <a:rPr lang="el-GR" i="1" dirty="0"/>
              <a:t> κινηθείσης κατ’ </a:t>
            </a:r>
            <a:r>
              <a:rPr lang="el-GR" i="1" dirty="0" err="1"/>
              <a:t>αὐτοῦ</a:t>
            </a:r>
            <a:r>
              <a:rPr lang="el-GR" i="1" dirty="0"/>
              <a:t> </a:t>
            </a:r>
            <a:r>
              <a:rPr lang="el-GR" i="1" dirty="0" err="1"/>
              <a:t>ὑπὸ</a:t>
            </a:r>
            <a:r>
              <a:rPr lang="el-GR" i="1" dirty="0"/>
              <a:t> </a:t>
            </a:r>
            <a:r>
              <a:rPr lang="el-GR" i="1" dirty="0" err="1"/>
              <a:t>τῶν</a:t>
            </a:r>
            <a:r>
              <a:rPr lang="el-GR" i="1" dirty="0"/>
              <a:t> </a:t>
            </a:r>
            <a:r>
              <a:rPr lang="el-GR" i="1" dirty="0" err="1"/>
              <a:t>ἱερέων</a:t>
            </a:r>
            <a:r>
              <a:rPr lang="el-GR" i="1" dirty="0"/>
              <a:t> </a:t>
            </a:r>
            <a:r>
              <a:rPr lang="el-GR" i="1" dirty="0" err="1"/>
              <a:t>ἁπασῶν</a:t>
            </a:r>
            <a:r>
              <a:rPr lang="el-GR" i="1" dirty="0"/>
              <a:t> </a:t>
            </a:r>
            <a:r>
              <a:rPr lang="el-GR" i="1" dirty="0" err="1"/>
              <a:t>τῶν</a:t>
            </a:r>
            <a:r>
              <a:rPr lang="el-GR" i="1" dirty="0"/>
              <a:t> </a:t>
            </a:r>
            <a:r>
              <a:rPr lang="el-GR" i="1" dirty="0" err="1"/>
              <a:t>ἐκκλησιῶν</a:t>
            </a:r>
            <a:r>
              <a:rPr lang="el-GR" i="1" dirty="0"/>
              <a:t>, </a:t>
            </a:r>
            <a:r>
              <a:rPr lang="el-GR" i="1" dirty="0" err="1"/>
              <a:t>ἐφ</a:t>
            </a:r>
            <a:r>
              <a:rPr lang="el-GR" i="1" dirty="0"/>
              <a:t>’ </a:t>
            </a:r>
            <a:r>
              <a:rPr lang="el-GR" i="1" dirty="0" err="1"/>
              <a:t>οἷς</a:t>
            </a:r>
            <a:r>
              <a:rPr lang="el-GR" i="1" dirty="0"/>
              <a:t> </a:t>
            </a:r>
            <a:r>
              <a:rPr lang="el-GR" i="1" dirty="0" err="1"/>
              <a:t>ἠδικήθησαν</a:t>
            </a:r>
            <a:r>
              <a:rPr lang="el-GR" i="1" dirty="0"/>
              <a:t>, </a:t>
            </a:r>
            <a:r>
              <a:rPr lang="el-GR" i="1" dirty="0" err="1"/>
              <a:t>ἐπὶ</a:t>
            </a:r>
            <a:r>
              <a:rPr lang="el-GR" i="1" dirty="0"/>
              <a:t> </a:t>
            </a:r>
            <a:r>
              <a:rPr lang="el-GR" i="1" dirty="0" err="1"/>
              <a:t>τοῦ</a:t>
            </a:r>
            <a:r>
              <a:rPr lang="el-GR" i="1" dirty="0"/>
              <a:t> </a:t>
            </a:r>
            <a:r>
              <a:rPr lang="el-GR" i="1" dirty="0" err="1"/>
              <a:t>βασιλικοῦ</a:t>
            </a:r>
            <a:r>
              <a:rPr lang="el-GR" i="1" dirty="0"/>
              <a:t> βήματος, </a:t>
            </a:r>
            <a:r>
              <a:rPr lang="el-GR" i="1" dirty="0" err="1"/>
              <a:t>ἐνώπιον</a:t>
            </a:r>
            <a:r>
              <a:rPr lang="el-GR" i="1" dirty="0"/>
              <a:t> </a:t>
            </a:r>
            <a:r>
              <a:rPr lang="el-GR" i="1" dirty="0" err="1"/>
              <a:t>τοῦ</a:t>
            </a:r>
            <a:r>
              <a:rPr lang="el-GR" i="1" dirty="0"/>
              <a:t> </a:t>
            </a:r>
            <a:r>
              <a:rPr lang="el-GR" i="1" dirty="0" err="1"/>
              <a:t>ὑπερτάτου</a:t>
            </a:r>
            <a:r>
              <a:rPr lang="el-GR" i="1" dirty="0"/>
              <a:t> </a:t>
            </a:r>
            <a:r>
              <a:rPr lang="el-GR" i="1" dirty="0" err="1"/>
              <a:t>ἐπιτρόπου</a:t>
            </a:r>
            <a:r>
              <a:rPr lang="el-GR" i="1" dirty="0"/>
              <a:t>, </a:t>
            </a:r>
            <a:r>
              <a:rPr lang="el-GR" i="1" dirty="0" err="1"/>
              <a:t>οὗ</a:t>
            </a:r>
            <a:r>
              <a:rPr lang="el-GR" i="1" dirty="0"/>
              <a:t> </a:t>
            </a:r>
            <a:r>
              <a:rPr lang="el-GR" i="1" dirty="0" err="1"/>
              <a:t>τῇ</a:t>
            </a:r>
            <a:r>
              <a:rPr lang="el-GR" i="1" dirty="0"/>
              <a:t> </a:t>
            </a:r>
            <a:r>
              <a:rPr lang="el-GR" i="1" dirty="0" err="1"/>
              <a:t>προσταγῇ</a:t>
            </a:r>
            <a:r>
              <a:rPr lang="el-GR" i="1" dirty="0"/>
              <a:t> </a:t>
            </a:r>
            <a:r>
              <a:rPr lang="el-GR" i="1" dirty="0" err="1"/>
              <a:t>συμπαρέστημεν</a:t>
            </a:r>
            <a:r>
              <a:rPr lang="el-GR" i="1" dirty="0"/>
              <a:t> </a:t>
            </a:r>
            <a:r>
              <a:rPr lang="el-GR" i="1" dirty="0" err="1"/>
              <a:t>καὶ</a:t>
            </a:r>
            <a:r>
              <a:rPr lang="el-GR" i="1" dirty="0"/>
              <a:t> </a:t>
            </a:r>
            <a:r>
              <a:rPr lang="el-GR" i="1" dirty="0" err="1"/>
              <a:t>ἡμεῖς</a:t>
            </a:r>
            <a:r>
              <a:rPr lang="el-GR" i="1" dirty="0"/>
              <a:t> </a:t>
            </a:r>
            <a:r>
              <a:rPr lang="el-GR" i="1" dirty="0" err="1"/>
              <a:t>ἁπαξάπαντες</a:t>
            </a:r>
            <a:r>
              <a:rPr lang="el-GR" i="1" dirty="0"/>
              <a:t> </a:t>
            </a:r>
            <a:r>
              <a:rPr lang="el-GR" i="1" dirty="0" err="1"/>
              <a:t>οἱ</a:t>
            </a:r>
            <a:r>
              <a:rPr lang="el-GR" i="1" dirty="0"/>
              <a:t> </a:t>
            </a:r>
            <a:r>
              <a:rPr lang="el-GR" i="1" dirty="0" err="1"/>
              <a:t>συναδελφοὶ</a:t>
            </a:r>
            <a:r>
              <a:rPr lang="el-GR" i="1" dirty="0"/>
              <a:t> </a:t>
            </a:r>
            <a:r>
              <a:rPr lang="el-GR" i="1" dirty="0" err="1"/>
              <a:t>ἀρχιερεῖς</a:t>
            </a:r>
            <a:r>
              <a:rPr lang="el-GR" i="1" dirty="0"/>
              <a:t>, </a:t>
            </a:r>
            <a:r>
              <a:rPr lang="el-GR" i="1" dirty="0" err="1"/>
              <a:t>οἵτινες</a:t>
            </a:r>
            <a:r>
              <a:rPr lang="el-GR" i="1" dirty="0"/>
              <a:t> </a:t>
            </a:r>
            <a:r>
              <a:rPr lang="el-GR" i="1" dirty="0" err="1"/>
              <a:t>ἐρωτηθέντες</a:t>
            </a:r>
            <a:r>
              <a:rPr lang="el-GR" i="1" dirty="0"/>
              <a:t> </a:t>
            </a:r>
            <a:r>
              <a:rPr lang="el-GR" i="1" dirty="0" err="1"/>
              <a:t>ἐξείπομεν</a:t>
            </a:r>
            <a:r>
              <a:rPr lang="el-GR" i="1" dirty="0"/>
              <a:t> </a:t>
            </a:r>
            <a:r>
              <a:rPr lang="el-GR" i="1" dirty="0" err="1"/>
              <a:t>τὴν</a:t>
            </a:r>
            <a:r>
              <a:rPr lang="el-GR" i="1" dirty="0"/>
              <a:t> </a:t>
            </a:r>
            <a:r>
              <a:rPr lang="el-GR" i="1" dirty="0" err="1"/>
              <a:t>κατάστασιν</a:t>
            </a:r>
            <a:r>
              <a:rPr lang="el-GR" i="1" dirty="0"/>
              <a:t> </a:t>
            </a:r>
            <a:r>
              <a:rPr lang="el-GR" i="1" dirty="0" err="1"/>
              <a:t>ἐκείνου</a:t>
            </a:r>
            <a:r>
              <a:rPr lang="el-GR" i="1" dirty="0"/>
              <a:t>, </a:t>
            </a:r>
            <a:r>
              <a:rPr lang="el-GR" i="1" dirty="0" err="1"/>
              <a:t>ὡς</a:t>
            </a:r>
            <a:r>
              <a:rPr lang="el-GR" i="1" dirty="0"/>
              <a:t> ἡ </a:t>
            </a:r>
            <a:r>
              <a:rPr lang="el-GR" i="1" dirty="0" err="1"/>
              <a:t>ἀλήθεια</a:t>
            </a:r>
            <a:r>
              <a:rPr lang="el-GR" i="1" dirty="0"/>
              <a:t> </a:t>
            </a:r>
            <a:r>
              <a:rPr lang="el-GR" i="1" dirty="0" err="1"/>
              <a:t>ἔχει</a:t>
            </a:r>
            <a:r>
              <a:rPr lang="el-GR" i="1" dirty="0"/>
              <a:t>, </a:t>
            </a:r>
            <a:r>
              <a:rPr lang="el-GR" i="1" dirty="0" err="1"/>
              <a:t>κἀντεῦθεν</a:t>
            </a:r>
            <a:r>
              <a:rPr lang="el-GR" i="1" dirty="0"/>
              <a:t> </a:t>
            </a:r>
            <a:r>
              <a:rPr lang="el-GR" i="1" dirty="0" err="1"/>
              <a:t>καὶ</a:t>
            </a:r>
            <a:r>
              <a:rPr lang="el-GR" i="1" dirty="0"/>
              <a:t> </a:t>
            </a:r>
            <a:r>
              <a:rPr lang="el-GR" i="1" dirty="0" err="1"/>
              <a:t>ἀποβληθέντος</a:t>
            </a:r>
            <a:r>
              <a:rPr lang="el-GR" i="1" dirty="0"/>
              <a:t>, </a:t>
            </a:r>
            <a:r>
              <a:rPr lang="el-GR" i="1" dirty="0" err="1"/>
              <a:t>ὡς</a:t>
            </a:r>
            <a:r>
              <a:rPr lang="el-GR" i="1" dirty="0"/>
              <a:t> </a:t>
            </a:r>
            <a:r>
              <a:rPr lang="el-GR" i="1" dirty="0" err="1"/>
              <a:t>εἴρηται</a:t>
            </a:r>
            <a:r>
              <a:rPr lang="el-GR" i="1" dirty="0"/>
              <a:t>, </a:t>
            </a:r>
            <a:r>
              <a:rPr lang="el-GR" i="1" dirty="0" err="1"/>
              <a:t>ἐγένετο</a:t>
            </a:r>
            <a:r>
              <a:rPr lang="el-GR" i="1" dirty="0"/>
              <a:t> </a:t>
            </a:r>
            <a:r>
              <a:rPr lang="el-GR" i="1" dirty="0" err="1"/>
              <a:t>σκέψις</a:t>
            </a:r>
            <a:r>
              <a:rPr lang="el-GR" i="1" dirty="0"/>
              <a:t> </a:t>
            </a:r>
            <a:r>
              <a:rPr lang="el-GR" i="1" dirty="0" err="1"/>
              <a:t>κοινὴ</a:t>
            </a:r>
            <a:r>
              <a:rPr lang="el-GR" i="1" dirty="0"/>
              <a:t> </a:t>
            </a:r>
            <a:r>
              <a:rPr lang="el-GR" i="1" dirty="0" err="1"/>
              <a:t>καὶ</a:t>
            </a:r>
            <a:r>
              <a:rPr lang="el-GR" i="1" dirty="0"/>
              <a:t> </a:t>
            </a:r>
            <a:r>
              <a:rPr lang="el-GR" i="1" dirty="0" err="1"/>
              <a:t>συνοδικὴ</a:t>
            </a:r>
            <a:r>
              <a:rPr lang="el-GR" i="1" dirty="0"/>
              <a:t> </a:t>
            </a:r>
            <a:r>
              <a:rPr lang="el-GR" i="1" dirty="0" err="1"/>
              <a:t>εἰς</a:t>
            </a:r>
            <a:r>
              <a:rPr lang="el-GR" i="1" dirty="0"/>
              <a:t> </a:t>
            </a:r>
            <a:r>
              <a:rPr lang="el-GR" i="1" dirty="0" err="1"/>
              <a:t>ἐκλογὴν</a:t>
            </a:r>
            <a:r>
              <a:rPr lang="el-GR" i="1" dirty="0"/>
              <a:t> </a:t>
            </a:r>
            <a:r>
              <a:rPr lang="el-GR" i="1" dirty="0" err="1"/>
              <a:t>ἑτέρου</a:t>
            </a:r>
            <a:r>
              <a:rPr lang="el-GR" i="1" dirty="0"/>
              <a:t> προσώπου, </a:t>
            </a:r>
            <a:r>
              <a:rPr lang="el-GR" i="1" dirty="0" err="1"/>
              <a:t>τοῦ</a:t>
            </a:r>
            <a:r>
              <a:rPr lang="el-GR" i="1" dirty="0"/>
              <a:t> </a:t>
            </a:r>
            <a:r>
              <a:rPr lang="el-GR" i="1" dirty="0" err="1"/>
              <a:t>ἀναδέξασθαι</a:t>
            </a:r>
            <a:r>
              <a:rPr lang="el-GR" i="1" dirty="0"/>
              <a:t> </a:t>
            </a:r>
            <a:r>
              <a:rPr lang="el-GR" i="1" dirty="0" err="1"/>
              <a:t>τὴν</a:t>
            </a:r>
            <a:r>
              <a:rPr lang="el-GR" i="1" dirty="0"/>
              <a:t> </a:t>
            </a:r>
            <a:r>
              <a:rPr lang="el-GR" i="1" dirty="0" err="1"/>
              <a:t>προστασίαν</a:t>
            </a:r>
            <a:r>
              <a:rPr lang="el-GR" i="1" dirty="0"/>
              <a:t> </a:t>
            </a:r>
            <a:r>
              <a:rPr lang="el-GR" i="1" dirty="0" err="1"/>
              <a:t>τῆς</a:t>
            </a:r>
            <a:r>
              <a:rPr lang="el-GR" i="1" dirty="0"/>
              <a:t> </a:t>
            </a:r>
            <a:r>
              <a:rPr lang="el-GR" i="1" dirty="0" err="1"/>
              <a:t>ἀποστολικῆς</a:t>
            </a:r>
            <a:r>
              <a:rPr lang="el-GR" i="1" dirty="0"/>
              <a:t> </a:t>
            </a:r>
            <a:r>
              <a:rPr lang="el-GR" i="1" dirty="0" err="1" smtClean="0"/>
              <a:t>οἰκουμενικῆς</a:t>
            </a:r>
            <a:r>
              <a:rPr lang="el-GR" i="1" dirty="0" smtClean="0"/>
              <a:t> </a:t>
            </a:r>
            <a:r>
              <a:rPr lang="el-GR" i="1" dirty="0"/>
              <a:t>ταύτης καθέδρας, </a:t>
            </a:r>
            <a:r>
              <a:rPr lang="el-GR" i="1" dirty="0" err="1"/>
              <a:t>καὶ</a:t>
            </a:r>
            <a:r>
              <a:rPr lang="el-GR" i="1" dirty="0"/>
              <a:t> </a:t>
            </a:r>
            <a:r>
              <a:rPr lang="el-GR" i="1" u="sng" dirty="0" err="1"/>
              <a:t>ἐξελέγη</a:t>
            </a:r>
            <a:r>
              <a:rPr lang="el-GR" i="1" u="sng" dirty="0"/>
              <a:t> </a:t>
            </a:r>
            <a:r>
              <a:rPr lang="el-GR" i="1" u="sng" dirty="0" err="1"/>
              <a:t>εἰς</a:t>
            </a:r>
            <a:r>
              <a:rPr lang="el-GR" i="1" u="sng" dirty="0"/>
              <a:t> </a:t>
            </a:r>
            <a:r>
              <a:rPr lang="el-GR" i="1" u="sng" dirty="0" err="1"/>
              <a:t>τοῦτο</a:t>
            </a:r>
            <a:r>
              <a:rPr lang="el-GR" i="1" u="sng" dirty="0"/>
              <a:t> ὁ </a:t>
            </a:r>
            <a:r>
              <a:rPr lang="el-GR" i="1" u="sng" dirty="0" err="1"/>
              <a:t>συναδελφὸς</a:t>
            </a:r>
            <a:r>
              <a:rPr lang="el-GR" i="1" u="sng" dirty="0"/>
              <a:t> </a:t>
            </a:r>
            <a:r>
              <a:rPr lang="el-GR" i="1" u="sng" dirty="0" err="1"/>
              <a:t>ἅγιος</a:t>
            </a:r>
            <a:r>
              <a:rPr lang="el-GR" i="1" u="sng" dirty="0"/>
              <a:t> </a:t>
            </a:r>
            <a:r>
              <a:rPr lang="el-GR" i="1" u="sng" dirty="0" err="1"/>
              <a:t>Κυζίκου</a:t>
            </a:r>
            <a:r>
              <a:rPr lang="el-GR" i="1" u="sng" dirty="0"/>
              <a:t> </a:t>
            </a:r>
            <a:r>
              <a:rPr lang="el-GR" i="1" u="sng" dirty="0" err="1"/>
              <a:t>κὺρ</a:t>
            </a:r>
            <a:r>
              <a:rPr lang="el-GR" i="1" u="sng" dirty="0"/>
              <a:t> Κύριλλος</a:t>
            </a:r>
            <a:r>
              <a:rPr lang="el-GR" i="1" dirty="0"/>
              <a:t>· </a:t>
            </a:r>
            <a:r>
              <a:rPr lang="el-GR" i="1" dirty="0" err="1"/>
              <a:t>εἰθ</a:t>
            </a:r>
            <a:r>
              <a:rPr lang="el-GR" i="1" dirty="0"/>
              <a:t>’ </a:t>
            </a:r>
            <a:r>
              <a:rPr lang="el-GR" i="1" dirty="0" err="1"/>
              <a:t>οὕτω</a:t>
            </a:r>
            <a:r>
              <a:rPr lang="el-GR" i="1" dirty="0"/>
              <a:t> </a:t>
            </a:r>
            <a:r>
              <a:rPr lang="el-GR" i="1" dirty="0" err="1"/>
              <a:t>προσήλθομεν</a:t>
            </a:r>
            <a:r>
              <a:rPr lang="el-GR" i="1" dirty="0"/>
              <a:t> </a:t>
            </a:r>
            <a:r>
              <a:rPr lang="el-GR" i="1" dirty="0" err="1"/>
              <a:t>μετὰ</a:t>
            </a:r>
            <a:r>
              <a:rPr lang="el-GR" i="1" dirty="0"/>
              <a:t> </a:t>
            </a:r>
            <a:r>
              <a:rPr lang="el-GR" i="1" dirty="0" err="1"/>
              <a:t>τῆς</a:t>
            </a:r>
            <a:r>
              <a:rPr lang="el-GR" i="1" dirty="0"/>
              <a:t> </a:t>
            </a:r>
            <a:r>
              <a:rPr lang="el-GR" i="1" dirty="0" err="1"/>
              <a:t>αὐτοῦ</a:t>
            </a:r>
            <a:r>
              <a:rPr lang="el-GR" i="1" dirty="0"/>
              <a:t> </a:t>
            </a:r>
            <a:r>
              <a:rPr lang="el-GR" i="1" dirty="0" err="1"/>
              <a:t>ἱερότητος</a:t>
            </a:r>
            <a:r>
              <a:rPr lang="el-GR" i="1" dirty="0"/>
              <a:t>, </a:t>
            </a:r>
            <a:r>
              <a:rPr lang="el-GR" b="1" i="1" dirty="0" err="1"/>
              <a:t>προσκλήσει</a:t>
            </a:r>
            <a:r>
              <a:rPr lang="el-GR" b="1" i="1" dirty="0"/>
              <a:t> </a:t>
            </a:r>
            <a:r>
              <a:rPr lang="el-GR" b="1" i="1" dirty="0" err="1"/>
              <a:t>καὶ</a:t>
            </a:r>
            <a:r>
              <a:rPr lang="el-GR" b="1" i="1" dirty="0"/>
              <a:t> </a:t>
            </a:r>
            <a:r>
              <a:rPr lang="el-GR" b="1" i="1" dirty="0" err="1"/>
              <a:t>ἐπιταγῇ</a:t>
            </a:r>
            <a:r>
              <a:rPr lang="el-GR" b="1" i="1" dirty="0"/>
              <a:t> </a:t>
            </a:r>
            <a:r>
              <a:rPr lang="el-GR" b="1" i="1" dirty="0" err="1"/>
              <a:t>τῆς</a:t>
            </a:r>
            <a:r>
              <a:rPr lang="el-GR" b="1" i="1" dirty="0"/>
              <a:t> </a:t>
            </a:r>
            <a:r>
              <a:rPr lang="el-GR" b="1" i="1" dirty="0" err="1"/>
              <a:t>αὐθεντικῆς</a:t>
            </a:r>
            <a:r>
              <a:rPr lang="el-GR" b="1" i="1" dirty="0"/>
              <a:t> </a:t>
            </a:r>
            <a:r>
              <a:rPr lang="el-GR" b="1" i="1" dirty="0" err="1"/>
              <a:t>ἐξουσίας</a:t>
            </a:r>
            <a:r>
              <a:rPr lang="el-GR" i="1" dirty="0"/>
              <a:t>, </a:t>
            </a:r>
            <a:r>
              <a:rPr lang="el-GR" i="1" dirty="0" err="1"/>
              <a:t>ὁμοθυμαδὸν</a:t>
            </a:r>
            <a:r>
              <a:rPr lang="el-GR" i="1" dirty="0"/>
              <a:t> </a:t>
            </a:r>
            <a:r>
              <a:rPr lang="el-GR" i="1" dirty="0" err="1"/>
              <a:t>ἁπαξάπαντες</a:t>
            </a:r>
            <a:r>
              <a:rPr lang="el-GR" i="1" dirty="0"/>
              <a:t>, </a:t>
            </a:r>
            <a:r>
              <a:rPr lang="el-GR" i="1" dirty="0" err="1"/>
              <a:t>ἐπὶ</a:t>
            </a:r>
            <a:r>
              <a:rPr lang="el-GR" i="1" dirty="0"/>
              <a:t> </a:t>
            </a:r>
            <a:r>
              <a:rPr lang="el-GR" i="1" dirty="0" err="1"/>
              <a:t>τὸ</a:t>
            </a:r>
            <a:r>
              <a:rPr lang="el-GR" i="1" dirty="0"/>
              <a:t> </a:t>
            </a:r>
            <a:r>
              <a:rPr lang="el-GR" i="1" dirty="0" err="1"/>
              <a:t>φορέσαι</a:t>
            </a:r>
            <a:r>
              <a:rPr lang="el-GR" i="1" dirty="0"/>
              <a:t> </a:t>
            </a:r>
            <a:r>
              <a:rPr lang="el-GR" i="1" dirty="0" err="1"/>
              <a:t>δηλαδὴ</a:t>
            </a:r>
            <a:r>
              <a:rPr lang="el-GR" i="1" dirty="0"/>
              <a:t> </a:t>
            </a:r>
            <a:r>
              <a:rPr lang="el-GR" i="1" dirty="0" err="1"/>
              <a:t>τὴν</a:t>
            </a:r>
            <a:r>
              <a:rPr lang="el-GR" i="1" dirty="0"/>
              <a:t> </a:t>
            </a:r>
            <a:r>
              <a:rPr lang="el-GR" i="1" dirty="0" err="1"/>
              <a:t>αὐτοῦ</a:t>
            </a:r>
            <a:r>
              <a:rPr lang="el-GR" i="1" dirty="0"/>
              <a:t> </a:t>
            </a:r>
            <a:r>
              <a:rPr lang="el-GR" i="1" dirty="0" err="1"/>
              <a:t>ἱερότητα</a:t>
            </a:r>
            <a:r>
              <a:rPr lang="el-GR" i="1" dirty="0"/>
              <a:t> </a:t>
            </a:r>
            <a:r>
              <a:rPr lang="el-GR" i="1" dirty="0" err="1"/>
              <a:t>τὸ</a:t>
            </a:r>
            <a:r>
              <a:rPr lang="el-GR" i="1" dirty="0"/>
              <a:t> </a:t>
            </a:r>
            <a:r>
              <a:rPr lang="el-GR" i="1" dirty="0" err="1"/>
              <a:t>εἰθισμένον</a:t>
            </a:r>
            <a:r>
              <a:rPr lang="el-GR" i="1" dirty="0"/>
              <a:t> </a:t>
            </a:r>
            <a:r>
              <a:rPr lang="el-GR" i="1" dirty="0" err="1"/>
              <a:t>βασιλικὸν</a:t>
            </a:r>
            <a:r>
              <a:rPr lang="el-GR" i="1" dirty="0"/>
              <a:t> </a:t>
            </a:r>
            <a:r>
              <a:rPr lang="el-GR" i="1" dirty="0" err="1"/>
              <a:t>ἔνδυμα</a:t>
            </a:r>
            <a:r>
              <a:rPr lang="el-GR" i="1" dirty="0"/>
              <a:t>. </a:t>
            </a:r>
            <a:r>
              <a:rPr lang="el-GR" b="1" i="1" dirty="0" err="1"/>
              <a:t>Συμπαραστάντων</a:t>
            </a:r>
            <a:r>
              <a:rPr lang="el-GR" b="1" i="1" dirty="0"/>
              <a:t> </a:t>
            </a:r>
            <a:r>
              <a:rPr lang="el-GR" b="1" i="1" dirty="0" err="1"/>
              <a:t>δὲ</a:t>
            </a:r>
            <a:r>
              <a:rPr lang="el-GR" b="1" i="1" dirty="0"/>
              <a:t> πάντων </a:t>
            </a:r>
            <a:r>
              <a:rPr lang="el-GR" b="1" i="1" dirty="0" err="1"/>
              <a:t>ἐπὶ</a:t>
            </a:r>
            <a:r>
              <a:rPr lang="el-GR" b="1" i="1" dirty="0"/>
              <a:t> </a:t>
            </a:r>
            <a:r>
              <a:rPr lang="el-GR" b="1" i="1" dirty="0" err="1"/>
              <a:t>τοῦ</a:t>
            </a:r>
            <a:r>
              <a:rPr lang="el-GR" b="1" i="1" dirty="0"/>
              <a:t> </a:t>
            </a:r>
            <a:r>
              <a:rPr lang="el-GR" b="1" i="1" dirty="0" err="1"/>
              <a:t>βασιλικοῦ</a:t>
            </a:r>
            <a:r>
              <a:rPr lang="el-GR" b="1" i="1" dirty="0"/>
              <a:t> </a:t>
            </a:r>
            <a:r>
              <a:rPr lang="el-GR" b="1" i="1" dirty="0" err="1"/>
              <a:t>αὖθις</a:t>
            </a:r>
            <a:r>
              <a:rPr lang="el-GR" b="1" i="1" dirty="0"/>
              <a:t> βήματος, και </a:t>
            </a:r>
            <a:r>
              <a:rPr lang="el-GR" b="1" i="1" dirty="0" err="1"/>
              <a:t>τὸν</a:t>
            </a:r>
            <a:r>
              <a:rPr lang="el-GR" b="1" i="1" dirty="0"/>
              <a:t> </a:t>
            </a:r>
            <a:r>
              <a:rPr lang="el-GR" b="1" i="1" dirty="0" err="1"/>
              <a:t>ἐκλεγέντα</a:t>
            </a:r>
            <a:r>
              <a:rPr lang="el-GR" b="1" i="1" dirty="0"/>
              <a:t> </a:t>
            </a:r>
            <a:r>
              <a:rPr lang="el-GR" b="1" i="1" dirty="0" err="1"/>
              <a:t>ἀναγγειλάντων</a:t>
            </a:r>
            <a:r>
              <a:rPr lang="el-GR" b="1" i="1" dirty="0"/>
              <a:t>, </a:t>
            </a:r>
            <a:r>
              <a:rPr lang="el-GR" b="1" i="1" dirty="0" err="1"/>
              <a:t>ἐκεῖ</a:t>
            </a:r>
            <a:r>
              <a:rPr lang="el-GR" b="1" i="1" dirty="0"/>
              <a:t> </a:t>
            </a:r>
            <a:r>
              <a:rPr lang="el-GR" b="1" i="1" dirty="0" err="1"/>
              <a:t>ἠρωτήθημεν</a:t>
            </a:r>
            <a:r>
              <a:rPr lang="el-GR" b="1" i="1" dirty="0"/>
              <a:t> </a:t>
            </a:r>
            <a:r>
              <a:rPr lang="el-GR" b="1" i="1" dirty="0" err="1"/>
              <a:t>περὶ</a:t>
            </a:r>
            <a:r>
              <a:rPr lang="el-GR" b="1" i="1" dirty="0"/>
              <a:t> τούτου, </a:t>
            </a:r>
            <a:r>
              <a:rPr lang="el-GR" b="1" i="1" dirty="0" err="1"/>
              <a:t>περιβλεψάμενος</a:t>
            </a:r>
            <a:r>
              <a:rPr lang="el-GR" b="1" i="1" dirty="0"/>
              <a:t> καθ’ </a:t>
            </a:r>
            <a:r>
              <a:rPr lang="el-GR" b="1" i="1" dirty="0" err="1"/>
              <a:t>ἕνα</a:t>
            </a:r>
            <a:r>
              <a:rPr lang="el-GR" b="1" i="1" dirty="0"/>
              <a:t> </a:t>
            </a:r>
            <a:r>
              <a:rPr lang="el-GR" b="1" i="1" dirty="0" err="1"/>
              <a:t>ἕκαστον</a:t>
            </a:r>
            <a:r>
              <a:rPr lang="el-GR" b="1" i="1" dirty="0"/>
              <a:t> </a:t>
            </a:r>
            <a:r>
              <a:rPr lang="el-GR" b="1" i="1" dirty="0" err="1"/>
              <a:t>πάντας</a:t>
            </a:r>
            <a:r>
              <a:rPr lang="el-GR" b="1" i="1" dirty="0"/>
              <a:t> </a:t>
            </a:r>
            <a:r>
              <a:rPr lang="el-GR" b="1" i="1" dirty="0" err="1"/>
              <a:t>ἡμᾶς</a:t>
            </a:r>
            <a:r>
              <a:rPr lang="el-GR" b="1" i="1" dirty="0"/>
              <a:t> ὁ </a:t>
            </a:r>
            <a:r>
              <a:rPr lang="el-GR" b="1" i="1" dirty="0" err="1"/>
              <a:t>ὑπέρτατος</a:t>
            </a:r>
            <a:r>
              <a:rPr lang="el-GR" b="1" i="1" dirty="0"/>
              <a:t> </a:t>
            </a:r>
            <a:r>
              <a:rPr lang="el-GR" b="1" i="1" dirty="0" err="1"/>
              <a:t>ἐπίτροπος</a:t>
            </a:r>
            <a:r>
              <a:rPr lang="el-GR" b="1" i="1" dirty="0"/>
              <a:t>, </a:t>
            </a:r>
            <a:r>
              <a:rPr lang="el-GR" b="1" i="1" dirty="0" err="1"/>
              <a:t>κύκλῳ</a:t>
            </a:r>
            <a:r>
              <a:rPr lang="el-GR" b="1" i="1" dirty="0"/>
              <a:t>, προστάξει </a:t>
            </a:r>
            <a:r>
              <a:rPr lang="el-GR" b="1" i="1" dirty="0" err="1"/>
              <a:t>τῆς</a:t>
            </a:r>
            <a:r>
              <a:rPr lang="el-GR" b="1" i="1" dirty="0"/>
              <a:t> </a:t>
            </a:r>
            <a:r>
              <a:rPr lang="el-GR" b="1" i="1" dirty="0" err="1"/>
              <a:t>αὐτοῦ</a:t>
            </a:r>
            <a:r>
              <a:rPr lang="el-GR" b="1" i="1" dirty="0"/>
              <a:t> </a:t>
            </a:r>
            <a:r>
              <a:rPr lang="el-GR" b="1" i="1" dirty="0" err="1"/>
              <a:t>ὑψηλότητος</a:t>
            </a:r>
            <a:r>
              <a:rPr lang="el-GR" b="1" i="1" dirty="0"/>
              <a:t>, </a:t>
            </a:r>
            <a:r>
              <a:rPr lang="el-GR" b="1" i="1" dirty="0" err="1"/>
              <a:t>τὴν</a:t>
            </a:r>
            <a:r>
              <a:rPr lang="el-GR" b="1" i="1" dirty="0"/>
              <a:t> </a:t>
            </a:r>
            <a:r>
              <a:rPr lang="el-GR" b="1" i="1" dirty="0" err="1"/>
              <a:t>στάσιν</a:t>
            </a:r>
            <a:r>
              <a:rPr lang="el-GR" b="1" i="1" dirty="0"/>
              <a:t> </a:t>
            </a:r>
            <a:r>
              <a:rPr lang="el-GR" b="1" i="1" dirty="0" err="1"/>
              <a:t>εἰληφότας</a:t>
            </a:r>
            <a:r>
              <a:rPr lang="el-GR" b="1" i="1" dirty="0"/>
              <a:t>, </a:t>
            </a:r>
            <a:r>
              <a:rPr lang="el-GR" b="1" i="1" dirty="0" err="1"/>
              <a:t>ἀπεκρίνατο</a:t>
            </a:r>
            <a:r>
              <a:rPr lang="el-GR" b="1" i="1" dirty="0"/>
              <a:t> </a:t>
            </a:r>
            <a:r>
              <a:rPr lang="el-GR" b="1" i="1" dirty="0" err="1"/>
              <a:t>ἀποφηνάμενος</a:t>
            </a:r>
            <a:r>
              <a:rPr lang="el-GR" b="1" i="1" dirty="0"/>
              <a:t> </a:t>
            </a:r>
            <a:r>
              <a:rPr lang="el-GR" b="1" i="1" dirty="0" err="1"/>
              <a:t>ὅτι</a:t>
            </a:r>
            <a:r>
              <a:rPr lang="el-GR" b="1" i="1" dirty="0"/>
              <a:t> “</a:t>
            </a:r>
            <a:r>
              <a:rPr lang="el-GR" b="1" i="1" dirty="0" err="1"/>
              <a:t>ὑμεῖς</a:t>
            </a:r>
            <a:r>
              <a:rPr lang="el-GR" b="1" i="1" dirty="0"/>
              <a:t> </a:t>
            </a:r>
            <a:r>
              <a:rPr lang="el-GR" b="1" i="1" dirty="0" err="1"/>
              <a:t>μὲν</a:t>
            </a:r>
            <a:r>
              <a:rPr lang="el-GR" b="1" i="1" dirty="0"/>
              <a:t> </a:t>
            </a:r>
            <a:r>
              <a:rPr lang="el-GR" b="1" i="1" dirty="0" err="1"/>
              <a:t>τοῦτον</a:t>
            </a:r>
            <a:r>
              <a:rPr lang="el-GR" b="1" i="1" dirty="0"/>
              <a:t>”, </a:t>
            </a:r>
            <a:r>
              <a:rPr lang="el-GR" i="1" dirty="0" err="1"/>
              <a:t>τὸν</a:t>
            </a:r>
            <a:r>
              <a:rPr lang="el-GR" i="1" dirty="0"/>
              <a:t> </a:t>
            </a:r>
            <a:r>
              <a:rPr lang="el-GR" i="1" dirty="0" err="1"/>
              <a:t>προῤῥηθέντα</a:t>
            </a:r>
            <a:r>
              <a:rPr lang="el-GR" i="1" dirty="0"/>
              <a:t> δηλονότι, </a:t>
            </a:r>
            <a:r>
              <a:rPr lang="el-GR" b="1" i="1" dirty="0"/>
              <a:t>“</a:t>
            </a:r>
            <a:r>
              <a:rPr lang="el-GR" b="1" i="1" dirty="0" err="1"/>
              <a:t>ἐξελέξασθε</a:t>
            </a:r>
            <a:r>
              <a:rPr lang="el-GR" b="1" i="1" dirty="0"/>
              <a:t>, </a:t>
            </a:r>
            <a:r>
              <a:rPr lang="el-GR" b="1" i="1" dirty="0" err="1"/>
              <a:t>ἐγὼ</a:t>
            </a:r>
            <a:r>
              <a:rPr lang="el-GR" b="1" i="1" dirty="0"/>
              <a:t> </a:t>
            </a:r>
            <a:r>
              <a:rPr lang="el-GR" b="1" i="1" dirty="0" err="1"/>
              <a:t>δὲ</a:t>
            </a:r>
            <a:r>
              <a:rPr lang="el-GR" b="1" i="1" dirty="0"/>
              <a:t> </a:t>
            </a:r>
            <a:r>
              <a:rPr lang="el-GR" b="1" i="1" dirty="0" err="1"/>
              <a:t>οὐ</a:t>
            </a:r>
            <a:r>
              <a:rPr lang="el-GR" b="1" i="1" dirty="0"/>
              <a:t> συγκατανεύω</a:t>
            </a:r>
            <a:r>
              <a:rPr lang="el-GR" i="1" dirty="0"/>
              <a:t>· </a:t>
            </a:r>
            <a:r>
              <a:rPr lang="el-GR" i="1" dirty="0" err="1"/>
              <a:t>οὗτος</a:t>
            </a:r>
            <a:r>
              <a:rPr lang="el-GR" i="1" dirty="0"/>
              <a:t> </a:t>
            </a:r>
            <a:r>
              <a:rPr lang="el-GR" i="1" dirty="0" err="1"/>
              <a:t>καὶ</a:t>
            </a:r>
            <a:r>
              <a:rPr lang="el-GR" i="1" dirty="0"/>
              <a:t> </a:t>
            </a:r>
            <a:r>
              <a:rPr lang="el-GR" i="1" dirty="0" err="1"/>
              <a:t>γὰρ</a:t>
            </a:r>
            <a:r>
              <a:rPr lang="el-GR" i="1" dirty="0"/>
              <a:t> </a:t>
            </a:r>
            <a:r>
              <a:rPr lang="el-GR" i="1" dirty="0" err="1"/>
              <a:t>μετὰ</a:t>
            </a:r>
            <a:r>
              <a:rPr lang="el-GR" i="1" dirty="0"/>
              <a:t> </a:t>
            </a:r>
            <a:r>
              <a:rPr lang="el-GR" i="1" dirty="0" err="1"/>
              <a:t>καὶ</a:t>
            </a:r>
            <a:r>
              <a:rPr lang="el-GR" i="1" dirty="0"/>
              <a:t> </a:t>
            </a:r>
            <a:r>
              <a:rPr lang="el-GR" i="1" dirty="0" err="1"/>
              <a:t>ἄλλων</a:t>
            </a:r>
            <a:r>
              <a:rPr lang="el-GR" i="1" dirty="0"/>
              <a:t> </a:t>
            </a:r>
            <a:r>
              <a:rPr lang="el-GR" i="1" dirty="0" err="1"/>
              <a:t>ἐγγυησάμενος</a:t>
            </a:r>
            <a:r>
              <a:rPr lang="el-GR" i="1" dirty="0"/>
              <a:t> </a:t>
            </a:r>
            <a:r>
              <a:rPr lang="el-GR" i="1" dirty="0" err="1"/>
              <a:t>ὑπὲρ</a:t>
            </a:r>
            <a:r>
              <a:rPr lang="el-GR" i="1" dirty="0"/>
              <a:t> </a:t>
            </a:r>
            <a:r>
              <a:rPr lang="el-GR" i="1" dirty="0" err="1"/>
              <a:t>τοῦ</a:t>
            </a:r>
            <a:r>
              <a:rPr lang="el-GR" i="1" dirty="0"/>
              <a:t> </a:t>
            </a:r>
            <a:r>
              <a:rPr lang="el-GR" i="1" dirty="0" err="1"/>
              <a:t>Κυπριανοῦ</a:t>
            </a:r>
            <a:r>
              <a:rPr lang="el-GR" i="1" dirty="0"/>
              <a:t>, </a:t>
            </a:r>
            <a:r>
              <a:rPr lang="el-GR" i="1" dirty="0" err="1"/>
              <a:t>οὐκ</a:t>
            </a:r>
            <a:r>
              <a:rPr lang="el-GR" i="1" dirty="0"/>
              <a:t> </a:t>
            </a:r>
            <a:r>
              <a:rPr lang="el-GR" i="1" dirty="0" err="1"/>
              <a:t>ἦλθον</a:t>
            </a:r>
            <a:r>
              <a:rPr lang="el-GR" i="1" dirty="0"/>
              <a:t> </a:t>
            </a:r>
            <a:r>
              <a:rPr lang="el-GR" i="1" dirty="0" err="1"/>
              <a:t>δηλοποιῆσαί</a:t>
            </a:r>
            <a:r>
              <a:rPr lang="el-GR" i="1" dirty="0"/>
              <a:t> </a:t>
            </a:r>
            <a:r>
              <a:rPr lang="el-GR" i="1" dirty="0" err="1"/>
              <a:t>μοι</a:t>
            </a:r>
            <a:r>
              <a:rPr lang="el-GR" i="1" dirty="0"/>
              <a:t> </a:t>
            </a:r>
            <a:r>
              <a:rPr lang="el-GR" i="1" dirty="0" err="1"/>
              <a:t>ὡς</a:t>
            </a:r>
            <a:r>
              <a:rPr lang="el-GR" i="1" dirty="0"/>
              <a:t> </a:t>
            </a:r>
            <a:r>
              <a:rPr lang="el-GR" i="1" dirty="0" err="1"/>
              <a:t>οὐ</a:t>
            </a:r>
            <a:r>
              <a:rPr lang="el-GR" i="1" dirty="0"/>
              <a:t> </a:t>
            </a:r>
            <a:r>
              <a:rPr lang="el-GR" i="1" dirty="0" err="1"/>
              <a:t>καλῶς</a:t>
            </a:r>
            <a:r>
              <a:rPr lang="el-GR" i="1" dirty="0"/>
              <a:t> </a:t>
            </a:r>
            <a:r>
              <a:rPr lang="el-GR" i="1" dirty="0" err="1"/>
              <a:t>ἐκεῖνος</a:t>
            </a:r>
            <a:r>
              <a:rPr lang="el-GR" i="1" dirty="0"/>
              <a:t> πολιτεύεται. </a:t>
            </a:r>
            <a:r>
              <a:rPr lang="el-GR" b="1" i="1" dirty="0" err="1"/>
              <a:t>Τοίνυν</a:t>
            </a:r>
            <a:r>
              <a:rPr lang="el-GR" b="1" i="1" dirty="0"/>
              <a:t> (</a:t>
            </a:r>
            <a:r>
              <a:rPr lang="el-GR" b="1" i="1" dirty="0" err="1"/>
              <a:t>προσέφη</a:t>
            </a:r>
            <a:r>
              <a:rPr lang="el-GR" b="1" i="1" dirty="0"/>
              <a:t>) </a:t>
            </a:r>
            <a:r>
              <a:rPr lang="el-GR" b="1" i="1" dirty="0" err="1"/>
              <a:t>ἐγὼ</a:t>
            </a:r>
            <a:r>
              <a:rPr lang="el-GR" b="1" i="1" dirty="0"/>
              <a:t> ἢ </a:t>
            </a:r>
            <a:r>
              <a:rPr lang="el-GR" b="1" i="1" dirty="0" err="1"/>
              <a:t>τοῦτον</a:t>
            </a:r>
            <a:r>
              <a:rPr lang="el-GR" b="1" i="1" dirty="0"/>
              <a:t> (</a:t>
            </a:r>
            <a:r>
              <a:rPr lang="el-GR" b="1" i="1" dirty="0" err="1"/>
              <a:t>ἕνα</a:t>
            </a:r>
            <a:r>
              <a:rPr lang="el-GR" b="1" i="1" dirty="0"/>
              <a:t> </a:t>
            </a:r>
            <a:r>
              <a:rPr lang="el-GR" b="1" i="1" dirty="0" err="1"/>
              <a:t>ὄντα</a:t>
            </a:r>
            <a:r>
              <a:rPr lang="el-GR" b="1" i="1" dirty="0"/>
              <a:t> </a:t>
            </a:r>
            <a:r>
              <a:rPr lang="el-GR" b="1" i="1" dirty="0" err="1"/>
              <a:t>τῶν</a:t>
            </a:r>
            <a:r>
              <a:rPr lang="el-GR" b="1" i="1" dirty="0"/>
              <a:t> </a:t>
            </a:r>
            <a:r>
              <a:rPr lang="el-GR" b="1" i="1" dirty="0" err="1"/>
              <a:t>συναδελφῶν</a:t>
            </a:r>
            <a:r>
              <a:rPr lang="el-GR" b="1" i="1" dirty="0"/>
              <a:t> </a:t>
            </a:r>
            <a:r>
              <a:rPr lang="el-GR" b="1" i="1" dirty="0" err="1"/>
              <a:t>ἀρχιερέων</a:t>
            </a:r>
            <a:r>
              <a:rPr lang="el-GR" b="1" i="1" dirty="0"/>
              <a:t>), ἢ </a:t>
            </a:r>
            <a:r>
              <a:rPr lang="el-GR" b="1" i="1" dirty="0" err="1"/>
              <a:t>τοῦτον</a:t>
            </a:r>
            <a:r>
              <a:rPr lang="el-GR" b="1" i="1" dirty="0"/>
              <a:t> (</a:t>
            </a:r>
            <a:r>
              <a:rPr lang="el-GR" b="1" i="1" dirty="0" err="1"/>
              <a:t>τὴν</a:t>
            </a:r>
            <a:r>
              <a:rPr lang="el-GR" b="1" i="1" dirty="0"/>
              <a:t> </a:t>
            </a:r>
            <a:r>
              <a:rPr lang="el-GR" b="1" i="1" dirty="0" err="1"/>
              <a:t>ἐμὴν</a:t>
            </a:r>
            <a:r>
              <a:rPr lang="el-GR" b="1" i="1" dirty="0"/>
              <a:t> δηλονότι </a:t>
            </a:r>
            <a:r>
              <a:rPr lang="el-GR" b="1" i="1" dirty="0" err="1"/>
              <a:t>ἐλαχιστότητα</a:t>
            </a:r>
            <a:r>
              <a:rPr lang="el-GR" b="1" i="1" dirty="0"/>
              <a:t>) λέγω γενέσθαι </a:t>
            </a:r>
            <a:r>
              <a:rPr lang="el-GR" b="1" i="1" dirty="0" err="1"/>
              <a:t>πατριάρχην</a:t>
            </a:r>
            <a:r>
              <a:rPr lang="el-GR" b="1" i="1" dirty="0"/>
              <a:t>. </a:t>
            </a:r>
            <a:r>
              <a:rPr lang="el-GR" b="1" i="1" u="sng" dirty="0" err="1"/>
              <a:t>Ἀλλὰ</a:t>
            </a:r>
            <a:r>
              <a:rPr lang="el-GR" b="1" i="1" u="sng" dirty="0"/>
              <a:t> </a:t>
            </a:r>
            <a:r>
              <a:rPr lang="el-GR" b="1" i="1" u="sng" dirty="0" err="1"/>
              <a:t>τοῦτον</a:t>
            </a:r>
            <a:r>
              <a:rPr lang="el-GR" b="1" i="1" u="sng" dirty="0"/>
              <a:t> (</a:t>
            </a:r>
            <a:r>
              <a:rPr lang="el-GR" b="1" i="1" u="sng" dirty="0" err="1"/>
              <a:t>ἐμὲ</a:t>
            </a:r>
            <a:r>
              <a:rPr lang="el-GR" b="1" i="1" u="sng" dirty="0"/>
              <a:t> δηλονότι) </a:t>
            </a:r>
            <a:r>
              <a:rPr lang="el-GR" b="1" i="1" u="sng" dirty="0" err="1"/>
              <a:t>ἐκ</a:t>
            </a:r>
            <a:r>
              <a:rPr lang="el-GR" b="1" i="1" u="sng" dirty="0"/>
              <a:t> </a:t>
            </a:r>
            <a:r>
              <a:rPr lang="el-GR" b="1" i="1" u="sng" dirty="0" err="1"/>
              <a:t>τῆς</a:t>
            </a:r>
            <a:r>
              <a:rPr lang="el-GR" b="1" i="1" u="sng" dirty="0"/>
              <a:t> </a:t>
            </a:r>
            <a:r>
              <a:rPr lang="el-GR" b="1" i="1" u="sng" dirty="0" err="1"/>
              <a:t>ὄψεως</a:t>
            </a:r>
            <a:r>
              <a:rPr lang="el-GR" b="1" i="1" u="sng" dirty="0"/>
              <a:t> </a:t>
            </a:r>
            <a:r>
              <a:rPr lang="el-GR" b="1" i="1" u="sng" dirty="0" err="1"/>
              <a:t>ἐγκρίνω</a:t>
            </a:r>
            <a:r>
              <a:rPr lang="el-GR" b="1" i="1" dirty="0"/>
              <a:t>”</a:t>
            </a:r>
            <a:r>
              <a:rPr lang="el-GR" i="1" dirty="0"/>
              <a:t>. </a:t>
            </a:r>
            <a:r>
              <a:rPr lang="el-GR" i="1" dirty="0" err="1"/>
              <a:t>Ἐμοῦ</a:t>
            </a:r>
            <a:r>
              <a:rPr lang="el-GR" i="1" dirty="0"/>
              <a:t> </a:t>
            </a:r>
            <a:r>
              <a:rPr lang="el-GR" i="1" dirty="0" err="1"/>
              <a:t>δὲ</a:t>
            </a:r>
            <a:r>
              <a:rPr lang="el-GR" i="1" dirty="0"/>
              <a:t> παραιτουμένου </a:t>
            </a:r>
            <a:r>
              <a:rPr lang="el-GR" i="1" dirty="0" err="1"/>
              <a:t>καὶ</a:t>
            </a:r>
            <a:r>
              <a:rPr lang="el-GR" i="1" dirty="0"/>
              <a:t> </a:t>
            </a:r>
            <a:r>
              <a:rPr lang="el-GR" i="1" dirty="0" err="1"/>
              <a:t>μὴ</a:t>
            </a:r>
            <a:r>
              <a:rPr lang="el-GR" i="1" dirty="0"/>
              <a:t> κατανεύοντος, </a:t>
            </a:r>
            <a:r>
              <a:rPr lang="el-GR" i="1" dirty="0" err="1"/>
              <a:t>παροτρυνόντων</a:t>
            </a:r>
            <a:r>
              <a:rPr lang="el-GR" i="1" dirty="0"/>
              <a:t> </a:t>
            </a:r>
            <a:r>
              <a:rPr lang="el-GR" i="1" dirty="0" err="1"/>
              <a:t>δὲ</a:t>
            </a:r>
            <a:r>
              <a:rPr lang="el-GR" i="1" dirty="0"/>
              <a:t> </a:t>
            </a:r>
            <a:r>
              <a:rPr lang="el-GR" i="1" dirty="0" err="1"/>
              <a:t>καὶ</a:t>
            </a:r>
            <a:r>
              <a:rPr lang="el-GR" i="1" dirty="0"/>
              <a:t> </a:t>
            </a:r>
            <a:r>
              <a:rPr lang="el-GR" i="1" dirty="0" err="1"/>
              <a:t>συναναγκαζόντων</a:t>
            </a:r>
            <a:r>
              <a:rPr lang="el-GR" i="1" dirty="0"/>
              <a:t> με </a:t>
            </a:r>
            <a:r>
              <a:rPr lang="el-GR" i="1" dirty="0" err="1"/>
              <a:t>τῶν</a:t>
            </a:r>
            <a:r>
              <a:rPr lang="el-GR" i="1" dirty="0"/>
              <a:t> </a:t>
            </a:r>
            <a:r>
              <a:rPr lang="el-GR" i="1" dirty="0" err="1"/>
              <a:t>συναδελφῶν</a:t>
            </a:r>
            <a:r>
              <a:rPr lang="el-GR" i="1" dirty="0"/>
              <a:t> </a:t>
            </a:r>
            <a:r>
              <a:rPr lang="el-GR" i="1" dirty="0" err="1"/>
              <a:t>ἀρχιερέων</a:t>
            </a:r>
            <a:r>
              <a:rPr lang="el-GR" i="1" dirty="0"/>
              <a:t>, ἡ </a:t>
            </a:r>
            <a:r>
              <a:rPr lang="el-GR" i="1" dirty="0" err="1"/>
              <a:t>περιβολὴ</a:t>
            </a:r>
            <a:r>
              <a:rPr lang="el-GR" i="1" dirty="0"/>
              <a:t> </a:t>
            </a:r>
            <a:r>
              <a:rPr lang="el-GR" i="1" dirty="0" err="1"/>
              <a:t>ἐπεγένετό</a:t>
            </a:r>
            <a:r>
              <a:rPr lang="el-GR" i="1" dirty="0"/>
              <a:t> </a:t>
            </a:r>
            <a:r>
              <a:rPr lang="el-GR" i="1" dirty="0" err="1"/>
              <a:t>μοι</a:t>
            </a:r>
            <a:r>
              <a:rPr lang="el-GR" i="1" dirty="0"/>
              <a:t> </a:t>
            </a:r>
            <a:r>
              <a:rPr lang="el-GR" i="1" dirty="0" err="1"/>
              <a:t>τοῦ</a:t>
            </a:r>
            <a:r>
              <a:rPr lang="el-GR" i="1" dirty="0"/>
              <a:t> </a:t>
            </a:r>
            <a:r>
              <a:rPr lang="el-GR" i="1" dirty="0" err="1"/>
              <a:t>βασιλικοῦ</a:t>
            </a:r>
            <a:r>
              <a:rPr lang="el-GR" i="1" dirty="0"/>
              <a:t> </a:t>
            </a:r>
            <a:r>
              <a:rPr lang="el-GR" i="1" dirty="0" err="1"/>
              <a:t>ἱματίου</a:t>
            </a:r>
            <a:r>
              <a:rPr lang="el-GR" i="1" dirty="0"/>
              <a:t>, </a:t>
            </a:r>
            <a:r>
              <a:rPr lang="el-GR" i="1" dirty="0" err="1"/>
              <a:t>ἑκόντι</a:t>
            </a:r>
            <a:r>
              <a:rPr lang="el-GR" i="1" dirty="0"/>
              <a:t> </a:t>
            </a:r>
            <a:r>
              <a:rPr lang="el-GR" i="1" dirty="0" err="1"/>
              <a:t>ἀεκοντί</a:t>
            </a:r>
            <a:r>
              <a:rPr lang="el-GR" i="1" dirty="0"/>
              <a:t> </a:t>
            </a:r>
            <a:r>
              <a:rPr lang="el-GR" i="1" dirty="0" err="1"/>
              <a:t>γε</a:t>
            </a:r>
            <a:r>
              <a:rPr lang="el-GR" i="1" dirty="0"/>
              <a:t> </a:t>
            </a:r>
            <a:r>
              <a:rPr lang="el-GR" i="1" dirty="0" err="1"/>
              <a:t>θυμῷ</a:t>
            </a:r>
            <a:r>
              <a:rPr lang="el-GR" i="1" dirty="0"/>
              <a:t>. </a:t>
            </a:r>
            <a:r>
              <a:rPr lang="el-GR" i="1" dirty="0" err="1"/>
              <a:t>Μετὰ</a:t>
            </a:r>
            <a:r>
              <a:rPr lang="el-GR" i="1" dirty="0"/>
              <a:t> </a:t>
            </a:r>
            <a:r>
              <a:rPr lang="el-GR" i="1" dirty="0" err="1"/>
              <a:t>δὲ</a:t>
            </a:r>
            <a:r>
              <a:rPr lang="el-GR" i="1" dirty="0"/>
              <a:t> </a:t>
            </a:r>
            <a:r>
              <a:rPr lang="el-GR" i="1" dirty="0" err="1"/>
              <a:t>ταῦτα</a:t>
            </a:r>
            <a:r>
              <a:rPr lang="el-GR" i="1" dirty="0"/>
              <a:t> </a:t>
            </a:r>
            <a:r>
              <a:rPr lang="el-GR" i="1" dirty="0" err="1"/>
              <a:t>ἐπηκολούθησεν</a:t>
            </a:r>
            <a:r>
              <a:rPr lang="el-GR" i="1" dirty="0"/>
              <a:t> </a:t>
            </a:r>
            <a:r>
              <a:rPr lang="el-GR" i="1" dirty="0" err="1"/>
              <a:t>ἐπ</a:t>
            </a:r>
            <a:r>
              <a:rPr lang="el-GR" i="1" dirty="0"/>
              <a:t>’ </a:t>
            </a:r>
            <a:r>
              <a:rPr lang="el-GR" i="1" dirty="0" err="1"/>
              <a:t>ἐκκλησίας</a:t>
            </a:r>
            <a:r>
              <a:rPr lang="el-GR" i="1" dirty="0"/>
              <a:t> </a:t>
            </a:r>
            <a:r>
              <a:rPr lang="el-GR" i="1" dirty="0" err="1"/>
              <a:t>καὶ</a:t>
            </a:r>
            <a:r>
              <a:rPr lang="el-GR" i="1" dirty="0"/>
              <a:t> ἡ νενομισμένη </a:t>
            </a:r>
            <a:r>
              <a:rPr lang="el-GR" i="1" dirty="0" err="1"/>
              <a:t>μετάθεσις</a:t>
            </a:r>
            <a:r>
              <a:rPr lang="el-GR" i="1" dirty="0"/>
              <a:t> </a:t>
            </a:r>
            <a:r>
              <a:rPr lang="el-GR" i="1" dirty="0" err="1"/>
              <a:t>μετὰ</a:t>
            </a:r>
            <a:r>
              <a:rPr lang="el-GR" i="1" dirty="0"/>
              <a:t> </a:t>
            </a:r>
            <a:r>
              <a:rPr lang="el-GR" i="1" dirty="0" err="1"/>
              <a:t>παῤῥησίας</a:t>
            </a:r>
            <a:r>
              <a:rPr lang="el-GR" i="1" dirty="0"/>
              <a:t> </a:t>
            </a:r>
            <a:r>
              <a:rPr lang="el-GR" i="1" dirty="0" err="1"/>
              <a:t>αὐτάρκους</a:t>
            </a:r>
            <a:r>
              <a:rPr lang="el-GR" i="1" dirty="0"/>
              <a:t> […] Ὁ </a:t>
            </a:r>
            <a:r>
              <a:rPr lang="el-GR" i="1" dirty="0" err="1"/>
              <a:t>ἔφορος</a:t>
            </a:r>
            <a:r>
              <a:rPr lang="el-GR" i="1" dirty="0"/>
              <a:t> </a:t>
            </a:r>
            <a:r>
              <a:rPr lang="el-GR" i="1" dirty="0" err="1"/>
              <a:t>τῶν</a:t>
            </a:r>
            <a:r>
              <a:rPr lang="el-GR" i="1" dirty="0"/>
              <a:t> </a:t>
            </a:r>
            <a:r>
              <a:rPr lang="el-GR" i="1" dirty="0" err="1"/>
              <a:t>ἁπάντων</a:t>
            </a:r>
            <a:r>
              <a:rPr lang="el-GR" i="1" dirty="0"/>
              <a:t> Θεός, ὁ </a:t>
            </a:r>
            <a:r>
              <a:rPr lang="el-GR" i="1" dirty="0" err="1"/>
              <a:t>κατὰ</a:t>
            </a:r>
            <a:r>
              <a:rPr lang="el-GR" i="1" dirty="0"/>
              <a:t> </a:t>
            </a:r>
            <a:r>
              <a:rPr lang="el-GR" i="1" dirty="0" err="1"/>
              <a:t>τὴν</a:t>
            </a:r>
            <a:r>
              <a:rPr lang="el-GR" i="1" dirty="0"/>
              <a:t> </a:t>
            </a:r>
            <a:r>
              <a:rPr lang="el-GR" i="1" dirty="0" err="1"/>
              <a:t>ἄῤῥητον</a:t>
            </a:r>
            <a:r>
              <a:rPr lang="el-GR" i="1" dirty="0"/>
              <a:t> </a:t>
            </a:r>
            <a:r>
              <a:rPr lang="el-GR" i="1" dirty="0" err="1"/>
              <a:t>αὐτοῦ</a:t>
            </a:r>
            <a:r>
              <a:rPr lang="el-GR" i="1" dirty="0"/>
              <a:t> </a:t>
            </a:r>
            <a:r>
              <a:rPr lang="el-GR" i="1" dirty="0" err="1"/>
              <a:t>πρόνοιαν</a:t>
            </a:r>
            <a:r>
              <a:rPr lang="el-GR" i="1" dirty="0"/>
              <a:t> </a:t>
            </a:r>
            <a:r>
              <a:rPr lang="el-GR" i="1" dirty="0" err="1"/>
              <a:t>καὶ</a:t>
            </a:r>
            <a:r>
              <a:rPr lang="el-GR" i="1" dirty="0"/>
              <a:t> </a:t>
            </a:r>
            <a:r>
              <a:rPr lang="el-GR" i="1" dirty="0" err="1"/>
              <a:t>ἄκραν</a:t>
            </a:r>
            <a:r>
              <a:rPr lang="el-GR" i="1" dirty="0"/>
              <a:t> </a:t>
            </a:r>
            <a:r>
              <a:rPr lang="el-GR" i="1" dirty="0" err="1"/>
              <a:t>ἀγαθότητα</a:t>
            </a:r>
            <a:r>
              <a:rPr lang="el-GR" i="1" dirty="0"/>
              <a:t> </a:t>
            </a:r>
            <a:r>
              <a:rPr lang="el-GR" i="1" dirty="0" err="1"/>
              <a:t>ἐπενεγκών</a:t>
            </a:r>
            <a:r>
              <a:rPr lang="el-GR" i="1" dirty="0"/>
              <a:t> </a:t>
            </a:r>
            <a:r>
              <a:rPr lang="el-GR" i="1" dirty="0" err="1"/>
              <a:t>μοι</a:t>
            </a:r>
            <a:r>
              <a:rPr lang="el-GR" i="1" dirty="0"/>
              <a:t> </a:t>
            </a:r>
            <a:r>
              <a:rPr lang="el-GR" i="1" dirty="0" err="1"/>
              <a:t>τὸ</a:t>
            </a:r>
            <a:r>
              <a:rPr lang="el-GR" i="1" dirty="0"/>
              <a:t> </a:t>
            </a:r>
            <a:r>
              <a:rPr lang="el-GR" i="1" dirty="0" err="1"/>
              <a:t>τηλικοῦτον</a:t>
            </a:r>
            <a:r>
              <a:rPr lang="el-GR" i="1" dirty="0"/>
              <a:t> </a:t>
            </a:r>
            <a:r>
              <a:rPr lang="el-GR" i="1" dirty="0" err="1"/>
              <a:t>θειότατον</a:t>
            </a:r>
            <a:r>
              <a:rPr lang="el-GR" i="1" dirty="0"/>
              <a:t> </a:t>
            </a:r>
            <a:r>
              <a:rPr lang="el-GR" i="1" dirty="0" err="1"/>
              <a:t>ἀξίωμα</a:t>
            </a:r>
            <a:r>
              <a:rPr lang="el-GR" i="1" dirty="0"/>
              <a:t> </a:t>
            </a:r>
            <a:r>
              <a:rPr lang="el-GR" i="1" dirty="0" err="1"/>
              <a:t>παρὰ</a:t>
            </a:r>
            <a:r>
              <a:rPr lang="el-GR" i="1" dirty="0"/>
              <a:t> </a:t>
            </a:r>
            <a:r>
              <a:rPr lang="el-GR" i="1" dirty="0" err="1"/>
              <a:t>προσδοκίαν</a:t>
            </a:r>
            <a:r>
              <a:rPr lang="el-GR" i="1" dirty="0"/>
              <a:t> </a:t>
            </a:r>
            <a:r>
              <a:rPr lang="el-GR" i="1" dirty="0" err="1"/>
              <a:t>καὶ</a:t>
            </a:r>
            <a:r>
              <a:rPr lang="el-GR" i="1" dirty="0"/>
              <a:t> </a:t>
            </a:r>
            <a:r>
              <a:rPr lang="el-GR" i="1" dirty="0" err="1"/>
              <a:t>πᾶσαν</a:t>
            </a:r>
            <a:r>
              <a:rPr lang="el-GR" i="1" dirty="0"/>
              <a:t> </a:t>
            </a:r>
            <a:r>
              <a:rPr lang="el-GR" i="1" dirty="0" err="1"/>
              <a:t>ἐλπίδα</a:t>
            </a:r>
            <a:r>
              <a:rPr lang="el-GR" i="1" dirty="0"/>
              <a:t>, </a:t>
            </a:r>
            <a:r>
              <a:rPr lang="el-GR" i="1" dirty="0" err="1"/>
              <a:t>γένοιτό</a:t>
            </a:r>
            <a:r>
              <a:rPr lang="el-GR" i="1" dirty="0"/>
              <a:t> </a:t>
            </a:r>
            <a:r>
              <a:rPr lang="el-GR" i="1" dirty="0" err="1"/>
              <a:t>μοι</a:t>
            </a:r>
            <a:r>
              <a:rPr lang="el-GR" i="1" dirty="0"/>
              <a:t> φύλαξ </a:t>
            </a:r>
            <a:r>
              <a:rPr lang="el-GR" i="1" dirty="0" err="1"/>
              <a:t>καὶ</a:t>
            </a:r>
            <a:r>
              <a:rPr lang="el-GR" i="1" dirty="0"/>
              <a:t> </a:t>
            </a:r>
            <a:r>
              <a:rPr lang="el-GR" i="1" dirty="0" err="1"/>
              <a:t>ὁδηγός</a:t>
            </a:r>
            <a:r>
              <a:rPr lang="el-GR" i="1" dirty="0"/>
              <a:t>…»</a:t>
            </a:r>
            <a:r>
              <a:rPr lang="el-GR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180528" y="0"/>
            <a:ext cx="9324528" cy="68580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b="1" dirty="0" smtClean="0"/>
              <a:t>	 BIBLIOGRAPHY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 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l-GR" dirty="0" err="1" smtClean="0"/>
              <a:t>Γεδεὼν</a:t>
            </a:r>
            <a:r>
              <a:rPr lang="el-GR" dirty="0" smtClean="0"/>
              <a:t> Μ. Ἰ., «Ὁ Πατριάρχης </a:t>
            </a:r>
            <a:r>
              <a:rPr lang="el-GR" dirty="0" err="1" smtClean="0"/>
              <a:t>Ἀθανάσιος</a:t>
            </a:r>
            <a:r>
              <a:rPr lang="el-GR" dirty="0" smtClean="0"/>
              <a:t> Ε΄», </a:t>
            </a:r>
            <a:r>
              <a:rPr lang="el-GR" i="1" dirty="0" err="1" smtClean="0"/>
              <a:t>Ἐπετηρὶς</a:t>
            </a:r>
            <a:r>
              <a:rPr lang="el-GR" i="1" dirty="0" smtClean="0"/>
              <a:t> </a:t>
            </a:r>
            <a:r>
              <a:rPr lang="el-GR" i="1" dirty="0" err="1" smtClean="0"/>
              <a:t>Ἑταιρείας</a:t>
            </a:r>
            <a:r>
              <a:rPr lang="el-GR" i="1" dirty="0" smtClean="0"/>
              <a:t> </a:t>
            </a:r>
            <a:r>
              <a:rPr lang="el-GR" i="1" dirty="0" err="1" smtClean="0"/>
              <a:t>Κρητικῶν</a:t>
            </a:r>
            <a:r>
              <a:rPr lang="el-GR" i="1" dirty="0" smtClean="0"/>
              <a:t> </a:t>
            </a:r>
            <a:r>
              <a:rPr lang="el-GR" i="1" dirty="0" err="1" smtClean="0"/>
              <a:t>Σπουδῶν</a:t>
            </a:r>
            <a:r>
              <a:rPr lang="el-GR" i="1" dirty="0" smtClean="0"/>
              <a:t> </a:t>
            </a:r>
            <a:r>
              <a:rPr lang="el-GR" dirty="0" smtClean="0"/>
              <a:t>3 (1940), 193-205. </a:t>
            </a:r>
            <a:r>
              <a:rPr lang="en-US" dirty="0" err="1" smtClean="0"/>
              <a:t>Gerzmanus</a:t>
            </a:r>
            <a:r>
              <a:rPr lang="en-US" dirty="0" smtClean="0"/>
              <a:t> </a:t>
            </a:r>
            <a:r>
              <a:rPr lang="en-US" dirty="0" err="1" smtClean="0"/>
              <a:t>Eugenius</a:t>
            </a:r>
            <a:r>
              <a:rPr lang="el-GR" dirty="0" smtClean="0"/>
              <a:t>, </a:t>
            </a:r>
            <a:r>
              <a:rPr lang="en-US" i="1" dirty="0" err="1" smtClean="0"/>
              <a:t>Manuscripta</a:t>
            </a:r>
            <a:r>
              <a:rPr lang="en-US" i="1" dirty="0" smtClean="0"/>
              <a:t> </a:t>
            </a:r>
            <a:r>
              <a:rPr lang="en-US" i="1" dirty="0" err="1" smtClean="0"/>
              <a:t>Graeca</a:t>
            </a:r>
            <a:r>
              <a:rPr lang="en-US" i="1" dirty="0" smtClean="0"/>
              <a:t> </a:t>
            </a:r>
            <a:r>
              <a:rPr lang="en-US" i="1" dirty="0" err="1" smtClean="0"/>
              <a:t>Musica</a:t>
            </a:r>
            <a:r>
              <a:rPr lang="en-US" i="1" dirty="0" smtClean="0"/>
              <a:t> </a:t>
            </a:r>
            <a:r>
              <a:rPr lang="en-US" i="1" dirty="0" err="1" smtClean="0"/>
              <a:t>Petropolitana</a:t>
            </a:r>
            <a:r>
              <a:rPr lang="el-GR" i="1" dirty="0" smtClean="0"/>
              <a:t>. </a:t>
            </a:r>
            <a:r>
              <a:rPr lang="en-US" i="1" dirty="0" err="1" smtClean="0"/>
              <a:t>Catalogus</a:t>
            </a:r>
            <a:r>
              <a:rPr lang="el-GR" dirty="0" smtClean="0"/>
              <a:t>, </a:t>
            </a:r>
            <a:r>
              <a:rPr lang="en-US" dirty="0" err="1" smtClean="0"/>
              <a:t>tomus</a:t>
            </a:r>
            <a:r>
              <a:rPr lang="en-US" dirty="0" smtClean="0"/>
              <a:t> I</a:t>
            </a:r>
            <a:r>
              <a:rPr lang="el-GR" dirty="0" smtClean="0"/>
              <a:t>, </a:t>
            </a:r>
            <a:r>
              <a:rPr lang="en-US" i="1" dirty="0" smtClean="0"/>
              <a:t>Bibliotheca </a:t>
            </a:r>
            <a:r>
              <a:rPr lang="en-US" i="1" dirty="0" err="1" smtClean="0"/>
              <a:t>Publica</a:t>
            </a:r>
            <a:r>
              <a:rPr lang="en-US" i="1" dirty="0" smtClean="0"/>
              <a:t> </a:t>
            </a:r>
            <a:r>
              <a:rPr lang="en-US" i="1" dirty="0" err="1" smtClean="0"/>
              <a:t>Rossica</a:t>
            </a:r>
            <a:r>
              <a:rPr lang="el-GR" dirty="0" smtClean="0"/>
              <a:t>, </a:t>
            </a:r>
            <a:r>
              <a:rPr lang="en-US" dirty="0" smtClean="0"/>
              <a:t>Petropolis</a:t>
            </a:r>
            <a:r>
              <a:rPr lang="el-GR" dirty="0" smtClean="0"/>
              <a:t> 1996: “</a:t>
            </a:r>
            <a:r>
              <a:rPr lang="en-US" dirty="0" err="1" smtClean="0"/>
              <a:t>Glagol</a:t>
            </a:r>
            <a:r>
              <a:rPr lang="el-GR" dirty="0" smtClean="0"/>
              <a:t>”, </a:t>
            </a:r>
            <a:r>
              <a:rPr lang="en-US" dirty="0" smtClean="0"/>
              <a:t>pp</a:t>
            </a:r>
            <a:r>
              <a:rPr lang="el-GR" dirty="0" smtClean="0"/>
              <a:t>. 574-575. </a:t>
            </a:r>
            <a:r>
              <a:rPr lang="en-US" dirty="0" smtClean="0"/>
              <a:t>Idem</a:t>
            </a:r>
            <a:r>
              <a:rPr lang="el-GR" dirty="0" smtClean="0"/>
              <a:t>, </a:t>
            </a:r>
            <a:r>
              <a:rPr lang="en-US" i="1" dirty="0" err="1" smtClean="0"/>
              <a:t>Manuscripta</a:t>
            </a:r>
            <a:r>
              <a:rPr lang="en-US" i="1" dirty="0" smtClean="0"/>
              <a:t> </a:t>
            </a:r>
            <a:r>
              <a:rPr lang="en-US" i="1" dirty="0" err="1" smtClean="0"/>
              <a:t>Graeca</a:t>
            </a:r>
            <a:r>
              <a:rPr lang="en-US" i="1" dirty="0" smtClean="0"/>
              <a:t> </a:t>
            </a:r>
            <a:r>
              <a:rPr lang="en-US" i="1" dirty="0" err="1" smtClean="0"/>
              <a:t>Musica</a:t>
            </a:r>
            <a:r>
              <a:rPr lang="en-US" i="1" dirty="0" smtClean="0"/>
              <a:t> </a:t>
            </a:r>
            <a:r>
              <a:rPr lang="en-US" i="1" dirty="0" err="1" smtClean="0"/>
              <a:t>Petropolitana</a:t>
            </a:r>
            <a:r>
              <a:rPr lang="el-GR" i="1" dirty="0" smtClean="0"/>
              <a:t>. </a:t>
            </a:r>
            <a:r>
              <a:rPr lang="en-US" i="1" dirty="0" err="1" smtClean="0"/>
              <a:t>Catalogus</a:t>
            </a:r>
            <a:r>
              <a:rPr lang="el-GR" dirty="0" smtClean="0"/>
              <a:t>, </a:t>
            </a:r>
            <a:r>
              <a:rPr lang="en-US" dirty="0" err="1" smtClean="0"/>
              <a:t>tomus</a:t>
            </a:r>
            <a:r>
              <a:rPr lang="en-US" dirty="0" smtClean="0"/>
              <a:t> II</a:t>
            </a:r>
            <a:r>
              <a:rPr lang="el-GR" dirty="0" smtClean="0"/>
              <a:t>, </a:t>
            </a:r>
            <a:r>
              <a:rPr lang="en-US" i="1" dirty="0" smtClean="0"/>
              <a:t>Bibliotheca </a:t>
            </a:r>
            <a:r>
              <a:rPr lang="en-US" i="1" dirty="0" err="1" smtClean="0"/>
              <a:t>Rossicae</a:t>
            </a:r>
            <a:r>
              <a:rPr lang="en-US" i="1" dirty="0" smtClean="0"/>
              <a:t> </a:t>
            </a:r>
            <a:r>
              <a:rPr lang="en-US" i="1" dirty="0" err="1" smtClean="0"/>
              <a:t>Academiae</a:t>
            </a:r>
            <a:r>
              <a:rPr lang="en-US" i="1" dirty="0" smtClean="0"/>
              <a:t> </a:t>
            </a:r>
            <a:r>
              <a:rPr lang="en-US" i="1" dirty="0" err="1" smtClean="0"/>
              <a:t>Scientiarum</a:t>
            </a:r>
            <a:r>
              <a:rPr lang="el-GR" i="1" dirty="0" smtClean="0"/>
              <a:t>. </a:t>
            </a:r>
            <a:r>
              <a:rPr lang="en-US" i="1" dirty="0" err="1" smtClean="0"/>
              <a:t>Archivus</a:t>
            </a:r>
            <a:r>
              <a:rPr lang="en-US" i="1" dirty="0" smtClean="0"/>
              <a:t> </a:t>
            </a:r>
            <a:r>
              <a:rPr lang="en-US" i="1" dirty="0" err="1" smtClean="0"/>
              <a:t>Academiae</a:t>
            </a:r>
            <a:r>
              <a:rPr lang="en-US" i="1" dirty="0" smtClean="0"/>
              <a:t> </a:t>
            </a:r>
            <a:r>
              <a:rPr lang="en-US" i="1" dirty="0" err="1" smtClean="0"/>
              <a:t>Scientiarum</a:t>
            </a:r>
            <a:r>
              <a:rPr lang="el-GR" i="1" dirty="0" smtClean="0"/>
              <a:t>. </a:t>
            </a:r>
            <a:r>
              <a:rPr lang="en-US" i="1" dirty="0" smtClean="0"/>
              <a:t>Bibliotheca </a:t>
            </a:r>
            <a:r>
              <a:rPr lang="en-US" i="1" dirty="0" err="1" smtClean="0"/>
              <a:t>Universitatis</a:t>
            </a:r>
            <a:r>
              <a:rPr lang="en-US" i="1" dirty="0" smtClean="0"/>
              <a:t>. Hermitage</a:t>
            </a:r>
            <a:r>
              <a:rPr lang="el-GR" dirty="0" smtClean="0"/>
              <a:t>, </a:t>
            </a:r>
            <a:r>
              <a:rPr lang="en-US" dirty="0" smtClean="0"/>
              <a:t>Petropolis </a:t>
            </a:r>
            <a:r>
              <a:rPr lang="el-GR" dirty="0" smtClean="0"/>
              <a:t>1999, </a:t>
            </a:r>
            <a:r>
              <a:rPr lang="en-US" dirty="0" smtClean="0"/>
              <a:t>p</a:t>
            </a:r>
            <a:r>
              <a:rPr lang="el-GR" dirty="0" smtClean="0"/>
              <a:t>. 433. </a:t>
            </a:r>
            <a:r>
              <a:rPr lang="el-GR" dirty="0" err="1" smtClean="0"/>
              <a:t>Εὐστρατιάδου</a:t>
            </a:r>
            <a:r>
              <a:rPr lang="el-GR" dirty="0" smtClean="0"/>
              <a:t> Σωφρονίου, μητροπολίτου πρώην </a:t>
            </a:r>
            <a:r>
              <a:rPr lang="el-GR" dirty="0" err="1" smtClean="0"/>
              <a:t>Λεοντοπόλεως</a:t>
            </a:r>
            <a:r>
              <a:rPr lang="el-GR" dirty="0" smtClean="0"/>
              <a:t>, «</a:t>
            </a:r>
            <a:r>
              <a:rPr lang="el-GR" dirty="0" err="1" smtClean="0"/>
              <a:t>Θρᾷκες</a:t>
            </a:r>
            <a:r>
              <a:rPr lang="el-GR" dirty="0" smtClean="0"/>
              <a:t> μουσικοί», </a:t>
            </a:r>
            <a:r>
              <a:rPr lang="el-GR" i="1" dirty="0" err="1" smtClean="0"/>
              <a:t>Ἐπετηρὶς</a:t>
            </a:r>
            <a:r>
              <a:rPr lang="el-GR" i="1" dirty="0" smtClean="0"/>
              <a:t> </a:t>
            </a:r>
            <a:r>
              <a:rPr lang="el-GR" i="1" dirty="0" err="1" smtClean="0"/>
              <a:t>Ἑταιρείας</a:t>
            </a:r>
            <a:r>
              <a:rPr lang="el-GR" i="1" dirty="0" smtClean="0"/>
              <a:t> </a:t>
            </a:r>
            <a:r>
              <a:rPr lang="el-GR" i="1" dirty="0" err="1" smtClean="0"/>
              <a:t>Βυζαντινῶν</a:t>
            </a:r>
            <a:r>
              <a:rPr lang="el-GR" i="1" dirty="0" smtClean="0"/>
              <a:t> </a:t>
            </a:r>
            <a:r>
              <a:rPr lang="el-GR" i="1" dirty="0" err="1" smtClean="0"/>
              <a:t>Σπουδῶν</a:t>
            </a:r>
            <a:r>
              <a:rPr lang="el-GR" i="1" dirty="0" smtClean="0"/>
              <a:t> </a:t>
            </a:r>
            <a:r>
              <a:rPr lang="el-GR" dirty="0" smtClean="0"/>
              <a:t>12 (1936), 48-49, 66-67. </a:t>
            </a:r>
            <a:r>
              <a:rPr lang="el-GR" dirty="0" err="1" smtClean="0"/>
              <a:t>Καραγκούνη</a:t>
            </a:r>
            <a:r>
              <a:rPr lang="el-GR" dirty="0" smtClean="0"/>
              <a:t> </a:t>
            </a:r>
            <a:r>
              <a:rPr lang="el-GR" dirty="0" err="1" smtClean="0"/>
              <a:t>Κωνσταντίνου</a:t>
            </a:r>
            <a:r>
              <a:rPr lang="el-GR" dirty="0" smtClean="0"/>
              <a:t> </a:t>
            </a:r>
            <a:r>
              <a:rPr lang="el-GR" dirty="0" err="1" smtClean="0"/>
              <a:t>Χαρ</a:t>
            </a:r>
            <a:r>
              <a:rPr lang="el-GR" dirty="0" smtClean="0"/>
              <a:t>., </a:t>
            </a:r>
            <a:r>
              <a:rPr lang="el-GR" i="1" dirty="0" smtClean="0"/>
              <a:t>Ἡ </a:t>
            </a:r>
            <a:r>
              <a:rPr lang="el-GR" i="1" dirty="0" err="1" smtClean="0"/>
              <a:t>παράδοση</a:t>
            </a:r>
            <a:r>
              <a:rPr lang="el-GR" i="1" dirty="0" smtClean="0"/>
              <a:t> </a:t>
            </a:r>
            <a:r>
              <a:rPr lang="el-GR" i="1" dirty="0" err="1" smtClean="0"/>
              <a:t>καὶ</a:t>
            </a:r>
            <a:r>
              <a:rPr lang="el-GR" i="1" dirty="0" smtClean="0"/>
              <a:t> </a:t>
            </a:r>
            <a:r>
              <a:rPr lang="el-GR" i="1" dirty="0" err="1" smtClean="0"/>
              <a:t>ἑξήγηση</a:t>
            </a:r>
            <a:r>
              <a:rPr lang="el-GR" i="1" dirty="0" smtClean="0"/>
              <a:t> </a:t>
            </a:r>
            <a:r>
              <a:rPr lang="el-GR" i="1" dirty="0" err="1" smtClean="0"/>
              <a:t>τοῦ</a:t>
            </a:r>
            <a:r>
              <a:rPr lang="el-GR" i="1" dirty="0" smtClean="0"/>
              <a:t> </a:t>
            </a:r>
            <a:r>
              <a:rPr lang="el-GR" i="1" dirty="0" err="1" smtClean="0"/>
              <a:t>μέλους</a:t>
            </a:r>
            <a:r>
              <a:rPr lang="el-GR" i="1" dirty="0" smtClean="0"/>
              <a:t> </a:t>
            </a:r>
            <a:r>
              <a:rPr lang="el-GR" i="1" dirty="0" err="1" smtClean="0"/>
              <a:t>τῶν</a:t>
            </a:r>
            <a:r>
              <a:rPr lang="el-GR" i="1" dirty="0" smtClean="0"/>
              <a:t> </a:t>
            </a:r>
            <a:r>
              <a:rPr lang="el-GR" i="1" dirty="0" err="1" smtClean="0"/>
              <a:t>Χερουβικῶν</a:t>
            </a:r>
            <a:r>
              <a:rPr lang="el-GR" i="1" dirty="0" smtClean="0"/>
              <a:t> </a:t>
            </a:r>
            <a:r>
              <a:rPr lang="el-GR" i="1" dirty="0" err="1" smtClean="0"/>
              <a:t>τῆς</a:t>
            </a:r>
            <a:r>
              <a:rPr lang="el-GR" i="1" dirty="0" smtClean="0"/>
              <a:t> </a:t>
            </a:r>
            <a:r>
              <a:rPr lang="el-GR" i="1" dirty="0" err="1" smtClean="0"/>
              <a:t>βυζαντινῆς</a:t>
            </a:r>
            <a:r>
              <a:rPr lang="el-GR" i="1" dirty="0" smtClean="0"/>
              <a:t> </a:t>
            </a:r>
            <a:r>
              <a:rPr lang="el-GR" i="1" dirty="0" err="1" smtClean="0"/>
              <a:t>καὶ</a:t>
            </a:r>
            <a:r>
              <a:rPr lang="el-GR" i="1" dirty="0" smtClean="0"/>
              <a:t> </a:t>
            </a:r>
            <a:r>
              <a:rPr lang="el-GR" i="1" dirty="0" err="1" smtClean="0"/>
              <a:t>μεταβυζαντινῆς</a:t>
            </a:r>
            <a:r>
              <a:rPr lang="el-GR" i="1" dirty="0" smtClean="0"/>
              <a:t> </a:t>
            </a:r>
            <a:r>
              <a:rPr lang="el-GR" i="1" dirty="0" err="1" smtClean="0"/>
              <a:t>μελοποιίας</a:t>
            </a:r>
            <a:r>
              <a:rPr lang="el-GR" dirty="0" smtClean="0"/>
              <a:t>, </a:t>
            </a:r>
            <a:r>
              <a:rPr lang="en-US" dirty="0" smtClean="0"/>
              <a:t>Athens</a:t>
            </a:r>
            <a:r>
              <a:rPr lang="el-GR" dirty="0" smtClean="0"/>
              <a:t> 2003: </a:t>
            </a:r>
            <a:r>
              <a:rPr lang="en-US" dirty="0" smtClean="0"/>
              <a:t>Institute of Byzantine Musicology</a:t>
            </a:r>
            <a:r>
              <a:rPr lang="el-GR" dirty="0" smtClean="0"/>
              <a:t>-</a:t>
            </a:r>
            <a:r>
              <a:rPr lang="en-US" dirty="0" smtClean="0"/>
              <a:t>Studies </a:t>
            </a:r>
            <a:r>
              <a:rPr lang="el-GR" dirty="0" smtClean="0"/>
              <a:t>7, </a:t>
            </a:r>
            <a:r>
              <a:rPr lang="en-US" dirty="0" smtClean="0"/>
              <a:t>pp</a:t>
            </a:r>
            <a:r>
              <a:rPr lang="el-GR" dirty="0" smtClean="0"/>
              <a:t>. 382-386. </a:t>
            </a:r>
            <a:r>
              <a:rPr lang="el-GR" dirty="0" err="1" smtClean="0"/>
              <a:t>Μανούσακα</a:t>
            </a:r>
            <a:r>
              <a:rPr lang="el-GR" dirty="0" smtClean="0"/>
              <a:t> Μ</a:t>
            </a:r>
            <a:r>
              <a:rPr lang="de-DE" dirty="0" smtClean="0"/>
              <a:t>. </a:t>
            </a:r>
            <a:r>
              <a:rPr lang="el-GR" dirty="0" smtClean="0"/>
              <a:t>Ἰ</a:t>
            </a:r>
            <a:r>
              <a:rPr lang="de-DE" dirty="0" smtClean="0"/>
              <a:t>., «</a:t>
            </a:r>
            <a:r>
              <a:rPr lang="el-GR" dirty="0" smtClean="0"/>
              <a:t>Νέες </a:t>
            </a:r>
            <a:r>
              <a:rPr lang="el-GR" dirty="0" err="1" smtClean="0"/>
              <a:t>εἰδήσεις</a:t>
            </a:r>
            <a:r>
              <a:rPr lang="el-GR" dirty="0" smtClean="0"/>
              <a:t> </a:t>
            </a:r>
            <a:r>
              <a:rPr lang="el-GR" dirty="0" err="1" smtClean="0"/>
              <a:t>γιὰ</a:t>
            </a:r>
            <a:r>
              <a:rPr lang="el-GR" dirty="0" smtClean="0"/>
              <a:t> </a:t>
            </a:r>
            <a:r>
              <a:rPr lang="el-GR" dirty="0" err="1" smtClean="0"/>
              <a:t>τὸν</a:t>
            </a:r>
            <a:r>
              <a:rPr lang="el-GR" dirty="0" smtClean="0"/>
              <a:t> </a:t>
            </a:r>
            <a:r>
              <a:rPr lang="el-GR" dirty="0" err="1" smtClean="0"/>
              <a:t>Κρητικὸ</a:t>
            </a:r>
            <a:r>
              <a:rPr lang="el-GR" dirty="0" smtClean="0"/>
              <a:t> </a:t>
            </a:r>
            <a:r>
              <a:rPr lang="el-GR" dirty="0" err="1" smtClean="0"/>
              <a:t>οἰκουμενικὸ</a:t>
            </a:r>
            <a:r>
              <a:rPr lang="el-GR" dirty="0" smtClean="0"/>
              <a:t> πατριάρχη </a:t>
            </a:r>
            <a:r>
              <a:rPr lang="el-GR" dirty="0" err="1" smtClean="0"/>
              <a:t>Ἀθανάσιο</a:t>
            </a:r>
            <a:r>
              <a:rPr lang="el-GR" dirty="0" smtClean="0"/>
              <a:t> Ε΄ </a:t>
            </a:r>
            <a:r>
              <a:rPr lang="el-GR" dirty="0" err="1" smtClean="0"/>
              <a:t>τὸ</a:t>
            </a:r>
            <a:r>
              <a:rPr lang="el-GR" dirty="0" smtClean="0"/>
              <a:t> </a:t>
            </a:r>
            <a:r>
              <a:rPr lang="el-GR" dirty="0" err="1" smtClean="0"/>
              <a:t>Μαργούνιο</a:t>
            </a:r>
            <a:r>
              <a:rPr lang="de-DE" dirty="0" smtClean="0"/>
              <a:t> (1709-1711)</a:t>
            </a:r>
            <a:r>
              <a:rPr lang="el-GR" dirty="0" smtClean="0"/>
              <a:t>»</a:t>
            </a:r>
            <a:r>
              <a:rPr lang="de-DE" dirty="0" smtClean="0"/>
              <a:t>, </a:t>
            </a:r>
            <a:r>
              <a:rPr lang="el-GR" i="1" dirty="0" smtClean="0"/>
              <a:t>Τόμος </a:t>
            </a:r>
            <a:r>
              <a:rPr lang="el-GR" i="1" dirty="0" err="1" smtClean="0"/>
              <a:t>εἰς</a:t>
            </a:r>
            <a:r>
              <a:rPr lang="el-GR" dirty="0" smtClean="0"/>
              <a:t> </a:t>
            </a:r>
            <a:r>
              <a:rPr lang="el-GR" i="1" dirty="0" smtClean="0"/>
              <a:t>μνήμην Γεωργίου </a:t>
            </a:r>
            <a:r>
              <a:rPr lang="el-GR" i="1" dirty="0" err="1" smtClean="0"/>
              <a:t>Κουρμούλη</a:t>
            </a:r>
            <a:r>
              <a:rPr lang="de-DE" i="1" dirty="0" smtClean="0"/>
              <a:t>, </a:t>
            </a:r>
            <a:r>
              <a:rPr lang="en-US" dirty="0" smtClean="0"/>
              <a:t>Athens</a:t>
            </a:r>
            <a:r>
              <a:rPr lang="de-DE" dirty="0" smtClean="0"/>
              <a:t> 1988, pp. 451-468. </a:t>
            </a:r>
            <a:r>
              <a:rPr lang="el-GR" dirty="0" err="1" smtClean="0"/>
              <a:t>Μπαλαγεώργου</a:t>
            </a:r>
            <a:r>
              <a:rPr lang="el-GR" dirty="0" smtClean="0"/>
              <a:t> Δημητρίου Κ.-</a:t>
            </a:r>
            <a:r>
              <a:rPr lang="el-GR" dirty="0" err="1" smtClean="0"/>
              <a:t>Κρητικοῦ</a:t>
            </a:r>
            <a:r>
              <a:rPr lang="el-GR" dirty="0" smtClean="0"/>
              <a:t> Φλώρας Ν., </a:t>
            </a:r>
            <a:r>
              <a:rPr lang="el-GR" i="1" dirty="0" err="1" smtClean="0"/>
              <a:t>Τὰ</a:t>
            </a:r>
            <a:r>
              <a:rPr lang="el-GR" i="1" dirty="0" smtClean="0"/>
              <a:t> χειρόγραφα </a:t>
            </a:r>
            <a:r>
              <a:rPr lang="el-GR" i="1" dirty="0" err="1" smtClean="0"/>
              <a:t>βυζαντινῆς</a:t>
            </a:r>
            <a:r>
              <a:rPr lang="el-GR" i="1" dirty="0" smtClean="0"/>
              <a:t> </a:t>
            </a:r>
            <a:r>
              <a:rPr lang="el-GR" i="1" dirty="0" err="1" smtClean="0"/>
              <a:t>μουσικῆς–Σινᾶ</a:t>
            </a:r>
            <a:r>
              <a:rPr lang="el-GR" i="1" dirty="0" smtClean="0"/>
              <a:t>. Κατάλογος </a:t>
            </a:r>
            <a:r>
              <a:rPr lang="el-GR" i="1" dirty="0" err="1" smtClean="0"/>
              <a:t>περιγραφικὸς</a:t>
            </a:r>
            <a:r>
              <a:rPr lang="el-GR" i="1" dirty="0" smtClean="0"/>
              <a:t> </a:t>
            </a:r>
            <a:r>
              <a:rPr lang="el-GR" i="1" dirty="0" err="1" smtClean="0"/>
              <a:t>τῶν</a:t>
            </a:r>
            <a:r>
              <a:rPr lang="el-GR" i="1" dirty="0" smtClean="0"/>
              <a:t> χειρογράφων κωδίκων </a:t>
            </a:r>
            <a:r>
              <a:rPr lang="el-GR" i="1" dirty="0" err="1" smtClean="0"/>
              <a:t>βυζαντινῆς</a:t>
            </a:r>
            <a:r>
              <a:rPr lang="el-GR" i="1" dirty="0" smtClean="0"/>
              <a:t> </a:t>
            </a:r>
            <a:r>
              <a:rPr lang="el-GR" i="1" dirty="0" err="1" smtClean="0"/>
              <a:t>μουσικῆς</a:t>
            </a:r>
            <a:r>
              <a:rPr lang="el-GR" i="1" dirty="0" smtClean="0"/>
              <a:t> </a:t>
            </a:r>
            <a:r>
              <a:rPr lang="el-GR" i="1" dirty="0" err="1" smtClean="0"/>
              <a:t>τῶν</a:t>
            </a:r>
            <a:r>
              <a:rPr lang="el-GR" i="1" dirty="0" smtClean="0"/>
              <a:t> </a:t>
            </a:r>
            <a:r>
              <a:rPr lang="el-GR" i="1" dirty="0" err="1" smtClean="0"/>
              <a:t>ἀποκειμένων</a:t>
            </a:r>
            <a:r>
              <a:rPr lang="el-GR" i="1" dirty="0" smtClean="0"/>
              <a:t> </a:t>
            </a:r>
            <a:r>
              <a:rPr lang="el-GR" i="1" dirty="0" err="1" smtClean="0"/>
              <a:t>στὴν</a:t>
            </a:r>
            <a:r>
              <a:rPr lang="el-GR" i="1" dirty="0" smtClean="0"/>
              <a:t> βιβλιοθήκη </a:t>
            </a:r>
            <a:r>
              <a:rPr lang="el-GR" i="1" dirty="0" err="1" smtClean="0"/>
              <a:t>τῆς</a:t>
            </a:r>
            <a:r>
              <a:rPr lang="el-GR" i="1" dirty="0" smtClean="0"/>
              <a:t> </a:t>
            </a:r>
            <a:r>
              <a:rPr lang="el-GR" i="1" dirty="0" err="1" smtClean="0"/>
              <a:t>ἱερᾶς</a:t>
            </a:r>
            <a:r>
              <a:rPr lang="el-GR" i="1" dirty="0" smtClean="0"/>
              <a:t> </a:t>
            </a:r>
            <a:r>
              <a:rPr lang="el-GR" i="1" dirty="0" err="1" smtClean="0"/>
              <a:t>μονῆς</a:t>
            </a:r>
            <a:r>
              <a:rPr lang="el-GR" i="1" dirty="0" smtClean="0"/>
              <a:t> </a:t>
            </a:r>
            <a:r>
              <a:rPr lang="el-GR" i="1" dirty="0" err="1" smtClean="0"/>
              <a:t>τοῦ</a:t>
            </a:r>
            <a:r>
              <a:rPr lang="el-GR" i="1" dirty="0" smtClean="0"/>
              <a:t> </a:t>
            </a:r>
            <a:r>
              <a:rPr lang="el-GR" i="1" dirty="0" err="1" smtClean="0"/>
              <a:t>ὄρους</a:t>
            </a:r>
            <a:r>
              <a:rPr lang="el-GR" i="1" dirty="0" smtClean="0"/>
              <a:t> </a:t>
            </a:r>
            <a:r>
              <a:rPr lang="el-GR" i="1" dirty="0" err="1" smtClean="0"/>
              <a:t>Σινᾶ</a:t>
            </a:r>
            <a:r>
              <a:rPr lang="el-GR" dirty="0" smtClean="0"/>
              <a:t>, 1</a:t>
            </a:r>
            <a:r>
              <a:rPr lang="en-US" baseline="30000" dirty="0" err="1" smtClean="0"/>
              <a:t>st</a:t>
            </a:r>
            <a:r>
              <a:rPr lang="en-US" dirty="0" smtClean="0"/>
              <a:t> volume</a:t>
            </a:r>
            <a:r>
              <a:rPr lang="el-GR" dirty="0" smtClean="0"/>
              <a:t>, </a:t>
            </a:r>
            <a:r>
              <a:rPr lang="en-US" dirty="0" smtClean="0"/>
              <a:t>Athens</a:t>
            </a:r>
            <a:r>
              <a:rPr lang="el-GR" dirty="0" smtClean="0"/>
              <a:t> 2008, </a:t>
            </a:r>
            <a:r>
              <a:rPr lang="en-US" dirty="0" smtClean="0"/>
              <a:t>pp</a:t>
            </a:r>
            <a:r>
              <a:rPr lang="el-GR" dirty="0" smtClean="0"/>
              <a:t>. 294-295. Στάθη Πηνελόπης, </a:t>
            </a:r>
            <a:r>
              <a:rPr lang="el-GR" i="1" dirty="0" smtClean="0"/>
              <a:t>Χρύσανθος </a:t>
            </a:r>
            <a:r>
              <a:rPr lang="el-GR" i="1" dirty="0" err="1" smtClean="0"/>
              <a:t>Νοταρᾶς</a:t>
            </a:r>
            <a:r>
              <a:rPr lang="el-GR" i="1" dirty="0" smtClean="0"/>
              <a:t> Πατριάρχης </a:t>
            </a:r>
            <a:r>
              <a:rPr lang="el-GR" i="1" dirty="0" err="1" smtClean="0"/>
              <a:t>Ἱεροσολύμων</a:t>
            </a:r>
            <a:r>
              <a:rPr lang="el-GR" i="1" dirty="0" smtClean="0"/>
              <a:t>. Πρόδρομος </a:t>
            </a:r>
            <a:r>
              <a:rPr lang="el-GR" i="1" dirty="0" err="1" smtClean="0"/>
              <a:t>τοῦ</a:t>
            </a:r>
            <a:r>
              <a:rPr lang="el-GR" i="1" dirty="0" smtClean="0"/>
              <a:t> </a:t>
            </a:r>
            <a:r>
              <a:rPr lang="el-GR" i="1" dirty="0" err="1" smtClean="0"/>
              <a:t>Νεοελληνικοῦ</a:t>
            </a:r>
            <a:r>
              <a:rPr lang="el-GR" i="1" dirty="0" smtClean="0"/>
              <a:t> </a:t>
            </a:r>
            <a:r>
              <a:rPr lang="el-GR" i="1" dirty="0" err="1" smtClean="0"/>
              <a:t>Διαφωτισμοῦ</a:t>
            </a:r>
            <a:r>
              <a:rPr lang="el-GR" dirty="0" smtClean="0"/>
              <a:t>, </a:t>
            </a:r>
            <a:r>
              <a:rPr lang="en-US" dirty="0" smtClean="0"/>
              <a:t>Athens</a:t>
            </a:r>
            <a:r>
              <a:rPr lang="el-GR" dirty="0" smtClean="0"/>
              <a:t> 1999, </a:t>
            </a:r>
            <a:r>
              <a:rPr lang="en-US" dirty="0" smtClean="0"/>
              <a:t>p</a:t>
            </a:r>
            <a:r>
              <a:rPr lang="el-GR" dirty="0" smtClean="0"/>
              <a:t>. 259. </a:t>
            </a:r>
            <a:r>
              <a:rPr lang="el-GR" dirty="0" err="1" smtClean="0"/>
              <a:t>Χαλδαιάκη</a:t>
            </a:r>
            <a:r>
              <a:rPr lang="el-GR" dirty="0" smtClean="0"/>
              <a:t> </a:t>
            </a:r>
            <a:r>
              <a:rPr lang="el-GR" dirty="0" err="1" smtClean="0"/>
              <a:t>Ἀχιλλέως</a:t>
            </a:r>
            <a:r>
              <a:rPr lang="el-GR" dirty="0" smtClean="0"/>
              <a:t> Γ., </a:t>
            </a:r>
            <a:r>
              <a:rPr lang="el-GR" i="1" dirty="0" smtClean="0"/>
              <a:t>Ὁ </a:t>
            </a:r>
            <a:r>
              <a:rPr lang="el-GR" i="1" dirty="0" err="1" smtClean="0"/>
              <a:t>πολυέλεος</a:t>
            </a:r>
            <a:r>
              <a:rPr lang="el-GR" i="1" dirty="0" smtClean="0"/>
              <a:t> </a:t>
            </a:r>
            <a:r>
              <a:rPr lang="el-GR" i="1" dirty="0" err="1" smtClean="0"/>
              <a:t>στὴν</a:t>
            </a:r>
            <a:r>
              <a:rPr lang="el-GR" i="1" dirty="0" smtClean="0"/>
              <a:t> </a:t>
            </a:r>
            <a:r>
              <a:rPr lang="el-GR" i="1" dirty="0" err="1" smtClean="0"/>
              <a:t>βυζαντινὴ</a:t>
            </a:r>
            <a:r>
              <a:rPr lang="el-GR" i="1" dirty="0" smtClean="0"/>
              <a:t> </a:t>
            </a:r>
            <a:r>
              <a:rPr lang="el-GR" i="1" dirty="0" err="1" smtClean="0"/>
              <a:t>καὶ</a:t>
            </a:r>
            <a:r>
              <a:rPr lang="el-GR" i="1" dirty="0" smtClean="0"/>
              <a:t> </a:t>
            </a:r>
            <a:r>
              <a:rPr lang="el-GR" i="1" dirty="0" err="1" smtClean="0"/>
              <a:t>μεταβυζαντινὴ</a:t>
            </a:r>
            <a:r>
              <a:rPr lang="el-GR" i="1" dirty="0" smtClean="0"/>
              <a:t> </a:t>
            </a:r>
            <a:r>
              <a:rPr lang="el-GR" i="1" dirty="0" err="1" smtClean="0"/>
              <a:t>μελοποιία</a:t>
            </a:r>
            <a:r>
              <a:rPr lang="el-GR" dirty="0" smtClean="0"/>
              <a:t>, </a:t>
            </a:r>
            <a:r>
              <a:rPr lang="en-US" dirty="0" smtClean="0"/>
              <a:t>Athens</a:t>
            </a:r>
            <a:r>
              <a:rPr lang="el-GR" dirty="0" smtClean="0"/>
              <a:t> 2003: </a:t>
            </a:r>
            <a:r>
              <a:rPr lang="en-US" dirty="0" smtClean="0"/>
              <a:t>Institute of Byzantine Musicology</a:t>
            </a:r>
            <a:r>
              <a:rPr lang="el-GR" dirty="0" smtClean="0"/>
              <a:t>-</a:t>
            </a:r>
            <a:r>
              <a:rPr lang="en-US" dirty="0" smtClean="0"/>
              <a:t>Studies</a:t>
            </a:r>
            <a:r>
              <a:rPr lang="el-GR" dirty="0" smtClean="0"/>
              <a:t> 5, </a:t>
            </a:r>
            <a:r>
              <a:rPr lang="en-US" dirty="0" smtClean="0"/>
              <a:t>pp</a:t>
            </a:r>
            <a:r>
              <a:rPr lang="el-GR" dirty="0" smtClean="0"/>
              <a:t>. 452-453, 539-553. </a:t>
            </a:r>
            <a:r>
              <a:rPr lang="en-US" dirty="0" smtClean="0"/>
              <a:t>Idem</a:t>
            </a:r>
            <a:r>
              <a:rPr lang="el-GR" dirty="0" smtClean="0"/>
              <a:t>, «</a:t>
            </a:r>
            <a:r>
              <a:rPr lang="el-GR" dirty="0" err="1" smtClean="0"/>
              <a:t>Ἀθανάσιος</a:t>
            </a:r>
            <a:r>
              <a:rPr lang="el-GR" dirty="0" smtClean="0"/>
              <a:t> </a:t>
            </a:r>
            <a:r>
              <a:rPr lang="el-GR" dirty="0" err="1" smtClean="0"/>
              <a:t>Μαργούνιος</a:t>
            </a:r>
            <a:r>
              <a:rPr lang="el-GR" dirty="0" smtClean="0"/>
              <a:t>, ὁ </a:t>
            </a:r>
            <a:r>
              <a:rPr lang="el-GR" dirty="0" err="1" smtClean="0"/>
              <a:t>ἀπὸ</a:t>
            </a:r>
            <a:r>
              <a:rPr lang="el-GR" dirty="0" smtClean="0"/>
              <a:t> </a:t>
            </a:r>
            <a:r>
              <a:rPr lang="el-GR" dirty="0" err="1" smtClean="0"/>
              <a:t>Τορνόβου</a:t>
            </a:r>
            <a:r>
              <a:rPr lang="el-GR" dirty="0" smtClean="0"/>
              <a:t> </a:t>
            </a:r>
            <a:r>
              <a:rPr lang="el-GR" dirty="0" err="1" smtClean="0"/>
              <a:t>καὶ</a:t>
            </a:r>
            <a:r>
              <a:rPr lang="el-GR" dirty="0" smtClean="0"/>
              <a:t> </a:t>
            </a:r>
            <a:r>
              <a:rPr lang="el-GR" dirty="0" err="1" smtClean="0"/>
              <a:t>Ἀνδριανουπόλεως</a:t>
            </a:r>
            <a:r>
              <a:rPr lang="el-GR" dirty="0" smtClean="0"/>
              <a:t> Πατριάρχης Κωνσταντινουπόλεως (ὁ Ε΄)», </a:t>
            </a:r>
            <a:r>
              <a:rPr lang="el-GR" i="1" dirty="0" smtClean="0"/>
              <a:t>Μεγάλη </a:t>
            </a:r>
            <a:r>
              <a:rPr lang="el-GR" i="1" dirty="0" err="1" smtClean="0"/>
              <a:t>Ὀρθόδοξη</a:t>
            </a:r>
            <a:r>
              <a:rPr lang="el-GR" i="1" dirty="0" smtClean="0"/>
              <a:t> </a:t>
            </a:r>
            <a:r>
              <a:rPr lang="el-GR" i="1" dirty="0" err="1" smtClean="0"/>
              <a:t>Χριστιανικὴ</a:t>
            </a:r>
            <a:r>
              <a:rPr lang="el-GR" i="1" dirty="0" smtClean="0"/>
              <a:t> </a:t>
            </a:r>
            <a:r>
              <a:rPr lang="el-GR" i="1" dirty="0" err="1" smtClean="0"/>
              <a:t>Ἐγκυκλοπαιδεία</a:t>
            </a:r>
            <a:r>
              <a:rPr lang="el-GR" i="1" dirty="0" smtClean="0"/>
              <a:t> </a:t>
            </a:r>
            <a:r>
              <a:rPr lang="el-GR" dirty="0" smtClean="0"/>
              <a:t>1 (2010), 297-299. </a:t>
            </a:r>
            <a:r>
              <a:rPr lang="el-GR" dirty="0" err="1" smtClean="0"/>
              <a:t>Χατζηγιακουμῆ</a:t>
            </a:r>
            <a:r>
              <a:rPr lang="el-GR" dirty="0" smtClean="0"/>
              <a:t> Μανόλη Κ., </a:t>
            </a:r>
            <a:r>
              <a:rPr lang="el-GR" i="1" dirty="0" err="1" smtClean="0"/>
              <a:t>Μουσικὰ</a:t>
            </a:r>
            <a:r>
              <a:rPr lang="el-GR" i="1" dirty="0" smtClean="0"/>
              <a:t> χειρόγραφα Τουρκοκρατίας (1453-1832)</a:t>
            </a:r>
            <a:r>
              <a:rPr lang="el-GR" dirty="0" smtClean="0"/>
              <a:t>, 1</a:t>
            </a:r>
            <a:r>
              <a:rPr lang="en-US" baseline="30000" dirty="0" err="1" smtClean="0"/>
              <a:t>st</a:t>
            </a:r>
            <a:r>
              <a:rPr lang="en-US" dirty="0" smtClean="0"/>
              <a:t> volume</a:t>
            </a:r>
            <a:r>
              <a:rPr lang="el-GR" dirty="0" smtClean="0"/>
              <a:t>, </a:t>
            </a:r>
            <a:r>
              <a:rPr lang="en-US" dirty="0" smtClean="0"/>
              <a:t>Athens </a:t>
            </a:r>
            <a:r>
              <a:rPr lang="el-GR" dirty="0" smtClean="0"/>
              <a:t>1975, </a:t>
            </a:r>
            <a:r>
              <a:rPr lang="en-US" dirty="0" smtClean="0"/>
              <a:t>pp</a:t>
            </a:r>
            <a:r>
              <a:rPr lang="el-GR" dirty="0" smtClean="0"/>
              <a:t>. 263-264. </a:t>
            </a:r>
            <a:r>
              <a:rPr lang="en-US" dirty="0" smtClean="0"/>
              <a:t>Idem</a:t>
            </a:r>
            <a:r>
              <a:rPr lang="de-DE" dirty="0" smtClean="0"/>
              <a:t>, </a:t>
            </a:r>
            <a:r>
              <a:rPr lang="el-GR" i="1" dirty="0" err="1" smtClean="0"/>
              <a:t>Χειρόγραφα</a:t>
            </a:r>
            <a:r>
              <a:rPr lang="el-GR" i="1" dirty="0" smtClean="0"/>
              <a:t> </a:t>
            </a:r>
            <a:r>
              <a:rPr lang="el-GR" i="1" dirty="0" err="1" smtClean="0"/>
              <a:t>ἐκκλησιαστικῆς</a:t>
            </a:r>
            <a:r>
              <a:rPr lang="el-GR" i="1" dirty="0" smtClean="0"/>
              <a:t> </a:t>
            </a:r>
            <a:r>
              <a:rPr lang="el-GR" i="1" dirty="0" err="1" smtClean="0"/>
              <a:t>μουσικῆς</a:t>
            </a:r>
            <a:r>
              <a:rPr lang="de-DE" i="1" dirty="0" smtClean="0"/>
              <a:t> 1453-1820. </a:t>
            </a:r>
            <a:r>
              <a:rPr lang="el-GR" i="1" dirty="0" err="1" smtClean="0"/>
              <a:t>Συμβολὴ</a:t>
            </a:r>
            <a:r>
              <a:rPr lang="el-GR" i="1" dirty="0" smtClean="0"/>
              <a:t> </a:t>
            </a:r>
            <a:r>
              <a:rPr lang="el-GR" i="1" dirty="0" err="1" smtClean="0"/>
              <a:t>στὴν</a:t>
            </a:r>
            <a:r>
              <a:rPr lang="el-GR" i="1" dirty="0" smtClean="0"/>
              <a:t> </a:t>
            </a:r>
            <a:r>
              <a:rPr lang="el-GR" i="1" dirty="0" err="1" smtClean="0"/>
              <a:t>ἔρευνα</a:t>
            </a:r>
            <a:r>
              <a:rPr lang="el-GR" i="1" dirty="0" smtClean="0"/>
              <a:t> </a:t>
            </a:r>
            <a:r>
              <a:rPr lang="el-GR" i="1" dirty="0" err="1" smtClean="0"/>
              <a:t>τοῦ</a:t>
            </a:r>
            <a:r>
              <a:rPr lang="el-GR" i="1" dirty="0" smtClean="0"/>
              <a:t> </a:t>
            </a:r>
            <a:r>
              <a:rPr lang="el-GR" i="1" dirty="0" err="1" smtClean="0"/>
              <a:t>νέου</a:t>
            </a:r>
            <a:r>
              <a:rPr lang="el-GR" i="1" dirty="0" smtClean="0"/>
              <a:t> </a:t>
            </a:r>
            <a:r>
              <a:rPr lang="el-GR" i="1" dirty="0" err="1" smtClean="0"/>
              <a:t>ἑλληνισμοῦ</a:t>
            </a:r>
            <a:r>
              <a:rPr lang="de-DE" dirty="0" smtClean="0"/>
              <a:t>, Athens 1980: National Bank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Greece</a:t>
            </a:r>
            <a:r>
              <a:rPr lang="de-DE" dirty="0" smtClean="0"/>
              <a:t>, pp. 40, 91 (</a:t>
            </a:r>
            <a:r>
              <a:rPr lang="en-US" dirty="0" smtClean="0"/>
              <a:t>notes</a:t>
            </a:r>
            <a:r>
              <a:rPr lang="de-DE" dirty="0" smtClean="0"/>
              <a:t> 167-171), 148-149. Idem, </a:t>
            </a:r>
            <a:r>
              <a:rPr lang="el-GR" i="1" dirty="0" err="1" smtClean="0"/>
              <a:t>Μνημεῖα</a:t>
            </a:r>
            <a:r>
              <a:rPr lang="el-GR" i="1" dirty="0" smtClean="0"/>
              <a:t> </a:t>
            </a:r>
            <a:r>
              <a:rPr lang="el-GR" i="1" dirty="0" err="1" smtClean="0"/>
              <a:t>Ἐκκλησιαστικῆς</a:t>
            </a:r>
            <a:r>
              <a:rPr lang="el-GR" i="1" dirty="0" smtClean="0"/>
              <a:t> </a:t>
            </a:r>
            <a:r>
              <a:rPr lang="el-GR" i="1" dirty="0" err="1" smtClean="0"/>
              <a:t>Μουσικῆς</a:t>
            </a:r>
            <a:r>
              <a:rPr lang="el-GR" i="1" dirty="0" smtClean="0"/>
              <a:t>. </a:t>
            </a:r>
            <a:r>
              <a:rPr lang="el-GR" i="1" dirty="0" err="1" smtClean="0"/>
              <a:t>Σῶμα</a:t>
            </a:r>
            <a:r>
              <a:rPr lang="el-GR" i="1" dirty="0" smtClean="0"/>
              <a:t> δεύτερο. </a:t>
            </a:r>
            <a:r>
              <a:rPr lang="el-GR" i="1" dirty="0" err="1" smtClean="0"/>
              <a:t>Καλοφωνικοὶ</a:t>
            </a:r>
            <a:r>
              <a:rPr lang="el-GR" i="1" dirty="0" smtClean="0"/>
              <a:t> </a:t>
            </a:r>
            <a:r>
              <a:rPr lang="el-GR" i="1" dirty="0" err="1" smtClean="0"/>
              <a:t>Εἱρμοὶ</a:t>
            </a:r>
            <a:r>
              <a:rPr lang="el-GR" i="1" dirty="0" smtClean="0"/>
              <a:t> (17</a:t>
            </a:r>
            <a:r>
              <a:rPr lang="el-GR" i="1" baseline="30000" dirty="0" smtClean="0"/>
              <a:t>ος</a:t>
            </a:r>
            <a:r>
              <a:rPr lang="el-GR" i="1" dirty="0" smtClean="0"/>
              <a:t>-18</a:t>
            </a:r>
            <a:r>
              <a:rPr lang="el-GR" i="1" baseline="30000" dirty="0" smtClean="0"/>
              <a:t>ος</a:t>
            </a:r>
            <a:r>
              <a:rPr lang="el-GR" i="1" dirty="0" smtClean="0"/>
              <a:t>-19</a:t>
            </a:r>
            <a:r>
              <a:rPr lang="el-GR" i="1" baseline="30000" dirty="0" smtClean="0"/>
              <a:t>ος</a:t>
            </a:r>
            <a:r>
              <a:rPr lang="el-GR" i="1" dirty="0" smtClean="0"/>
              <a:t> </a:t>
            </a:r>
            <a:r>
              <a:rPr lang="el-GR" i="1" dirty="0" err="1" smtClean="0"/>
              <a:t>αἰ</a:t>
            </a:r>
            <a:r>
              <a:rPr lang="el-GR" i="1" dirty="0" smtClean="0"/>
              <a:t>.)</a:t>
            </a:r>
            <a:r>
              <a:rPr lang="el-GR" dirty="0" smtClean="0"/>
              <a:t>, 1</a:t>
            </a:r>
            <a:r>
              <a:rPr lang="en-US" baseline="30000" dirty="0" err="1" smtClean="0"/>
              <a:t>st</a:t>
            </a:r>
            <a:r>
              <a:rPr lang="en-US" dirty="0" smtClean="0"/>
              <a:t> volume</a:t>
            </a:r>
            <a:r>
              <a:rPr lang="el-GR" dirty="0" smtClean="0"/>
              <a:t>, </a:t>
            </a:r>
            <a:r>
              <a:rPr lang="el-GR" i="1" dirty="0" smtClean="0"/>
              <a:t>Μέλη </a:t>
            </a:r>
            <a:r>
              <a:rPr lang="el-GR" i="1" dirty="0" err="1" smtClean="0"/>
              <a:t>καὶ</a:t>
            </a:r>
            <a:r>
              <a:rPr lang="el-GR" i="1" dirty="0" smtClean="0"/>
              <a:t> σχολιασμοί, Συνθέτες-</a:t>
            </a:r>
            <a:r>
              <a:rPr lang="el-GR" i="1" dirty="0" err="1" smtClean="0"/>
              <a:t>Ἑρμηνευτές</a:t>
            </a:r>
            <a:r>
              <a:rPr lang="el-GR" i="1" dirty="0" smtClean="0"/>
              <a:t>, Κατάλογοι-</a:t>
            </a:r>
            <a:r>
              <a:rPr lang="el-GR" i="1" dirty="0" err="1" smtClean="0"/>
              <a:t>Εὑρετήρια</a:t>
            </a:r>
            <a:r>
              <a:rPr lang="el-GR" dirty="0" smtClean="0"/>
              <a:t>, </a:t>
            </a:r>
            <a:r>
              <a:rPr lang="en-US" dirty="0" smtClean="0"/>
              <a:t>Athens </a:t>
            </a:r>
            <a:r>
              <a:rPr lang="el-GR" dirty="0" smtClean="0"/>
              <a:t>2007: </a:t>
            </a:r>
            <a:r>
              <a:rPr lang="en-US" dirty="0" smtClean="0"/>
              <a:t>Centre of Researches and Publications</a:t>
            </a:r>
            <a:r>
              <a:rPr lang="el-GR" dirty="0" smtClean="0"/>
              <a:t>, </a:t>
            </a:r>
            <a:r>
              <a:rPr lang="en-US" dirty="0" smtClean="0"/>
              <a:t>pp</a:t>
            </a:r>
            <a:r>
              <a:rPr lang="el-GR" dirty="0" smtClean="0"/>
              <a:t>. 63-65, 142-143.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52736"/>
            <a:ext cx="8820472" cy="507342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dirty="0" smtClean="0"/>
              <a:t>	</a:t>
            </a:r>
            <a:r>
              <a:rPr lang="en-US" dirty="0" smtClean="0"/>
              <a:t>I </a:t>
            </a:r>
            <a:r>
              <a:rPr lang="en-US" dirty="0"/>
              <a:t>would, firstly, point out his reference to </a:t>
            </a:r>
            <a:r>
              <a:rPr lang="en-US" i="1" dirty="0"/>
              <a:t>"alphabetic catalogue of those who flourished in this kind of music </a:t>
            </a:r>
            <a:r>
              <a:rPr lang="en-US" dirty="0"/>
              <a:t>[i.e. Greek sacral music]</a:t>
            </a:r>
            <a:r>
              <a:rPr lang="en-US" i="1" dirty="0"/>
              <a:t> at various times"</a:t>
            </a:r>
            <a:r>
              <a:rPr lang="en-US" dirty="0"/>
              <a:t>, a catalogue originally written by </a:t>
            </a:r>
            <a:r>
              <a:rPr lang="en-US" dirty="0" err="1"/>
              <a:t>Kyrillos</a:t>
            </a:r>
            <a:r>
              <a:rPr lang="en-US" dirty="0"/>
              <a:t> </a:t>
            </a:r>
            <a:r>
              <a:rPr lang="en-US" dirty="0" err="1"/>
              <a:t>Marmarinos</a:t>
            </a:r>
            <a:r>
              <a:rPr lang="en-US" dirty="0"/>
              <a:t>, Bishop of Tenos and afterwards copied by both </a:t>
            </a:r>
            <a:r>
              <a:rPr lang="en-US" dirty="0" err="1"/>
              <a:t>Nikephoros</a:t>
            </a:r>
            <a:r>
              <a:rPr lang="en-US" dirty="0"/>
              <a:t> </a:t>
            </a:r>
            <a:r>
              <a:rPr lang="en-US" dirty="0" err="1"/>
              <a:t>Kantouniares</a:t>
            </a:r>
            <a:r>
              <a:rPr lang="en-US" dirty="0"/>
              <a:t> from Chios and </a:t>
            </a:r>
            <a:r>
              <a:rPr lang="en-US" dirty="0" err="1"/>
              <a:t>Chrysanthos</a:t>
            </a:r>
            <a:r>
              <a:rPr lang="en-US" dirty="0"/>
              <a:t> from </a:t>
            </a:r>
            <a:r>
              <a:rPr lang="en-US" dirty="0" err="1"/>
              <a:t>Madytos</a:t>
            </a:r>
            <a:r>
              <a:rPr lang="en-US" dirty="0"/>
              <a:t>; there, he is described as </a:t>
            </a:r>
            <a:r>
              <a:rPr lang="en-US" b="1" dirty="0"/>
              <a:t>“</a:t>
            </a:r>
            <a:r>
              <a:rPr lang="en-US" b="1" i="1" dirty="0" err="1"/>
              <a:t>Athanasios</a:t>
            </a:r>
            <a:r>
              <a:rPr lang="en-US" b="1" i="1" dirty="0"/>
              <a:t> Patriarch of Constantinople disciple of </a:t>
            </a:r>
            <a:r>
              <a:rPr lang="en-US" b="1" i="1" dirty="0" err="1"/>
              <a:t>Balasios</a:t>
            </a:r>
            <a:r>
              <a:rPr lang="en-US" b="1" i="1" dirty="0"/>
              <a:t>”</a:t>
            </a:r>
            <a:r>
              <a:rPr lang="en-US" dirty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5793507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l-GR" dirty="0" smtClean="0"/>
              <a:t>	</a:t>
            </a:r>
            <a:r>
              <a:rPr lang="en-US" dirty="0" smtClean="0"/>
              <a:t>Most </a:t>
            </a:r>
            <a:r>
              <a:rPr lang="en-US" dirty="0"/>
              <a:t>specifically, </a:t>
            </a:r>
            <a:r>
              <a:rPr lang="en-US" dirty="0" err="1"/>
              <a:t>Athanasios</a:t>
            </a:r>
            <a:r>
              <a:rPr lang="en-US" dirty="0"/>
              <a:t>’ musical activity is mainly based upon his only recently found handwritten musical codex </a:t>
            </a:r>
            <a:r>
              <a:rPr lang="en-US" u="sng" dirty="0"/>
              <a:t>Sinai 1282</a:t>
            </a:r>
            <a:r>
              <a:rPr lang="en-US" dirty="0"/>
              <a:t> (a book contained John </a:t>
            </a:r>
            <a:r>
              <a:rPr lang="en-US" dirty="0" err="1"/>
              <a:t>Kladas</a:t>
            </a:r>
            <a:r>
              <a:rPr lang="en-US" dirty="0"/>
              <a:t>’ </a:t>
            </a:r>
            <a:r>
              <a:rPr lang="en-US" dirty="0" err="1"/>
              <a:t>Akathistos</a:t>
            </a:r>
            <a:r>
              <a:rPr lang="en-US" dirty="0"/>
              <a:t> Hymn melodies), a manuscript that is signed in f. 119</a:t>
            </a:r>
            <a:r>
              <a:rPr lang="en-US" baseline="30000" dirty="0"/>
              <a:t>r</a:t>
            </a:r>
            <a:r>
              <a:rPr lang="en-US" dirty="0"/>
              <a:t> with the following note: </a:t>
            </a:r>
            <a:r>
              <a:rPr lang="en-US" b="1" i="1" dirty="0"/>
              <a:t>“the present </a:t>
            </a:r>
            <a:r>
              <a:rPr lang="en-US" b="1" i="1" dirty="0" err="1"/>
              <a:t>Oikoi</a:t>
            </a:r>
            <a:r>
              <a:rPr lang="en-US" b="1" i="1" dirty="0"/>
              <a:t> were written by me, </a:t>
            </a:r>
            <a:r>
              <a:rPr lang="en-US" b="1" i="1" dirty="0" err="1"/>
              <a:t>Athanasios</a:t>
            </a:r>
            <a:r>
              <a:rPr lang="en-US" b="1" i="1" dirty="0"/>
              <a:t> </a:t>
            </a:r>
            <a:r>
              <a:rPr lang="en-US" b="1" i="1" dirty="0" err="1"/>
              <a:t>Margounios</a:t>
            </a:r>
            <a:r>
              <a:rPr lang="en-US" b="1" i="1" dirty="0"/>
              <a:t> from Crete, Bishop of </a:t>
            </a:r>
            <a:r>
              <a:rPr lang="en-US" b="1" i="1" dirty="0" err="1"/>
              <a:t>Tornovo</a:t>
            </a:r>
            <a:r>
              <a:rPr lang="en-US" b="1" i="1" dirty="0"/>
              <a:t>, at the year 1687 of June 1</a:t>
            </a:r>
            <a:r>
              <a:rPr lang="en-US" b="1" i="1" baseline="30000" dirty="0"/>
              <a:t>st</a:t>
            </a:r>
            <a:r>
              <a:rPr lang="en-US" b="1" i="1" dirty="0"/>
              <a:t>, while I was at the prison because of Patriarch </a:t>
            </a:r>
            <a:r>
              <a:rPr lang="en-US" b="1" i="1" dirty="0" err="1"/>
              <a:t>Dionysios</a:t>
            </a:r>
            <a:r>
              <a:rPr lang="en-US" b="1" i="1" dirty="0"/>
              <a:t>’ spitefulness”</a:t>
            </a:r>
            <a:r>
              <a:rPr lang="en-US" dirty="0"/>
              <a:t>. The hardships that </a:t>
            </a:r>
            <a:r>
              <a:rPr lang="en-US" dirty="0" err="1"/>
              <a:t>Athanasios</a:t>
            </a:r>
            <a:r>
              <a:rPr lang="en-US" dirty="0"/>
              <a:t> suffered </a:t>
            </a:r>
            <a:r>
              <a:rPr lang="en-US" i="1" dirty="0"/>
              <a:t>“due to Patriarch </a:t>
            </a:r>
            <a:r>
              <a:rPr lang="en-US" i="1" dirty="0" err="1"/>
              <a:t>Dionysios</a:t>
            </a:r>
            <a:r>
              <a:rPr lang="en-US" i="1" dirty="0"/>
              <a:t>’ spitefulness”</a:t>
            </a:r>
            <a:r>
              <a:rPr lang="en-US" dirty="0"/>
              <a:t> become evident in this indirect way [we refer to Patriarch </a:t>
            </a:r>
            <a:r>
              <a:rPr lang="en-US" dirty="0" err="1"/>
              <a:t>Dionysios</a:t>
            </a:r>
            <a:r>
              <a:rPr lang="en-US" dirty="0"/>
              <a:t> IV, the so-called </a:t>
            </a:r>
            <a:r>
              <a:rPr lang="en-US" dirty="0" err="1"/>
              <a:t>Mouselimis</a:t>
            </a:r>
            <a:r>
              <a:rPr lang="en-US" dirty="0"/>
              <a:t> (+1696), who was elected Patriarch five times; he was chasing </a:t>
            </a:r>
            <a:r>
              <a:rPr lang="en-US" dirty="0" err="1"/>
              <a:t>Athanasios</a:t>
            </a:r>
            <a:r>
              <a:rPr lang="en-US" dirty="0"/>
              <a:t>, for reasons still unknown today, during his fourth Patriarchy (March of 1686–12</a:t>
            </a:r>
            <a:r>
              <a:rPr lang="en-US" baseline="30000" dirty="0"/>
              <a:t>th</a:t>
            </a:r>
            <a:r>
              <a:rPr lang="en-US" dirty="0"/>
              <a:t> of October 1687)]; in addition, it is already noticed that </a:t>
            </a:r>
            <a:r>
              <a:rPr lang="en-US" i="1" dirty="0"/>
              <a:t>“</a:t>
            </a:r>
            <a:r>
              <a:rPr lang="en-US" i="1" dirty="0" err="1"/>
              <a:t>Athanasios</a:t>
            </a:r>
            <a:r>
              <a:rPr lang="en-US" i="1" dirty="0"/>
              <a:t>’ oeuvre (like for instance, his well-known </a:t>
            </a:r>
            <a:r>
              <a:rPr lang="en-US" i="1" dirty="0" err="1"/>
              <a:t>Kalophonic</a:t>
            </a:r>
            <a:r>
              <a:rPr lang="en-US" i="1" dirty="0"/>
              <a:t> </a:t>
            </a:r>
            <a:r>
              <a:rPr lang="en-US" i="1" dirty="0" err="1"/>
              <a:t>Heirmoi</a:t>
            </a:r>
            <a:r>
              <a:rPr lang="en-US" i="1" dirty="0"/>
              <a:t>, especially if we take into consideration their text) owes its formation to the hardships he had suffered during his restriction to Mount Sinai”</a:t>
            </a:r>
            <a:r>
              <a:rPr lang="en-US" dirty="0"/>
              <a:t>.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1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i="1" dirty="0" smtClean="0"/>
              <a:t>I </a:t>
            </a:r>
            <a:r>
              <a:rPr lang="en-US" i="1" dirty="0"/>
              <a:t>waited patiently for the Lord; and he attended to me, and hearkened to my supplication. </a:t>
            </a:r>
            <a:endParaRPr lang="el-GR" i="1" dirty="0" smtClean="0"/>
          </a:p>
          <a:p>
            <a:pPr algn="just">
              <a:buNone/>
            </a:pPr>
            <a:r>
              <a:rPr lang="en-US" i="1" dirty="0" smtClean="0"/>
              <a:t>And </a:t>
            </a:r>
            <a:r>
              <a:rPr lang="en-US" i="1" dirty="0"/>
              <a:t>he brought me up out of a pit of misery, and from miry clay: and he set my feet on a rock, and ordered my goings aright. </a:t>
            </a:r>
            <a:endParaRPr lang="el-GR" i="1" dirty="0" smtClean="0"/>
          </a:p>
          <a:p>
            <a:pPr algn="just">
              <a:buNone/>
            </a:pPr>
            <a:r>
              <a:rPr lang="en-US" i="1" dirty="0" smtClean="0"/>
              <a:t>Many </a:t>
            </a:r>
            <a:r>
              <a:rPr lang="en-US" i="1" dirty="0"/>
              <a:t>bullocks have compassed me: fat bulls have beset me round. </a:t>
            </a:r>
            <a:endParaRPr lang="el-GR" i="1" dirty="0" smtClean="0"/>
          </a:p>
          <a:p>
            <a:pPr algn="just">
              <a:buNone/>
            </a:pPr>
            <a:r>
              <a:rPr lang="en-US" i="1" dirty="0" smtClean="0"/>
              <a:t>They </a:t>
            </a:r>
            <a:r>
              <a:rPr lang="en-US" i="1" dirty="0"/>
              <a:t>have opened their mouth against me, as a ravening and roaring lion. </a:t>
            </a:r>
            <a:endParaRPr lang="el-GR" i="1" dirty="0" smtClean="0"/>
          </a:p>
          <a:p>
            <a:pPr algn="just">
              <a:buNone/>
            </a:pPr>
            <a:r>
              <a:rPr lang="en-US" i="1" dirty="0" smtClean="0"/>
              <a:t>Arise</a:t>
            </a:r>
            <a:r>
              <a:rPr lang="en-US" i="1" dirty="0"/>
              <a:t>, O Lord, prevent them, and cast them down: deliver my soul from the ungodly: [draw] thy sword, because of the enemies of </a:t>
            </a:r>
            <a:r>
              <a:rPr lang="en-US" i="1" dirty="0" err="1"/>
              <a:t>thine</a:t>
            </a:r>
            <a:r>
              <a:rPr lang="en-US" i="1" dirty="0"/>
              <a:t> hand</a:t>
            </a:r>
            <a:r>
              <a:rPr lang="en-US" dirty="0"/>
              <a:t>;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i="1" dirty="0"/>
              <a:t>The </a:t>
            </a:r>
            <a:r>
              <a:rPr lang="en-US" i="1" dirty="0" err="1"/>
              <a:t>turmoils</a:t>
            </a:r>
            <a:r>
              <a:rPr lang="en-US" i="1" dirty="0"/>
              <a:t> of this life encircle me like unto bees about a honeycomb, O Virgin, and they have seized and now hold my heart captive, and I am pierced with the stings of afflictions, Maid; yet be, O all-holy one, my defender and helper and rescuer</a:t>
            </a:r>
            <a:r>
              <a:rPr lang="en-US" i="1" dirty="0" smtClean="0"/>
              <a:t>.</a:t>
            </a:r>
            <a:endParaRPr lang="el-GR" i="1" dirty="0" smtClean="0"/>
          </a:p>
          <a:p>
            <a:endParaRPr lang="el-GR" dirty="0"/>
          </a:p>
          <a:p>
            <a:pPr algn="just">
              <a:buNone/>
            </a:pPr>
            <a:r>
              <a:rPr lang="en-US" i="1" dirty="0"/>
              <a:t>Times of sorrows, necessity, and trouble, and misfortunes in life have found me, O pure Maiden; and from all sides temptations have encircled me; but be my ally, and protect me in your almighty shelter.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380</Words>
  <Application>Microsoft Office PowerPoint</Application>
  <PresentationFormat>Προβολή στην οθόνη (4:3)</PresentationFormat>
  <Paragraphs>51</Paragraphs>
  <Slides>21</Slides>
  <Notes>21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Achilleas Chaldaeakes       The Reflections of Ecclesiastical Policy in Sacred Music:  the case of Patriarch Athanasios V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Codex No. 85/223 of K.A.Psachos’ Library (written by Apostolos Konstas from Chios in 1805), f. 86r-v</vt:lpstr>
      <vt:lpstr>Kalophonic Heirmologion (Constantinople 1835), pp. 168-169</vt:lpstr>
      <vt:lpstr>Διαφάνεια 12</vt:lpstr>
      <vt:lpstr>Codex No. 85/223 of K.A.Psachos’ Library (written by Apostolos Konstas from Chios in 1805), ff. 85v-86r</vt:lpstr>
      <vt:lpstr>Kalophonic Heirmologion (Constantinople 1835), pp. 166-168</vt:lpstr>
      <vt:lpstr>Διαφάνεια 15</vt:lpstr>
      <vt:lpstr>Times of sorrows, necessity, and trouble, and misfortunes in life have found me</vt:lpstr>
      <vt:lpstr>The turmoils of this life encircle me like unto bees about a honeycomb, O Virgin </vt:lpstr>
      <vt:lpstr>The turmoils of this life encircle me like unto bees about a honeycomb, O Virgin </vt:lpstr>
      <vt:lpstr>yet be, O all-holy one, my defender and helper and rescuer. </vt:lpstr>
      <vt:lpstr>protect me in your almighty shelter 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Achilleas Chaldaeakes       The Reflections of Ecclesiastical Policy in Sacred Music:  the case of Patriarch Athanasios V </dc:title>
  <dc:creator>Αχιλλέας Χαλδαιάκης</dc:creator>
  <cp:lastModifiedBy>Αχιλλέας Χαλδαιάκης</cp:lastModifiedBy>
  <cp:revision>3</cp:revision>
  <dcterms:created xsi:type="dcterms:W3CDTF">2013-03-13T07:26:34Z</dcterms:created>
  <dcterms:modified xsi:type="dcterms:W3CDTF">2013-03-14T08:56:44Z</dcterms:modified>
</cp:coreProperties>
</file>