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3" r:id="rId15"/>
    <p:sldId id="284" r:id="rId16"/>
    <p:sldId id="285" r:id="rId17"/>
    <p:sldId id="295" r:id="rId18"/>
    <p:sldId id="271" r:id="rId19"/>
    <p:sldId id="282" r:id="rId20"/>
    <p:sldId id="286" r:id="rId21"/>
    <p:sldId id="287" r:id="rId22"/>
    <p:sldId id="288" r:id="rId23"/>
    <p:sldId id="289" r:id="rId24"/>
    <p:sldId id="290" r:id="rId25"/>
    <p:sldId id="276" r:id="rId26"/>
    <p:sldId id="291" r:id="rId27"/>
    <p:sldId id="292" r:id="rId28"/>
    <p:sldId id="293" r:id="rId29"/>
    <p:sldId id="296" r:id="rId30"/>
    <p:sldId id="297" r:id="rId31"/>
    <p:sldId id="303" r:id="rId32"/>
    <p:sldId id="304" r:id="rId33"/>
    <p:sldId id="305" r:id="rId34"/>
    <p:sldId id="306" r:id="rId35"/>
    <p:sldId id="298" r:id="rId36"/>
    <p:sldId id="307" r:id="rId37"/>
    <p:sldId id="299" r:id="rId38"/>
    <p:sldId id="300" r:id="rId39"/>
    <p:sldId id="308" r:id="rId40"/>
    <p:sldId id="310" r:id="rId41"/>
    <p:sldId id="301" r:id="rId42"/>
    <p:sldId id="294" r:id="rId43"/>
    <p:sldId id="302" r:id="rId44"/>
    <p:sldId id="311" r:id="rId45"/>
    <p:sldId id="312" r:id="rId46"/>
    <p:sldId id="313" r:id="rId47"/>
    <p:sldId id="314" r:id="rId48"/>
    <p:sldId id="315" r:id="rId49"/>
    <p:sldId id="316"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60"/>
  </p:normalViewPr>
  <p:slideViewPr>
    <p:cSldViewPr>
      <p:cViewPr varScale="1">
        <p:scale>
          <a:sx n="109" d="100"/>
          <a:sy n="109" d="100"/>
        </p:scale>
        <p:origin x="166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65BC20-23A4-4F15-A454-2220144F18C0}" type="datetimeFigureOut">
              <a:rPr lang="el-GR" smtClean="0"/>
              <a:pPr/>
              <a:t>15/1/2019</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F5F20E-80C5-4F63-81F1-3C0DB29EADE9}"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22</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23</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35</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42</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43</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44</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46</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47</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48</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49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3F5F20E-80C5-4F63-81F1-3C0DB29EADE9}"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6134DE2-6909-482F-8EC9-3816AB2C60C0}" type="datetimeFigureOut">
              <a:rPr lang="el-GR" smtClean="0"/>
              <a:pPr/>
              <a:t>15/1/2019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FF57A2A-2238-4A3F-B2FE-09AEF478165D}" type="slidenum">
              <a:rPr lang="el-GR" smtClean="0"/>
              <a:pPr/>
              <a:t>‹#›</a:t>
            </a:fld>
            <a:endParaRPr lang="el-GR"/>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34DE2-6909-482F-8EC9-3816AB2C60C0}" type="datetimeFigureOut">
              <a:rPr lang="el-GR" smtClean="0"/>
              <a:pPr/>
              <a:t>15/1/2019</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F57A2A-2238-4A3F-B2FE-09AEF478165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file:///C:\Users\&#913;&#967;&#953;&#955;&#955;&#941;&#945;&#962;%20&#935;&#945;&#955;&#948;&#945;&#953;&#940;&#954;&#951;&#962;\Documents\&#931;%20&#933;%20&#925;%20&#917;%20&#916;%20&#929;%20&#921;%20&#913;\2011\&#923;&#953;&#952;&#959;&#965;&#945;&#957;&#943;&#945;\&#949;&#953;&#954;&#972;&#957;&#949;&#962;+&#965;&#955;&#953;&#954;&#972;%20power%20point\&#922;&#965;&#961;&#953;&#949;%20&#949;&#961;&#967;&#959;&#956;&#949;&#957;&#959;&#962;%20&#928;&#961;&#953;&#947;&#947;&#959;&#962;.mp3" TargetMode="Externa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audio" Target="file:///C:\Users\&#913;&#967;&#953;&#955;&#955;&#941;&#945;&#962;%20&#935;&#945;&#955;&#948;&#945;&#953;&#940;&#954;&#951;&#962;\Documents\&#931;%20&#933;%20&#925;%20&#917;%20&#916;%20&#929;%20&#921;%20&#913;\2011\&#923;&#953;&#952;&#959;&#965;&#945;&#957;&#943;&#945;\&#949;&#953;&#954;&#972;&#957;&#949;&#962;+&#965;&#955;&#953;&#954;&#972;%20power%20point\16%20&#922;&#959;&#956;&#956;&#940;&#964;&#953;%2016.wma" TargetMode="External"/><Relationship Id="rId1" Type="http://schemas.openxmlformats.org/officeDocument/2006/relationships/audio" Target="file:///C:\Users\&#913;&#967;&#953;&#955;&#955;&#941;&#945;&#962;%20&#935;&#945;&#955;&#948;&#945;&#953;&#940;&#954;&#951;&#962;\Documents\&#931;%20&#933;%20&#925;%20&#917;%20&#916;%20&#929;%20&#921;%20&#913;\2011\&#923;&#953;&#952;&#959;&#965;&#945;&#957;&#943;&#945;\&#949;&#953;&#954;&#972;&#957;&#949;&#962;+&#965;&#955;&#953;&#954;&#972;%20power%20point\08%20&#922;&#959;&#956;&#956;&#940;&#964;&#953;%208.mp3"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79512" y="692697"/>
            <a:ext cx="8712968" cy="3096344"/>
          </a:xfrm>
        </p:spPr>
        <p:txBody>
          <a:bodyPr>
            <a:normAutofit/>
          </a:bodyPr>
          <a:lstStyle/>
          <a:p>
            <a:r>
              <a:rPr lang="el-GR" sz="3200" dirty="0" err="1" smtClean="0">
                <a:latin typeface="Palatino Linotype" pitchFamily="18" charset="0"/>
              </a:rPr>
              <a:t>Ἀχιλλεὺς</a:t>
            </a:r>
            <a:r>
              <a:rPr lang="el-GR" sz="3200" dirty="0" smtClean="0">
                <a:latin typeface="Palatino Linotype" pitchFamily="18" charset="0"/>
              </a:rPr>
              <a:t> Γ. </a:t>
            </a:r>
            <a:r>
              <a:rPr lang="el-GR" sz="3200" dirty="0" err="1" smtClean="0">
                <a:latin typeface="Palatino Linotype" pitchFamily="18" charset="0"/>
              </a:rPr>
              <a:t>Χαλδαιάκης</a:t>
            </a:r>
            <a:r>
              <a:rPr lang="el-GR" sz="3600" b="1" dirty="0" smtClean="0"/>
              <a:t/>
            </a:r>
            <a:br>
              <a:rPr lang="el-GR" sz="3600" b="1" dirty="0" smtClean="0"/>
            </a:br>
            <a:r>
              <a:rPr lang="el-GR" dirty="0"/>
              <a:t/>
            </a:r>
            <a:br>
              <a:rPr lang="el-GR" dirty="0"/>
            </a:br>
            <a:endParaRPr lang="el-GR" dirty="0"/>
          </a:p>
        </p:txBody>
      </p:sp>
      <p:sp>
        <p:nvSpPr>
          <p:cNvPr id="3" name="2 - Υπότιτλος"/>
          <p:cNvSpPr>
            <a:spLocks noGrp="1"/>
          </p:cNvSpPr>
          <p:nvPr>
            <p:ph type="subTitle" idx="1"/>
          </p:nvPr>
        </p:nvSpPr>
        <p:spPr>
          <a:xfrm>
            <a:off x="0" y="2852936"/>
            <a:ext cx="9144000" cy="2785864"/>
          </a:xfrm>
        </p:spPr>
        <p:txBody>
          <a:bodyPr>
            <a:normAutofit/>
          </a:bodyPr>
          <a:lstStyle/>
          <a:p>
            <a:r>
              <a:rPr lang="el-GR" b="1" i="1" dirty="0" err="1" smtClean="0">
                <a:solidFill>
                  <a:schemeClr val="tx1"/>
                </a:solidFill>
                <a:latin typeface="Palatino Linotype" pitchFamily="18" charset="0"/>
              </a:rPr>
              <a:t>Ἀναζητώντας</a:t>
            </a:r>
            <a:r>
              <a:rPr lang="el-GR" b="1" i="1" dirty="0" smtClean="0">
                <a:solidFill>
                  <a:schemeClr val="tx1"/>
                </a:solidFill>
                <a:latin typeface="Palatino Linotype" pitchFamily="18" charset="0"/>
              </a:rPr>
              <a:t> </a:t>
            </a:r>
            <a:r>
              <a:rPr lang="el-GR" b="1" i="1" dirty="0" err="1" smtClean="0">
                <a:solidFill>
                  <a:schemeClr val="tx1"/>
                </a:solidFill>
                <a:latin typeface="Palatino Linotype" pitchFamily="18" charset="0"/>
              </a:rPr>
              <a:t>τὸ</a:t>
            </a:r>
            <a:r>
              <a:rPr lang="el-GR" b="1" i="1" dirty="0" smtClean="0">
                <a:solidFill>
                  <a:schemeClr val="tx1"/>
                </a:solidFill>
                <a:latin typeface="Palatino Linotype" pitchFamily="18" charset="0"/>
              </a:rPr>
              <a:t> “</a:t>
            </a:r>
            <a:r>
              <a:rPr lang="el-GR" b="1" i="1" dirty="0" err="1" smtClean="0">
                <a:solidFill>
                  <a:schemeClr val="tx1"/>
                </a:solidFill>
                <a:latin typeface="Palatino Linotype" pitchFamily="18" charset="0"/>
              </a:rPr>
              <a:t>παραδοσιακὸ</a:t>
            </a:r>
            <a:r>
              <a:rPr lang="el-GR" b="1" i="1" dirty="0" smtClean="0">
                <a:solidFill>
                  <a:schemeClr val="tx1"/>
                </a:solidFill>
                <a:latin typeface="Palatino Linotype" pitchFamily="18" charset="0"/>
              </a:rPr>
              <a:t> </a:t>
            </a:r>
            <a:r>
              <a:rPr lang="el-GR" b="1" i="1" dirty="0" err="1" smtClean="0">
                <a:solidFill>
                  <a:schemeClr val="tx1"/>
                </a:solidFill>
                <a:latin typeface="Palatino Linotype" pitchFamily="18" charset="0"/>
              </a:rPr>
              <a:t>ὑπόβαθρο</a:t>
            </a:r>
            <a:r>
              <a:rPr lang="el-GR" b="1" i="1" dirty="0" smtClean="0">
                <a:solidFill>
                  <a:schemeClr val="tx1"/>
                </a:solidFill>
                <a:latin typeface="Palatino Linotype" pitchFamily="18" charset="0"/>
              </a:rPr>
              <a:t>” </a:t>
            </a:r>
            <a:r>
              <a:rPr lang="el-GR" b="1" i="1" dirty="0" err="1" smtClean="0">
                <a:solidFill>
                  <a:schemeClr val="tx1"/>
                </a:solidFill>
                <a:latin typeface="Palatino Linotype" pitchFamily="18" charset="0"/>
              </a:rPr>
              <a:t>καινοφανῶν</a:t>
            </a:r>
            <a:r>
              <a:rPr lang="el-GR" b="1" i="1" dirty="0" smtClean="0">
                <a:solidFill>
                  <a:schemeClr val="tx1"/>
                </a:solidFill>
                <a:latin typeface="Palatino Linotype" pitchFamily="18" charset="0"/>
              </a:rPr>
              <a:t> </a:t>
            </a:r>
            <a:r>
              <a:rPr lang="el-GR" b="1" i="1" dirty="0" err="1" smtClean="0">
                <a:solidFill>
                  <a:schemeClr val="tx1"/>
                </a:solidFill>
                <a:latin typeface="Palatino Linotype" pitchFamily="18" charset="0"/>
              </a:rPr>
              <a:t>ψαλτικῶν</a:t>
            </a:r>
            <a:r>
              <a:rPr lang="el-GR" b="1" i="1" dirty="0" smtClean="0">
                <a:solidFill>
                  <a:schemeClr val="tx1"/>
                </a:solidFill>
                <a:latin typeface="Palatino Linotype" pitchFamily="18" charset="0"/>
              </a:rPr>
              <a:t> </a:t>
            </a:r>
            <a:r>
              <a:rPr lang="el-GR" b="1" i="1" dirty="0" err="1" smtClean="0">
                <a:solidFill>
                  <a:schemeClr val="tx1"/>
                </a:solidFill>
                <a:latin typeface="Palatino Linotype" pitchFamily="18" charset="0"/>
              </a:rPr>
              <a:t>μελοποιημάτων</a:t>
            </a:r>
            <a:r>
              <a:rPr lang="el-GR" b="1" i="1" dirty="0" smtClean="0">
                <a:solidFill>
                  <a:schemeClr val="tx1"/>
                </a:solidFill>
                <a:latin typeface="Palatino Linotype" pitchFamily="18" charset="0"/>
              </a:rPr>
              <a:t>…</a:t>
            </a:r>
            <a:r>
              <a:rPr lang="el-GR" b="1" dirty="0" smtClean="0">
                <a:latin typeface="Palatino Linotype" pitchFamily="18" charset="0"/>
              </a:rPr>
              <a:t/>
            </a:r>
            <a:br>
              <a:rPr lang="el-GR" b="1" dirty="0" smtClean="0">
                <a:latin typeface="Palatino Linotype" pitchFamily="18" charset="0"/>
              </a:rPr>
            </a:br>
            <a:endParaRPr lang="el-GR" b="1" dirty="0"/>
          </a:p>
        </p:txBody>
      </p:sp>
    </p:spTree>
  </p:cSld>
  <p:clrMapOvr>
    <a:masterClrMapping/>
  </p:clrMapOvr>
  <p:transition>
    <p:pull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descr="C:\Users\Αχιλλέας Χαλδαιάκης\Documents\Σ Υ Ν Ε Δ Ρ Ι Α\2011\Λιθουανία\εικόνες+υλικό power point\Δοξαστάριον Πέτρου προμετωπίδα.jpg"/>
          <p:cNvPicPr>
            <a:picLocks noGrp="1" noChangeAspect="1" noChangeArrowheads="1"/>
          </p:cNvPicPr>
          <p:nvPr>
            <p:ph idx="1"/>
          </p:nvPr>
        </p:nvPicPr>
        <p:blipFill>
          <a:blip r:embed="rId3" cstate="print"/>
          <a:srcRect/>
          <a:stretch>
            <a:fillRect/>
          </a:stretch>
        </p:blipFill>
        <p:spPr bwMode="auto">
          <a:xfrm>
            <a:off x="2988452" y="1600200"/>
            <a:ext cx="3167096"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72200" y="6093296"/>
            <a:ext cx="2771800" cy="576064"/>
          </a:xfrm>
        </p:spPr>
        <p:txBody>
          <a:bodyPr>
            <a:normAutofit/>
          </a:bodyPr>
          <a:lstStyle/>
          <a:p>
            <a:r>
              <a:rPr lang="en-US" sz="1200" dirty="0" err="1" smtClean="0">
                <a:latin typeface="Palatino Linotype" pitchFamily="18" charset="0"/>
              </a:rPr>
              <a:t>Mingana</a:t>
            </a:r>
            <a:r>
              <a:rPr lang="en-US" sz="1200" dirty="0" smtClean="0">
                <a:latin typeface="Palatino Linotype" pitchFamily="18" charset="0"/>
              </a:rPr>
              <a:t> 7, </a:t>
            </a:r>
            <a:r>
              <a:rPr lang="el-GR" sz="1200" dirty="0" err="1" smtClean="0">
                <a:latin typeface="Palatino Linotype" pitchFamily="18" charset="0"/>
              </a:rPr>
              <a:t>φφ</a:t>
            </a:r>
            <a:r>
              <a:rPr lang="el-GR" sz="1200" dirty="0" smtClean="0">
                <a:latin typeface="Palatino Linotype" pitchFamily="18" charset="0"/>
              </a:rPr>
              <a:t>. 9</a:t>
            </a:r>
            <a:r>
              <a:rPr lang="en-US" sz="1200" dirty="0" smtClean="0">
                <a:latin typeface="Palatino Linotype" pitchFamily="18" charset="0"/>
              </a:rPr>
              <a:t>3</a:t>
            </a:r>
            <a:r>
              <a:rPr lang="en-US" sz="1200" baseline="30000" dirty="0" smtClean="0">
                <a:latin typeface="Palatino Linotype" pitchFamily="18" charset="0"/>
              </a:rPr>
              <a:t>v</a:t>
            </a:r>
            <a:r>
              <a:rPr lang="en-US" sz="1200" dirty="0" smtClean="0">
                <a:latin typeface="Palatino Linotype" pitchFamily="18" charset="0"/>
              </a:rPr>
              <a:t>-94</a:t>
            </a:r>
            <a:r>
              <a:rPr lang="en-US" sz="1200" baseline="30000" dirty="0" smtClean="0">
                <a:latin typeface="Palatino Linotype" pitchFamily="18" charset="0"/>
              </a:rPr>
              <a:t>r</a:t>
            </a:r>
            <a:endParaRPr lang="el-GR" sz="1200" dirty="0">
              <a:latin typeface="Palatino Linotype" pitchFamily="18" charset="0"/>
            </a:endParaRPr>
          </a:p>
        </p:txBody>
      </p:sp>
      <p:pic>
        <p:nvPicPr>
          <p:cNvPr id="10242" name="Picture 2" descr="C:\Users\Αχιλλέας Χαλδαιάκης\Documents\Σ Υ Ν Ε Δ Ρ Ι Α\2011\Λιθουανία\μουσικά παραδείγματα\κώδικας Mingana\1.jpg"/>
          <p:cNvPicPr>
            <a:picLocks noGrp="1" noChangeAspect="1" noChangeArrowheads="1"/>
          </p:cNvPicPr>
          <p:nvPr>
            <p:ph idx="1"/>
          </p:nvPr>
        </p:nvPicPr>
        <p:blipFill>
          <a:blip r:embed="rId3" cstate="print"/>
          <a:srcRect/>
          <a:stretch>
            <a:fillRect/>
          </a:stretch>
        </p:blipFill>
        <p:spPr bwMode="auto">
          <a:xfrm>
            <a:off x="2195736" y="343197"/>
            <a:ext cx="4604646" cy="4525963"/>
          </a:xfrm>
          <a:prstGeom prst="rect">
            <a:avLst/>
          </a:prstGeom>
          <a:noFill/>
        </p:spPr>
      </p:pic>
      <p:pic>
        <p:nvPicPr>
          <p:cNvPr id="10243" name="Picture 3" descr="C:\Users\Αχιλλέας Χαλδαιάκης\Documents\Σ Υ Ν Ε Δ Ρ Ι Α\2011\Λιθουανία\μουσικά παραδείγματα\κώδικας Mingana\2.jpg"/>
          <p:cNvPicPr>
            <a:picLocks noChangeAspect="1" noChangeArrowheads="1"/>
          </p:cNvPicPr>
          <p:nvPr/>
        </p:nvPicPr>
        <p:blipFill>
          <a:blip r:embed="rId4" cstate="print"/>
          <a:srcRect/>
          <a:stretch>
            <a:fillRect/>
          </a:stretch>
        </p:blipFill>
        <p:spPr bwMode="auto">
          <a:xfrm>
            <a:off x="2195737" y="4797336"/>
            <a:ext cx="4627057" cy="1656000"/>
          </a:xfrm>
          <a:prstGeom prst="rect">
            <a:avLst/>
          </a:prstGeom>
          <a:noFill/>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228184" y="5877272"/>
            <a:ext cx="2915816" cy="980728"/>
          </a:xfrm>
        </p:spPr>
        <p:txBody>
          <a:bodyPr>
            <a:normAutofit/>
          </a:bodyPr>
          <a:lstStyle/>
          <a:p>
            <a:r>
              <a:rPr lang="el-GR" sz="1200" i="1" dirty="0" err="1" smtClean="0">
                <a:latin typeface="Palatino Linotype" pitchFamily="18" charset="0"/>
              </a:rPr>
              <a:t>Δοξαστάριον</a:t>
            </a:r>
            <a:r>
              <a:rPr lang="el-GR" sz="1200" i="1" dirty="0" smtClean="0">
                <a:latin typeface="Palatino Linotype" pitchFamily="18" charset="0"/>
              </a:rPr>
              <a:t> Πέτρου </a:t>
            </a:r>
            <a:r>
              <a:rPr lang="el-GR" sz="1200" dirty="0" smtClean="0">
                <a:latin typeface="Palatino Linotype" pitchFamily="18" charset="0"/>
              </a:rPr>
              <a:t>(1820), σ. </a:t>
            </a:r>
            <a:r>
              <a:rPr lang="en-US" sz="1200" dirty="0" smtClean="0">
                <a:latin typeface="Palatino Linotype" pitchFamily="18" charset="0"/>
              </a:rPr>
              <a:t>301-2</a:t>
            </a:r>
            <a:endParaRPr lang="el-GR" sz="1200" dirty="0">
              <a:latin typeface="Palatino Linotype" pitchFamily="18" charset="0"/>
            </a:endParaRPr>
          </a:p>
        </p:txBody>
      </p:sp>
      <p:pic>
        <p:nvPicPr>
          <p:cNvPr id="11266" name="Picture 2" descr="C:\Users\Αχιλλέας Χαλδαιάκης\Documents\Σ Υ Ν Ε Δ Ρ Ι Α\2011\Λιθουανία\μουσικά παραδείγματα\Κύριε ερχόμενος Πέτρου\σάρωση0005.jpg"/>
          <p:cNvPicPr>
            <a:picLocks noGrp="1" noChangeAspect="1" noChangeArrowheads="1"/>
          </p:cNvPicPr>
          <p:nvPr>
            <p:ph idx="1"/>
          </p:nvPr>
        </p:nvPicPr>
        <p:blipFill>
          <a:blip r:embed="rId3" cstate="print"/>
          <a:srcRect/>
          <a:stretch>
            <a:fillRect/>
          </a:stretch>
        </p:blipFill>
        <p:spPr bwMode="auto">
          <a:xfrm>
            <a:off x="2555776" y="0"/>
            <a:ext cx="3816000" cy="4514834"/>
          </a:xfrm>
          <a:prstGeom prst="rect">
            <a:avLst/>
          </a:prstGeom>
          <a:noFill/>
        </p:spPr>
      </p:pic>
      <p:pic>
        <p:nvPicPr>
          <p:cNvPr id="11267" name="Picture 3" descr="C:\Users\Αχιλλέας Χαλδαιάκης\Documents\Σ Υ Ν Ε Δ Ρ Ι Α\2011\Λιθουανία\μουσικά παραδείγματα\Κύριε ερχόμενος Πέτρου\σάρωση0008.jpg"/>
          <p:cNvPicPr>
            <a:picLocks noChangeAspect="1" noChangeArrowheads="1"/>
          </p:cNvPicPr>
          <p:nvPr/>
        </p:nvPicPr>
        <p:blipFill>
          <a:blip r:embed="rId4" cstate="print"/>
          <a:srcRect/>
          <a:stretch>
            <a:fillRect/>
          </a:stretch>
        </p:blipFill>
        <p:spPr bwMode="auto">
          <a:xfrm>
            <a:off x="2555776" y="4509120"/>
            <a:ext cx="3816000" cy="2088950"/>
          </a:xfrm>
          <a:prstGeom prst="rect">
            <a:avLst/>
          </a:prstGeom>
          <a:noFill/>
        </p:spPr>
      </p:pic>
    </p:spTree>
  </p:cSld>
  <p:clrMapOvr>
    <a:masterClrMapping/>
  </p:clrMapOvr>
  <p:transition>
    <p:pull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868144" y="6453336"/>
            <a:ext cx="3275856" cy="404664"/>
          </a:xfrm>
        </p:spPr>
        <p:txBody>
          <a:bodyPr>
            <a:normAutofit fontScale="90000"/>
          </a:bodyPr>
          <a:lstStyle/>
          <a:p>
            <a:r>
              <a:rPr lang="el-GR" sz="1300" dirty="0" err="1" smtClean="0">
                <a:latin typeface="Palatino Linotype" pitchFamily="18" charset="0"/>
              </a:rPr>
              <a:t>Πρίγγου</a:t>
            </a:r>
            <a:r>
              <a:rPr lang="el-GR" sz="1300" dirty="0" smtClean="0">
                <a:latin typeface="Palatino Linotype" pitchFamily="18" charset="0"/>
              </a:rPr>
              <a:t>, </a:t>
            </a:r>
            <a:r>
              <a:rPr lang="el-GR" sz="1300" i="1" dirty="0" smtClean="0">
                <a:latin typeface="Palatino Linotype" pitchFamily="18" charset="0"/>
              </a:rPr>
              <a:t>Μεγάλη </a:t>
            </a:r>
            <a:r>
              <a:rPr lang="el-GR" sz="1300" i="1" dirty="0" err="1" smtClean="0">
                <a:latin typeface="Palatino Linotype" pitchFamily="18" charset="0"/>
              </a:rPr>
              <a:t>Ἑβδομάς</a:t>
            </a:r>
            <a:r>
              <a:rPr lang="el-GR" sz="1300" dirty="0" smtClean="0">
                <a:latin typeface="Palatino Linotype" pitchFamily="18" charset="0"/>
              </a:rPr>
              <a:t> (1969</a:t>
            </a:r>
            <a:r>
              <a:rPr lang="el-GR" sz="1300" baseline="30000" dirty="0" smtClean="0">
                <a:latin typeface="Palatino Linotype" pitchFamily="18" charset="0"/>
              </a:rPr>
              <a:t>)</a:t>
            </a:r>
            <a:r>
              <a:rPr lang="el-GR" sz="1300" dirty="0" smtClean="0">
                <a:latin typeface="Palatino Linotype" pitchFamily="18" charset="0"/>
              </a:rPr>
              <a:t> , σ. 18-20.</a:t>
            </a:r>
            <a:r>
              <a:rPr lang="el-GR" dirty="0" smtClean="0"/>
              <a:t/>
            </a:r>
            <a:br>
              <a:rPr lang="el-GR" dirty="0" smtClean="0"/>
            </a:br>
            <a:endParaRPr lang="el-GR" dirty="0"/>
          </a:p>
        </p:txBody>
      </p:sp>
      <p:pic>
        <p:nvPicPr>
          <p:cNvPr id="12290" name="Picture 2" descr="C:\Users\Αχιλλέας Χαλδαιάκης\Documents\Σ Υ Ν Ε Δ Ρ Ι Α\2011\Λιθουανία\μουσικά παραδείγματα\Κύριε ερχόμενος Πριγγου\σάρωση0029.jpg"/>
          <p:cNvPicPr>
            <a:picLocks noGrp="1" noChangeAspect="1" noChangeArrowheads="1"/>
          </p:cNvPicPr>
          <p:nvPr>
            <p:ph idx="1"/>
          </p:nvPr>
        </p:nvPicPr>
        <p:blipFill>
          <a:blip r:embed="rId4" cstate="print"/>
          <a:srcRect/>
          <a:stretch>
            <a:fillRect/>
          </a:stretch>
        </p:blipFill>
        <p:spPr bwMode="auto">
          <a:xfrm>
            <a:off x="2915816" y="28979"/>
            <a:ext cx="2880000" cy="1311789"/>
          </a:xfrm>
          <a:prstGeom prst="rect">
            <a:avLst/>
          </a:prstGeom>
          <a:noFill/>
        </p:spPr>
      </p:pic>
      <p:pic>
        <p:nvPicPr>
          <p:cNvPr id="12291" name="Picture 3" descr="C:\Users\Αχιλλέας Χαλδαιάκης\Documents\Σ Υ Ν Ε Δ Ρ Ι Α\2011\Λιθουανία\μουσικά παραδείγματα\Κύριε ερχόμενος Πριγγου\σάρωση0030.jpg"/>
          <p:cNvPicPr>
            <a:picLocks noChangeAspect="1" noChangeArrowheads="1"/>
          </p:cNvPicPr>
          <p:nvPr/>
        </p:nvPicPr>
        <p:blipFill>
          <a:blip r:embed="rId5" cstate="print"/>
          <a:srcRect/>
          <a:stretch>
            <a:fillRect/>
          </a:stretch>
        </p:blipFill>
        <p:spPr bwMode="auto">
          <a:xfrm>
            <a:off x="2915816" y="1342407"/>
            <a:ext cx="2880000" cy="4462857"/>
          </a:xfrm>
          <a:prstGeom prst="rect">
            <a:avLst/>
          </a:prstGeom>
          <a:noFill/>
        </p:spPr>
      </p:pic>
      <p:pic>
        <p:nvPicPr>
          <p:cNvPr id="12292" name="Picture 4" descr="C:\Users\Αχιλλέας Χαλδαιάκης\Documents\Σ Υ Ν Ε Δ Ρ Ι Α\2011\Λιθουανία\μουσικά παραδείγματα\Κύριε ερχόμενος Πριγγου\σάρωση0031.jpg"/>
          <p:cNvPicPr>
            <a:picLocks noChangeAspect="1" noChangeArrowheads="1"/>
          </p:cNvPicPr>
          <p:nvPr/>
        </p:nvPicPr>
        <p:blipFill>
          <a:blip r:embed="rId6" cstate="print"/>
          <a:srcRect/>
          <a:stretch>
            <a:fillRect/>
          </a:stretch>
        </p:blipFill>
        <p:spPr bwMode="auto">
          <a:xfrm>
            <a:off x="2915816" y="5805264"/>
            <a:ext cx="2880000" cy="692840"/>
          </a:xfrm>
          <a:prstGeom prst="rect">
            <a:avLst/>
          </a:prstGeom>
          <a:noFill/>
        </p:spPr>
      </p:pic>
      <p:pic>
        <p:nvPicPr>
          <p:cNvPr id="6" name="Κυριε ερχομενος Πριγγος.mp3">
            <a:hlinkClick r:id="" action="ppaction://media"/>
          </p:cNvPr>
          <p:cNvPicPr>
            <a:picLocks noRot="1" noChangeAspect="1"/>
          </p:cNvPicPr>
          <p:nvPr>
            <a:audioFile r:link="rId1"/>
          </p:nvPr>
        </p:nvPicPr>
        <p:blipFill>
          <a:blip r:embed="rId7" cstate="print"/>
          <a:stretch>
            <a:fillRect/>
          </a:stretch>
        </p:blipFill>
        <p:spPr>
          <a:xfrm>
            <a:off x="7236296" y="5805264"/>
            <a:ext cx="304800" cy="304800"/>
          </a:xfrm>
          <a:prstGeom prst="rect">
            <a:avLst/>
          </a:prstGeom>
        </p:spPr>
      </p:pic>
    </p:spTree>
  </p:cSld>
  <p:clrMapOvr>
    <a:masterClrMapping/>
  </p:clrMapOvr>
  <p:transition>
    <p:pull dir="d"/>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845"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Αχιλλέας Χαλδαιάκης\Documents\Σ Υ Ν Ε Δ Ρ Ι Α\2012\Νίκαια\μουσικά παραδείγματα\α.jpg"/>
          <p:cNvPicPr>
            <a:picLocks noGrp="1" noChangeAspect="1" noChangeArrowheads="1"/>
          </p:cNvPicPr>
          <p:nvPr>
            <p:ph idx="1"/>
          </p:nvPr>
        </p:nvPicPr>
        <p:blipFill>
          <a:blip r:embed="rId3" cstate="print"/>
          <a:srcRect/>
          <a:stretch>
            <a:fillRect/>
          </a:stretch>
        </p:blipFill>
        <p:spPr bwMode="auto">
          <a:xfrm>
            <a:off x="2555776" y="260648"/>
            <a:ext cx="3744416" cy="6192688"/>
          </a:xfrm>
          <a:prstGeom prst="rect">
            <a:avLst/>
          </a:prstGeom>
          <a:noFill/>
        </p:spPr>
      </p:pic>
    </p:spTree>
  </p:cSld>
  <p:clrMapOvr>
    <a:masterClrMapping/>
  </p:clrMapOvr>
  <p:transition>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Αχιλλέας Χαλδαιάκης\Documents\Σ Υ Ν Ε Δ Ρ Ι Α\2012\Νίκαια\μουσικά παραδείγματα\β.jpg"/>
          <p:cNvPicPr>
            <a:picLocks noGrp="1" noChangeAspect="1" noChangeArrowheads="1"/>
          </p:cNvPicPr>
          <p:nvPr>
            <p:ph idx="1"/>
          </p:nvPr>
        </p:nvPicPr>
        <p:blipFill>
          <a:blip r:embed="rId3" cstate="print"/>
          <a:srcRect/>
          <a:stretch>
            <a:fillRect/>
          </a:stretch>
        </p:blipFill>
        <p:spPr bwMode="auto">
          <a:xfrm>
            <a:off x="2483768" y="188640"/>
            <a:ext cx="3744416" cy="6336704"/>
          </a:xfrm>
          <a:prstGeom prst="rect">
            <a:avLst/>
          </a:prstGeom>
          <a:noFill/>
        </p:spPr>
      </p:pic>
    </p:spTree>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Αχιλλέας Χαλδαιάκης\Documents\Σ Υ Ν Ε Δ Ρ Ι Α\2012\Νίκαια\μουσικά παραδείγματα\γ.jpg"/>
          <p:cNvPicPr>
            <a:picLocks noGrp="1" noChangeAspect="1" noChangeArrowheads="1"/>
          </p:cNvPicPr>
          <p:nvPr>
            <p:ph idx="1"/>
          </p:nvPr>
        </p:nvPicPr>
        <p:blipFill>
          <a:blip r:embed="rId3" cstate="print"/>
          <a:srcRect/>
          <a:stretch>
            <a:fillRect/>
          </a:stretch>
        </p:blipFill>
        <p:spPr bwMode="auto">
          <a:xfrm>
            <a:off x="2483768" y="692696"/>
            <a:ext cx="4119372" cy="2916936"/>
          </a:xfrm>
          <a:prstGeom prst="rect">
            <a:avLst/>
          </a:prstGeom>
          <a:noFill/>
        </p:spPr>
      </p:pic>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59432"/>
            <a:ext cx="3563888" cy="3212976"/>
          </a:xfrm>
        </p:spPr>
        <p:txBody>
          <a:bodyPr>
            <a:noAutofit/>
          </a:bodyPr>
          <a:lstStyle/>
          <a:p>
            <a:pPr algn="l"/>
            <a:r>
              <a:rPr lang="el-GR" sz="1600" b="1" i="1" dirty="0" err="1" smtClean="0">
                <a:latin typeface="Palatino Linotype" pitchFamily="18" charset="0"/>
              </a:rPr>
              <a:t>ὅτι</a:t>
            </a:r>
            <a:r>
              <a:rPr lang="el-GR" sz="1600" b="1" i="1" dirty="0" smtClean="0">
                <a:latin typeface="Palatino Linotype" pitchFamily="18" charset="0"/>
              </a:rPr>
              <a:t> </a:t>
            </a:r>
            <a:r>
              <a:rPr lang="el-GR" sz="1600" b="1" i="1" dirty="0" err="1" smtClean="0">
                <a:latin typeface="Palatino Linotype" pitchFamily="18" charset="0"/>
              </a:rPr>
              <a:t>προφήτην</a:t>
            </a:r>
            <a:r>
              <a:rPr lang="el-GR" sz="1600" b="1" i="1" dirty="0" smtClean="0">
                <a:latin typeface="Palatino Linotype" pitchFamily="18" charset="0"/>
              </a:rPr>
              <a:t> πάντα </a:t>
            </a:r>
            <a:r>
              <a:rPr lang="el-GR" sz="1600" b="1" i="1" dirty="0" err="1" smtClean="0">
                <a:latin typeface="Palatino Linotype" pitchFamily="18" charset="0"/>
              </a:rPr>
              <a:t>οὐ</a:t>
            </a:r>
            <a:r>
              <a:rPr lang="el-GR" sz="1600" b="1" i="1" dirty="0" smtClean="0">
                <a:latin typeface="Palatino Linotype" pitchFamily="18" charset="0"/>
              </a:rPr>
              <a:t> </a:t>
            </a:r>
            <a:r>
              <a:rPr lang="el-GR" sz="1600" b="1" i="1" dirty="0" err="1" smtClean="0">
                <a:latin typeface="Palatino Linotype" pitchFamily="18" charset="0"/>
              </a:rPr>
              <a:t>γέγραπται</a:t>
            </a:r>
            <a:r>
              <a:rPr lang="el-GR" sz="1600" b="1" i="1" dirty="0" smtClean="0">
                <a:latin typeface="Palatino Linotype" pitchFamily="18" charset="0"/>
              </a:rPr>
              <a:t> </a:t>
            </a:r>
            <a:br>
              <a:rPr lang="el-GR" sz="1600" b="1" i="1" dirty="0" smtClean="0">
                <a:latin typeface="Palatino Linotype" pitchFamily="18" charset="0"/>
              </a:rPr>
            </a:br>
            <a:r>
              <a:rPr lang="el-GR" sz="1600" b="1" i="1" dirty="0" smtClean="0">
                <a:latin typeface="Palatino Linotype" pitchFamily="18" charset="0"/>
              </a:rPr>
              <a:t/>
            </a:r>
            <a:br>
              <a:rPr lang="el-GR" sz="1600" b="1" i="1" dirty="0" smtClean="0">
                <a:latin typeface="Palatino Linotype" pitchFamily="18" charset="0"/>
              </a:rPr>
            </a:br>
            <a:r>
              <a:rPr lang="el-GR" sz="1600" b="1" i="1" dirty="0" err="1" smtClean="0">
                <a:latin typeface="Palatino Linotype" pitchFamily="18" charset="0"/>
              </a:rPr>
              <a:t>ἁμαρτωλῶν</a:t>
            </a:r>
            <a:r>
              <a:rPr lang="el-GR" sz="1600" b="1" i="1" dirty="0" smtClean="0">
                <a:latin typeface="Palatino Linotype" pitchFamily="18" charset="0"/>
              </a:rPr>
              <a:t> </a:t>
            </a:r>
            <a:r>
              <a:rPr lang="el-GR" sz="1600" b="1" i="1" dirty="0" err="1" smtClean="0">
                <a:latin typeface="Palatino Linotype" pitchFamily="18" charset="0"/>
              </a:rPr>
              <a:t>χερσὶν</a:t>
            </a:r>
            <a:r>
              <a:rPr lang="el-GR" sz="1600" b="1" i="1" dirty="0" smtClean="0">
                <a:latin typeface="Palatino Linotype" pitchFamily="18" charset="0"/>
              </a:rPr>
              <a:t> </a:t>
            </a:r>
            <a:r>
              <a:rPr lang="el-GR" sz="1600" b="1" i="1" dirty="0" err="1" smtClean="0">
                <a:latin typeface="Palatino Linotype" pitchFamily="18" charset="0"/>
              </a:rPr>
              <a:t>ἐμπαιχθῆναι</a:t>
            </a:r>
            <a:r>
              <a:rPr lang="el-GR" sz="1600" b="1" i="1" dirty="0" smtClean="0">
                <a:latin typeface="Palatino Linotype" pitchFamily="18" charset="0"/>
              </a:rPr>
              <a:t> </a:t>
            </a:r>
            <a:br>
              <a:rPr lang="el-GR" sz="1600" b="1" i="1" dirty="0" smtClean="0">
                <a:latin typeface="Palatino Linotype" pitchFamily="18" charset="0"/>
              </a:rPr>
            </a:br>
            <a:r>
              <a:rPr lang="el-GR" sz="1600" b="1" i="1" dirty="0" smtClean="0">
                <a:latin typeface="Palatino Linotype" pitchFamily="18" charset="0"/>
              </a:rPr>
              <a:t/>
            </a:r>
            <a:br>
              <a:rPr lang="el-GR" sz="1600" b="1" i="1" dirty="0" smtClean="0">
                <a:latin typeface="Palatino Linotype" pitchFamily="18" charset="0"/>
              </a:rPr>
            </a:br>
            <a:r>
              <a:rPr lang="el-GR" sz="1600" b="1" i="1" dirty="0" err="1" smtClean="0">
                <a:latin typeface="Palatino Linotype" pitchFamily="18" charset="0"/>
              </a:rPr>
              <a:t>ταφῇ</a:t>
            </a:r>
            <a:r>
              <a:rPr lang="el-GR" sz="1600" b="1" i="1" dirty="0" smtClean="0">
                <a:latin typeface="Palatino Linotype" pitchFamily="18" charset="0"/>
              </a:rPr>
              <a:t> </a:t>
            </a:r>
            <a:r>
              <a:rPr lang="el-GR" sz="1600" b="1" i="1" dirty="0" err="1" smtClean="0">
                <a:latin typeface="Palatino Linotype" pitchFamily="18" charset="0"/>
              </a:rPr>
              <a:t>παραδόντες</a:t>
            </a:r>
            <a:r>
              <a:rPr lang="el-GR" sz="1600" b="1" i="1" dirty="0" smtClean="0">
                <a:latin typeface="Palatino Linotype" pitchFamily="18" charset="0"/>
              </a:rPr>
              <a:t> </a:t>
            </a:r>
            <a:br>
              <a:rPr lang="el-GR" sz="1600" b="1" i="1" dirty="0" smtClean="0">
                <a:latin typeface="Palatino Linotype" pitchFamily="18" charset="0"/>
              </a:rPr>
            </a:br>
            <a:r>
              <a:rPr lang="el-GR" sz="1600" b="1" i="1" dirty="0" smtClean="0">
                <a:latin typeface="Palatino Linotype" pitchFamily="18" charset="0"/>
              </a:rPr>
              <a:t/>
            </a:r>
            <a:br>
              <a:rPr lang="el-GR" sz="1600" b="1" i="1" dirty="0" smtClean="0">
                <a:latin typeface="Palatino Linotype" pitchFamily="18" charset="0"/>
              </a:rPr>
            </a:br>
            <a:r>
              <a:rPr lang="el-GR" sz="1600" b="1" i="1" dirty="0" err="1" smtClean="0">
                <a:latin typeface="Palatino Linotype" pitchFamily="18" charset="0"/>
              </a:rPr>
              <a:t>ἐβδελυγμένον</a:t>
            </a:r>
            <a:r>
              <a:rPr lang="el-GR" sz="1600" b="1" dirty="0" smtClean="0">
                <a:latin typeface="Palatino Linotype" pitchFamily="18" charset="0"/>
              </a:rPr>
              <a:t> </a:t>
            </a:r>
            <a:br>
              <a:rPr lang="el-GR" sz="1600" b="1" dirty="0" smtClean="0">
                <a:latin typeface="Palatino Linotype" pitchFamily="18" charset="0"/>
              </a:rPr>
            </a:br>
            <a:endParaRPr lang="el-GR" sz="1600" b="1" dirty="0"/>
          </a:p>
        </p:txBody>
      </p:sp>
      <p:pic>
        <p:nvPicPr>
          <p:cNvPr id="10245" name="Picture 5" descr="C:\Users\Αχιλλέας Χαλδαιάκης\Documents\Σ Υ Ν Ε Δ Ρ Ι Α\2012\Νίκαια\μουσικά παραδείγματα\β1.jpg"/>
          <p:cNvPicPr>
            <a:picLocks noGrp="1" noChangeAspect="1" noChangeArrowheads="1"/>
          </p:cNvPicPr>
          <p:nvPr>
            <p:ph idx="1"/>
          </p:nvPr>
        </p:nvPicPr>
        <p:blipFill>
          <a:blip r:embed="rId3" cstate="print"/>
          <a:srcRect/>
          <a:stretch>
            <a:fillRect/>
          </a:stretch>
        </p:blipFill>
        <p:spPr bwMode="auto">
          <a:xfrm>
            <a:off x="179512" y="2708920"/>
            <a:ext cx="4558902" cy="2160000"/>
          </a:xfrm>
          <a:prstGeom prst="rect">
            <a:avLst/>
          </a:prstGeom>
          <a:noFill/>
        </p:spPr>
      </p:pic>
      <p:pic>
        <p:nvPicPr>
          <p:cNvPr id="10246" name="Picture 6" descr="C:\Users\Αχιλλέας Χαλδαιάκης\Documents\Σ Υ Ν Ε Δ Ρ Ι Α\2012\Νίκαια\μουσικά παραδείγματα\β2.jpg"/>
          <p:cNvPicPr>
            <a:picLocks noChangeAspect="1" noChangeArrowheads="1"/>
          </p:cNvPicPr>
          <p:nvPr/>
        </p:nvPicPr>
        <p:blipFill>
          <a:blip r:embed="rId4" cstate="print"/>
          <a:srcRect/>
          <a:stretch>
            <a:fillRect/>
          </a:stretch>
        </p:blipFill>
        <p:spPr bwMode="auto">
          <a:xfrm>
            <a:off x="4932040" y="3429000"/>
            <a:ext cx="4034484" cy="1440000"/>
          </a:xfrm>
          <a:prstGeom prst="rect">
            <a:avLst/>
          </a:prstGeom>
          <a:noFill/>
        </p:spPr>
      </p:pic>
      <p:pic>
        <p:nvPicPr>
          <p:cNvPr id="10247" name="Picture 7" descr="C:\Users\Αχιλλέας Χαλδαιάκης\Documents\Σ Υ Ν Ε Δ Ρ Ι Α\2012\Νίκαια\μουσικά παραδείγματα\β3.jpg"/>
          <p:cNvPicPr>
            <a:picLocks noChangeAspect="1" noChangeArrowheads="1"/>
          </p:cNvPicPr>
          <p:nvPr/>
        </p:nvPicPr>
        <p:blipFill>
          <a:blip r:embed="rId5" cstate="print"/>
          <a:srcRect/>
          <a:stretch>
            <a:fillRect/>
          </a:stretch>
        </p:blipFill>
        <p:spPr bwMode="auto">
          <a:xfrm>
            <a:off x="2987824" y="5229200"/>
            <a:ext cx="3255000" cy="1260000"/>
          </a:xfrm>
          <a:prstGeom prst="rect">
            <a:avLst/>
          </a:prstGeom>
          <a:noFill/>
        </p:spPr>
      </p:pic>
      <p:pic>
        <p:nvPicPr>
          <p:cNvPr id="10248" name="Picture 8" descr="C:\Users\Αχιλλέας Χαλδαιάκης\Documents\Σ Υ Ν Ε Δ Ρ Ι Α\2012\Νίκαια\μουσικά παραδείγματα\α1.jpg"/>
          <p:cNvPicPr>
            <a:picLocks noChangeAspect="1" noChangeArrowheads="1"/>
          </p:cNvPicPr>
          <p:nvPr/>
        </p:nvPicPr>
        <p:blipFill>
          <a:blip r:embed="rId6" cstate="print"/>
          <a:srcRect/>
          <a:stretch>
            <a:fillRect/>
          </a:stretch>
        </p:blipFill>
        <p:spPr bwMode="auto">
          <a:xfrm>
            <a:off x="3707904" y="260648"/>
            <a:ext cx="5110373" cy="2160000"/>
          </a:xfrm>
          <a:prstGeom prst="rect">
            <a:avLst/>
          </a:prstGeom>
          <a:noFill/>
        </p:spPr>
      </p:pic>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517232"/>
            <a:ext cx="8229600" cy="360040"/>
          </a:xfrm>
        </p:spPr>
        <p:txBody>
          <a:bodyPr>
            <a:normAutofit/>
          </a:bodyPr>
          <a:lstStyle/>
          <a:p>
            <a:r>
              <a:rPr lang="el-GR" sz="1200" dirty="0" err="1" smtClean="0">
                <a:latin typeface="Palatino Linotype" pitchFamily="18" charset="0"/>
              </a:rPr>
              <a:t>Στανίτσα</a:t>
            </a:r>
            <a:r>
              <a:rPr lang="el-GR" sz="1200" dirty="0" smtClean="0">
                <a:latin typeface="Palatino Linotype" pitchFamily="18" charset="0"/>
              </a:rPr>
              <a:t>, </a:t>
            </a:r>
            <a:r>
              <a:rPr lang="el-GR" sz="1200" i="1" dirty="0" err="1" smtClean="0">
                <a:latin typeface="Palatino Linotype" pitchFamily="18" charset="0"/>
              </a:rPr>
              <a:t>Τριώδιον</a:t>
            </a:r>
            <a:r>
              <a:rPr lang="el-GR" sz="1200" dirty="0" smtClean="0">
                <a:latin typeface="Palatino Linotype" pitchFamily="18" charset="0"/>
              </a:rPr>
              <a:t>, σ. 60-2</a:t>
            </a:r>
            <a:endParaRPr lang="el-GR" sz="1200" dirty="0">
              <a:latin typeface="Palatino Linotype" pitchFamily="18" charset="0"/>
            </a:endParaRPr>
          </a:p>
        </p:txBody>
      </p:sp>
      <p:pic>
        <p:nvPicPr>
          <p:cNvPr id="13314" name="Picture 2" descr="C:\Users\Αχιλλέας Χαλδαιάκης\Documents\Σ Υ Ν Ε Δ Ρ Ι Α\2011\Λιθουανία\μουσικά παραδείγματα\προκαθάρωμεν Στανίτσα\σάρωση0032.jpg"/>
          <p:cNvPicPr>
            <a:picLocks noGrp="1" noChangeAspect="1" noChangeArrowheads="1"/>
          </p:cNvPicPr>
          <p:nvPr>
            <p:ph idx="1"/>
          </p:nvPr>
        </p:nvPicPr>
        <p:blipFill>
          <a:blip r:embed="rId5" cstate="print"/>
          <a:srcRect/>
          <a:stretch>
            <a:fillRect/>
          </a:stretch>
        </p:blipFill>
        <p:spPr bwMode="auto">
          <a:xfrm>
            <a:off x="1097543" y="775245"/>
            <a:ext cx="3258433" cy="4525963"/>
          </a:xfrm>
          <a:prstGeom prst="rect">
            <a:avLst/>
          </a:prstGeom>
          <a:noFill/>
        </p:spPr>
      </p:pic>
      <p:pic>
        <p:nvPicPr>
          <p:cNvPr id="5" name="Picture 2" descr="C:\Users\Αχιλλέας Χαλδαιάκης\Documents\Σ Υ Ν Ε Δ Ρ Ι Α\2011\Λιθουανία\μουσικά παραδείγματα\προκαθάρωμεν Στανίτσα\σάρωση0033.jpg"/>
          <p:cNvPicPr>
            <a:picLocks noChangeAspect="1" noChangeArrowheads="1"/>
          </p:cNvPicPr>
          <p:nvPr/>
        </p:nvPicPr>
        <p:blipFill>
          <a:blip r:embed="rId6" cstate="print"/>
          <a:srcRect/>
          <a:stretch>
            <a:fillRect/>
          </a:stretch>
        </p:blipFill>
        <p:spPr bwMode="auto">
          <a:xfrm>
            <a:off x="4980544" y="476672"/>
            <a:ext cx="3047840" cy="4525963"/>
          </a:xfrm>
          <a:prstGeom prst="rect">
            <a:avLst/>
          </a:prstGeom>
          <a:noFill/>
        </p:spPr>
      </p:pic>
      <p:pic>
        <p:nvPicPr>
          <p:cNvPr id="6" name="Picture 3" descr="C:\Users\Αχιλλέας Χαλδαιάκης\Documents\Σ Υ Ν Ε Δ Ρ Ι Α\2011\Λιθουανία\μουσικά παραδείγματα\προκαθάρωμεν Στανίτσα\σάρωση0034 - Αντίγραφο.jpg"/>
          <p:cNvPicPr>
            <a:picLocks noChangeAspect="1" noChangeArrowheads="1"/>
          </p:cNvPicPr>
          <p:nvPr/>
        </p:nvPicPr>
        <p:blipFill>
          <a:blip r:embed="rId7" cstate="print"/>
          <a:srcRect/>
          <a:stretch>
            <a:fillRect/>
          </a:stretch>
        </p:blipFill>
        <p:spPr bwMode="auto">
          <a:xfrm>
            <a:off x="4968384" y="4941167"/>
            <a:ext cx="3060000" cy="360614"/>
          </a:xfrm>
          <a:prstGeom prst="rect">
            <a:avLst/>
          </a:prstGeom>
          <a:noFill/>
        </p:spPr>
      </p:pic>
      <p:pic>
        <p:nvPicPr>
          <p:cNvPr id="7" name="08 Κομμάτι 8.mp3">
            <a:hlinkClick r:id="" action="ppaction://media"/>
          </p:cNvPr>
          <p:cNvPicPr>
            <a:picLocks noRot="1" noChangeAspect="1"/>
          </p:cNvPicPr>
          <p:nvPr>
            <a:audioFile r:link="rId1"/>
          </p:nvPr>
        </p:nvPicPr>
        <p:blipFill>
          <a:blip r:embed="rId8" cstate="print"/>
          <a:stretch>
            <a:fillRect/>
          </a:stretch>
        </p:blipFill>
        <p:spPr>
          <a:xfrm>
            <a:off x="8100392" y="5013176"/>
            <a:ext cx="304800" cy="304800"/>
          </a:xfrm>
          <a:prstGeom prst="rect">
            <a:avLst/>
          </a:prstGeom>
        </p:spPr>
      </p:pic>
      <p:pic>
        <p:nvPicPr>
          <p:cNvPr id="8" name="16 Κομμάτι 16.wma">
            <a:hlinkClick r:id="" action="ppaction://media"/>
          </p:cNvPr>
          <p:cNvPicPr>
            <a:picLocks noRot="1" noChangeAspect="1"/>
          </p:cNvPicPr>
          <p:nvPr>
            <a:audioFile r:link="rId2"/>
          </p:nvPr>
        </p:nvPicPr>
        <p:blipFill>
          <a:blip r:embed="rId8" cstate="print"/>
          <a:stretch>
            <a:fillRect/>
          </a:stretch>
        </p:blipFill>
        <p:spPr>
          <a:xfrm>
            <a:off x="8100392" y="4581128"/>
            <a:ext cx="304800" cy="304800"/>
          </a:xfrm>
          <a:prstGeom prst="rect">
            <a:avLst/>
          </a:prstGeom>
        </p:spPr>
      </p:pic>
    </p:spTree>
  </p:cSld>
  <p:clrMapOvr>
    <a:masterClrMapping/>
  </p:clrMapOvr>
  <p:transition>
    <p:pull dir="d"/>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684"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0049" fill="hold"/>
                                        <p:tgtEl>
                                          <p:spTgt spid="8"/>
                                        </p:tgtEl>
                                      </p:cBhvr>
                                    </p:cmd>
                                  </p:childTnLst>
                                </p:cTn>
                              </p:par>
                            </p:childTnLst>
                          </p:cTn>
                        </p:par>
                      </p:childTnLst>
                    </p:cTn>
                  </p:par>
                </p:childTnLst>
              </p:cTn>
              <p:nextCondLst>
                <p:cond evt="onClick" delay="0">
                  <p:tgtEl>
                    <p:spTgt spid="8"/>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descr="C:\Users\Αχιλλέας Χαλδαιάκης\Pictures\Οι σαρώσεις μου\2012-01 (Ιαν)\δ.jpg"/>
          <p:cNvPicPr>
            <a:picLocks noGrp="1" noChangeAspect="1" noChangeArrowheads="1"/>
          </p:cNvPicPr>
          <p:nvPr>
            <p:ph idx="1"/>
          </p:nvPr>
        </p:nvPicPr>
        <p:blipFill>
          <a:blip r:embed="rId3" cstate="print"/>
          <a:srcRect/>
          <a:stretch>
            <a:fillRect/>
          </a:stretch>
        </p:blipFill>
        <p:spPr bwMode="auto">
          <a:xfrm>
            <a:off x="2555776" y="260648"/>
            <a:ext cx="3888432" cy="6120680"/>
          </a:xfrm>
          <a:prstGeom prst="rect">
            <a:avLst/>
          </a:prstGeom>
          <a:noFill/>
        </p:spPr>
      </p:pic>
    </p:spTree>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Αχιλλέας Χαλδαιάκης\Documents\Σ Υ Ν Ε Δ Ρ Ι Α\2011\Λιθουανία\εικόνες+υλικό power point\προμετωπίδα Πρίγγου 1969.jpg"/>
          <p:cNvPicPr>
            <a:picLocks noGrp="1" noChangeAspect="1" noChangeArrowheads="1"/>
          </p:cNvPicPr>
          <p:nvPr>
            <p:ph idx="1"/>
          </p:nvPr>
        </p:nvPicPr>
        <p:blipFill>
          <a:blip r:embed="rId3" cstate="print"/>
          <a:srcRect/>
          <a:stretch>
            <a:fillRect/>
          </a:stretch>
        </p:blipFill>
        <p:spPr bwMode="auto">
          <a:xfrm>
            <a:off x="3216346" y="1600200"/>
            <a:ext cx="2711308"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Αχιλλέας Χαλδαιάκης\Documents\Σ Υ Ν Ε Δ Ρ Ι Α\2012\Νίκαια\μουσικά παραδείγματα\ε.jpg"/>
          <p:cNvPicPr>
            <a:picLocks noGrp="1" noChangeAspect="1" noChangeArrowheads="1"/>
          </p:cNvPicPr>
          <p:nvPr>
            <p:ph idx="1"/>
          </p:nvPr>
        </p:nvPicPr>
        <p:blipFill>
          <a:blip r:embed="rId3" cstate="print"/>
          <a:srcRect/>
          <a:stretch>
            <a:fillRect/>
          </a:stretch>
        </p:blipFill>
        <p:spPr bwMode="auto">
          <a:xfrm>
            <a:off x="2483768" y="260648"/>
            <a:ext cx="3816424" cy="6192688"/>
          </a:xfrm>
          <a:prstGeom prst="rect">
            <a:avLst/>
          </a:prstGeom>
          <a:noFill/>
        </p:spPr>
      </p:pic>
    </p:spTree>
  </p:cSld>
  <p:clrMapOvr>
    <a:masterClrMapping/>
  </p:clrMapOvr>
  <p:transition>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Αχιλλέας Χαλδαιάκης\Documents\Σ Υ Ν Ε Δ Ρ Ι Α\2012\Νίκαια\μουσικά παραδείγματα\ς.jpg"/>
          <p:cNvPicPr>
            <a:picLocks noGrp="1" noChangeAspect="1" noChangeArrowheads="1"/>
          </p:cNvPicPr>
          <p:nvPr>
            <p:ph idx="1"/>
          </p:nvPr>
        </p:nvPicPr>
        <p:blipFill>
          <a:blip r:embed="rId3" cstate="print"/>
          <a:srcRect/>
          <a:stretch>
            <a:fillRect/>
          </a:stretch>
        </p:blipFill>
        <p:spPr bwMode="auto">
          <a:xfrm>
            <a:off x="2483768" y="260648"/>
            <a:ext cx="3888432" cy="6192688"/>
          </a:xfrm>
          <a:prstGeom prst="rect">
            <a:avLst/>
          </a:prstGeom>
          <a:noFill/>
        </p:spPr>
      </p:pic>
    </p:spTree>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C:\Users\Αχιλλέας Χαλδαιάκης\Documents\Σ Υ Ν Ε Δ Ρ Ι Α\2012\Νίκαια\μουσικά παραδείγματα\ζ.jpg"/>
          <p:cNvPicPr>
            <a:picLocks noGrp="1" noChangeAspect="1" noChangeArrowheads="1"/>
          </p:cNvPicPr>
          <p:nvPr>
            <p:ph idx="1"/>
          </p:nvPr>
        </p:nvPicPr>
        <p:blipFill>
          <a:blip r:embed="rId3" cstate="print"/>
          <a:srcRect/>
          <a:stretch>
            <a:fillRect/>
          </a:stretch>
        </p:blipFill>
        <p:spPr bwMode="auto">
          <a:xfrm>
            <a:off x="2411760" y="260648"/>
            <a:ext cx="3888432" cy="6192688"/>
          </a:xfrm>
          <a:prstGeom prst="rect">
            <a:avLst/>
          </a:prstGeom>
          <a:noFill/>
        </p:spPr>
      </p:pic>
    </p:spTree>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C:\Users\Αχιλλέας Χαλδαιάκης\Documents\Σ Υ Ν Ε Δ Ρ Ι Α\2012\Νίκαια\μουσικά παραδείγματα\η.jpg"/>
          <p:cNvPicPr>
            <a:picLocks noGrp="1" noChangeAspect="1" noChangeArrowheads="1"/>
          </p:cNvPicPr>
          <p:nvPr>
            <p:ph idx="1"/>
          </p:nvPr>
        </p:nvPicPr>
        <p:blipFill>
          <a:blip r:embed="rId3" cstate="print"/>
          <a:srcRect/>
          <a:stretch>
            <a:fillRect/>
          </a:stretch>
        </p:blipFill>
        <p:spPr bwMode="auto">
          <a:xfrm>
            <a:off x="2339752" y="908720"/>
            <a:ext cx="4229100" cy="2025396"/>
          </a:xfrm>
          <a:prstGeom prst="rect">
            <a:avLst/>
          </a:prstGeom>
          <a:noFill/>
        </p:spPr>
      </p:pic>
    </p:spTree>
  </p:cSld>
  <p:clrMapOvr>
    <a:masterClrMapping/>
  </p:clrMapOvr>
  <p:transition>
    <p:pull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descr="C:\Users\Αχιλλέας Χαλδαιάκης\Documents\Σ Υ Ν Ε Δ Ρ Ι Α\2012\Νίκαια\μουσικά παραδείγματα\ιγ.jpg"/>
          <p:cNvPicPr>
            <a:picLocks noGrp="1" noChangeAspect="1" noChangeArrowheads="1"/>
          </p:cNvPicPr>
          <p:nvPr>
            <p:ph idx="1"/>
          </p:nvPr>
        </p:nvPicPr>
        <p:blipFill>
          <a:blip r:embed="rId3" cstate="print"/>
          <a:srcRect/>
          <a:stretch>
            <a:fillRect/>
          </a:stretch>
        </p:blipFill>
        <p:spPr bwMode="auto">
          <a:xfrm>
            <a:off x="2483768" y="1"/>
            <a:ext cx="3780000" cy="5229200"/>
          </a:xfrm>
          <a:prstGeom prst="rect">
            <a:avLst/>
          </a:prstGeom>
          <a:noFill/>
        </p:spPr>
      </p:pic>
      <p:pic>
        <p:nvPicPr>
          <p:cNvPr id="7171" name="Picture 3" descr="C:\Users\Αχιλλέας Χαλδαιάκης\Documents\Σ Υ Ν Ε Δ Ρ Ι Α\2012\Νίκαια\μουσικά παραδείγματα\ιδ.jpg"/>
          <p:cNvPicPr>
            <a:picLocks noChangeAspect="1" noChangeArrowheads="1"/>
          </p:cNvPicPr>
          <p:nvPr/>
        </p:nvPicPr>
        <p:blipFill>
          <a:blip r:embed="rId4" cstate="print"/>
          <a:srcRect/>
          <a:stretch>
            <a:fillRect/>
          </a:stretch>
        </p:blipFill>
        <p:spPr bwMode="auto">
          <a:xfrm>
            <a:off x="2483768" y="5229200"/>
            <a:ext cx="3779297" cy="1440000"/>
          </a:xfrm>
          <a:prstGeom prst="rect">
            <a:avLst/>
          </a:prstGeom>
          <a:noFill/>
        </p:spPr>
      </p:pic>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300192" y="5157192"/>
            <a:ext cx="2843808" cy="1700808"/>
          </a:xfrm>
        </p:spPr>
        <p:txBody>
          <a:bodyPr>
            <a:normAutofit/>
          </a:bodyPr>
          <a:lstStyle/>
          <a:p>
            <a:r>
              <a:rPr lang="el-GR" sz="1200" i="1" dirty="0" err="1" smtClean="0">
                <a:latin typeface="Palatino Linotype" pitchFamily="18" charset="0"/>
              </a:rPr>
              <a:t>Δοξαστάριον</a:t>
            </a:r>
            <a:r>
              <a:rPr lang="el-GR" sz="1200" i="1" dirty="0" smtClean="0">
                <a:latin typeface="Palatino Linotype" pitchFamily="18" charset="0"/>
              </a:rPr>
              <a:t> Πέτρου </a:t>
            </a:r>
            <a:r>
              <a:rPr lang="el-GR" sz="1200" dirty="0" smtClean="0">
                <a:latin typeface="Palatino Linotype" pitchFamily="18" charset="0"/>
              </a:rPr>
              <a:t>(1820), σ. </a:t>
            </a:r>
            <a:r>
              <a:rPr lang="el-GR" sz="1200" dirty="0" smtClean="0"/>
              <a:t>253-4</a:t>
            </a:r>
            <a:endParaRPr lang="el-GR" sz="1200" dirty="0"/>
          </a:p>
        </p:txBody>
      </p:sp>
      <p:pic>
        <p:nvPicPr>
          <p:cNvPr id="15362" name="Picture 2" descr="C:\Users\Αχιλλέας Χαλδαιάκης\Documents\Σ Υ Ν Ε Δ Ρ Ι Α\2011\Λιθουανία\μουσικά παραδείγματα\προκαθάρωμεν Πέτρου\σάρωση0002.jpg"/>
          <p:cNvPicPr>
            <a:picLocks noGrp="1" noChangeAspect="1" noChangeArrowheads="1"/>
          </p:cNvPicPr>
          <p:nvPr>
            <p:ph idx="1"/>
          </p:nvPr>
        </p:nvPicPr>
        <p:blipFill>
          <a:blip r:embed="rId3" cstate="print"/>
          <a:srcRect/>
          <a:stretch>
            <a:fillRect/>
          </a:stretch>
        </p:blipFill>
        <p:spPr bwMode="auto">
          <a:xfrm>
            <a:off x="2915816" y="631229"/>
            <a:ext cx="3410930" cy="4525963"/>
          </a:xfrm>
          <a:prstGeom prst="rect">
            <a:avLst/>
          </a:prstGeom>
          <a:noFill/>
        </p:spPr>
      </p:pic>
      <p:pic>
        <p:nvPicPr>
          <p:cNvPr id="15364" name="Picture 4" descr="C:\Users\Αχιλλέας Χαλδαιάκης\Documents\Σ Υ Ν Ε Δ Ρ Ι Α\2011\Λιθουανία\μουσικά παραδείγματα\προκαθάρωμεν Πέτρου\σάρωση0003.jpg"/>
          <p:cNvPicPr>
            <a:picLocks noChangeAspect="1" noChangeArrowheads="1"/>
          </p:cNvPicPr>
          <p:nvPr/>
        </p:nvPicPr>
        <p:blipFill>
          <a:blip r:embed="rId4" cstate="print"/>
          <a:srcRect/>
          <a:stretch>
            <a:fillRect/>
          </a:stretch>
        </p:blipFill>
        <p:spPr bwMode="auto">
          <a:xfrm>
            <a:off x="2915816" y="5132342"/>
            <a:ext cx="3420000" cy="888946"/>
          </a:xfrm>
          <a:prstGeom prst="rect">
            <a:avLst/>
          </a:prstGeom>
          <a:noFill/>
        </p:spPr>
      </p:pic>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42" name="Picture 2" descr="C:\Users\Αχιλλέας Χαλδαιάκης\Pictures\Οι σαρώσεις μου\2012-01 (Ιαν)\θ.jpg"/>
          <p:cNvPicPr>
            <a:picLocks noGrp="1" noChangeAspect="1" noChangeArrowheads="1"/>
          </p:cNvPicPr>
          <p:nvPr>
            <p:ph idx="1"/>
          </p:nvPr>
        </p:nvPicPr>
        <p:blipFill>
          <a:blip r:embed="rId3" cstate="print"/>
          <a:srcRect/>
          <a:stretch>
            <a:fillRect/>
          </a:stretch>
        </p:blipFill>
        <p:spPr bwMode="auto">
          <a:xfrm>
            <a:off x="2555776" y="260648"/>
            <a:ext cx="3816424" cy="6192688"/>
          </a:xfrm>
          <a:prstGeom prst="rect">
            <a:avLst/>
          </a:prstGeom>
          <a:noFill/>
        </p:spPr>
      </p:pic>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descr="C:\Users\Αχιλλέας Χαλδαιάκης\Documents\Σ Υ Ν Ε Δ Ρ Ι Α\2012\Νίκαια\μουσικά παραδείγματα\ι.jpg"/>
          <p:cNvPicPr>
            <a:picLocks noGrp="1" noChangeAspect="1" noChangeArrowheads="1"/>
          </p:cNvPicPr>
          <p:nvPr>
            <p:ph idx="1"/>
          </p:nvPr>
        </p:nvPicPr>
        <p:blipFill>
          <a:blip r:embed="rId3" cstate="print"/>
          <a:srcRect/>
          <a:stretch>
            <a:fillRect/>
          </a:stretch>
        </p:blipFill>
        <p:spPr bwMode="auto">
          <a:xfrm>
            <a:off x="2411760" y="260648"/>
            <a:ext cx="3816423" cy="6264696"/>
          </a:xfrm>
          <a:prstGeom prst="rect">
            <a:avLst/>
          </a:prstGeom>
          <a:noFill/>
        </p:spPr>
      </p:pic>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1266" name="Picture 2" descr="C:\Users\Αχιλλέας Χαλδαιάκης\Pictures\Οι σαρώσεις μου\2012-01 (Ιαν)\ια.jpg"/>
          <p:cNvPicPr>
            <a:picLocks noGrp="1" noChangeAspect="1" noChangeArrowheads="1"/>
          </p:cNvPicPr>
          <p:nvPr>
            <p:ph idx="1"/>
          </p:nvPr>
        </p:nvPicPr>
        <p:blipFill>
          <a:blip r:embed="rId3" cstate="print"/>
          <a:srcRect/>
          <a:stretch>
            <a:fillRect/>
          </a:stretch>
        </p:blipFill>
        <p:spPr bwMode="auto">
          <a:xfrm>
            <a:off x="2195736" y="692696"/>
            <a:ext cx="4498848" cy="3040380"/>
          </a:xfrm>
          <a:prstGeom prst="rect">
            <a:avLst/>
          </a:prstGeom>
          <a:noFill/>
        </p:spPr>
      </p:pic>
    </p:spTree>
  </p:cSld>
  <p:clrMapOvr>
    <a:masterClrMapping/>
  </p:clrMapOvr>
  <p:transition>
    <p:pull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260648"/>
            <a:ext cx="8229600" cy="6264696"/>
          </a:xfrm>
        </p:spPr>
        <p:txBody>
          <a:bodyPr>
            <a:normAutofit fontScale="77500" lnSpcReduction="20000"/>
          </a:bodyPr>
          <a:lstStyle/>
          <a:p>
            <a:pPr algn="just">
              <a:buNone/>
            </a:pPr>
            <a:r>
              <a:rPr lang="el-GR" dirty="0" smtClean="0">
                <a:latin typeface="Palatino Linotype" pitchFamily="18" charset="0"/>
              </a:rPr>
              <a:t>	</a:t>
            </a:r>
            <a:r>
              <a:rPr lang="el-GR" dirty="0" err="1" smtClean="0">
                <a:latin typeface="Palatino Linotype" pitchFamily="18" charset="0"/>
              </a:rPr>
              <a:t>Σὲ</a:t>
            </a:r>
            <a:r>
              <a:rPr lang="el-GR" dirty="0" smtClean="0">
                <a:latin typeface="Palatino Linotype" pitchFamily="18" charset="0"/>
              </a:rPr>
              <a:t> σχέση </a:t>
            </a:r>
            <a:r>
              <a:rPr lang="el-GR" dirty="0" err="1" smtClean="0">
                <a:latin typeface="Palatino Linotype" pitchFamily="18" charset="0"/>
              </a:rPr>
              <a:t>μὲ</a:t>
            </a:r>
            <a:r>
              <a:rPr lang="el-GR" dirty="0" smtClean="0">
                <a:latin typeface="Palatino Linotype" pitchFamily="18" charset="0"/>
              </a:rPr>
              <a:t> </a:t>
            </a:r>
            <a:r>
              <a:rPr lang="el-GR" dirty="0" err="1" smtClean="0">
                <a:latin typeface="Palatino Linotype" pitchFamily="18" charset="0"/>
              </a:rPr>
              <a:t>τὴ</a:t>
            </a:r>
            <a:r>
              <a:rPr lang="el-GR" dirty="0" smtClean="0">
                <a:latin typeface="Palatino Linotype" pitchFamily="18" charset="0"/>
              </a:rPr>
              <a:t> σύνθεση Πέτρου </a:t>
            </a:r>
            <a:r>
              <a:rPr lang="el-GR" dirty="0" err="1" smtClean="0">
                <a:latin typeface="Palatino Linotype" pitchFamily="18" charset="0"/>
              </a:rPr>
              <a:t>τοῦ</a:t>
            </a:r>
            <a:r>
              <a:rPr lang="el-GR" dirty="0" smtClean="0">
                <a:latin typeface="Palatino Linotype" pitchFamily="18" charset="0"/>
              </a:rPr>
              <a:t>  </a:t>
            </a:r>
            <a:r>
              <a:rPr lang="el-GR" dirty="0" err="1" smtClean="0">
                <a:latin typeface="Palatino Linotype" pitchFamily="18" charset="0"/>
              </a:rPr>
              <a:t>Πελοποννησίου</a:t>
            </a:r>
            <a:r>
              <a:rPr lang="el-GR" dirty="0" smtClean="0">
                <a:latin typeface="Palatino Linotype" pitchFamily="18" charset="0"/>
              </a:rPr>
              <a:t> ἡ </a:t>
            </a:r>
            <a:r>
              <a:rPr lang="el-GR" dirty="0" err="1" smtClean="0">
                <a:latin typeface="Palatino Linotype" pitchFamily="18" charset="0"/>
              </a:rPr>
              <a:t>ἀντίστοιχη</a:t>
            </a:r>
            <a:r>
              <a:rPr lang="el-GR" dirty="0" smtClean="0">
                <a:latin typeface="Palatino Linotype" pitchFamily="18" charset="0"/>
              </a:rPr>
              <a:t> </a:t>
            </a:r>
            <a:r>
              <a:rPr lang="el-GR" dirty="0" err="1" smtClean="0">
                <a:latin typeface="Palatino Linotype" pitchFamily="18" charset="0"/>
              </a:rPr>
              <a:t>τοῦ</a:t>
            </a:r>
            <a:r>
              <a:rPr lang="el-GR" dirty="0" smtClean="0">
                <a:latin typeface="Palatino Linotype" pitchFamily="18" charset="0"/>
              </a:rPr>
              <a:t> </a:t>
            </a:r>
            <a:r>
              <a:rPr lang="el-GR" dirty="0" err="1" smtClean="0">
                <a:latin typeface="Palatino Linotype" pitchFamily="18" charset="0"/>
              </a:rPr>
              <a:t>Στανίτσα</a:t>
            </a:r>
            <a:r>
              <a:rPr lang="el-GR" dirty="0" smtClean="0">
                <a:latin typeface="Palatino Linotype" pitchFamily="18" charset="0"/>
              </a:rPr>
              <a:t> </a:t>
            </a:r>
            <a:r>
              <a:rPr lang="el-GR" dirty="0" err="1" smtClean="0">
                <a:latin typeface="Palatino Linotype" pitchFamily="18" charset="0"/>
              </a:rPr>
              <a:t>διαφοροποιεῖται</a:t>
            </a:r>
            <a:r>
              <a:rPr lang="el-GR" dirty="0" smtClean="0">
                <a:latin typeface="Palatino Linotype" pitchFamily="18" charset="0"/>
              </a:rPr>
              <a:t> </a:t>
            </a:r>
            <a:r>
              <a:rPr lang="el-GR" dirty="0" err="1" smtClean="0">
                <a:latin typeface="Palatino Linotype" pitchFamily="18" charset="0"/>
              </a:rPr>
              <a:t>μελωδικὰ</a:t>
            </a:r>
            <a:r>
              <a:rPr lang="el-GR" dirty="0" smtClean="0">
                <a:latin typeface="Palatino Linotype" pitchFamily="18" charset="0"/>
              </a:rPr>
              <a:t> </a:t>
            </a:r>
            <a:r>
              <a:rPr lang="el-GR" dirty="0" err="1" smtClean="0">
                <a:latin typeface="Palatino Linotype" pitchFamily="18" charset="0"/>
              </a:rPr>
              <a:t>στὶς</a:t>
            </a:r>
            <a:r>
              <a:rPr lang="el-GR" dirty="0" smtClean="0">
                <a:latin typeface="Palatino Linotype" pitchFamily="18" charset="0"/>
              </a:rPr>
              <a:t> </a:t>
            </a:r>
            <a:r>
              <a:rPr lang="el-GR" dirty="0" err="1" smtClean="0">
                <a:latin typeface="Palatino Linotype" pitchFamily="18" charset="0"/>
              </a:rPr>
              <a:t>ἑπόμενες</a:t>
            </a:r>
            <a:r>
              <a:rPr lang="el-GR" dirty="0" smtClean="0">
                <a:latin typeface="Palatino Linotype" pitchFamily="18" charset="0"/>
              </a:rPr>
              <a:t> φράσεις: </a:t>
            </a:r>
          </a:p>
          <a:p>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τῇ</a:t>
            </a:r>
            <a:r>
              <a:rPr lang="el-GR" i="1" dirty="0" smtClean="0">
                <a:latin typeface="Palatino Linotype" pitchFamily="18" charset="0"/>
              </a:rPr>
              <a:t> </a:t>
            </a:r>
            <a:r>
              <a:rPr lang="el-GR" i="1" dirty="0" err="1" smtClean="0">
                <a:latin typeface="Palatino Linotype" pitchFamily="18" charset="0"/>
              </a:rPr>
              <a:t>βασιλίδι</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τῶν</a:t>
            </a:r>
            <a:r>
              <a:rPr lang="el-GR" i="1" dirty="0" smtClean="0">
                <a:latin typeface="Palatino Linotype" pitchFamily="18" charset="0"/>
              </a:rPr>
              <a:t> </a:t>
            </a:r>
            <a:r>
              <a:rPr lang="el-GR" i="1" dirty="0" err="1" smtClean="0">
                <a:latin typeface="Palatino Linotype" pitchFamily="18" charset="0"/>
              </a:rPr>
              <a:t>ἀρετῶν</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πλοῦτον</a:t>
            </a:r>
            <a:r>
              <a:rPr lang="el-GR" i="1" dirty="0" smtClean="0">
                <a:latin typeface="Palatino Linotype" pitchFamily="18" charset="0"/>
              </a:rPr>
              <a:t> </a:t>
            </a:r>
            <a:r>
              <a:rPr lang="el-GR" i="1" dirty="0" err="1" smtClean="0">
                <a:latin typeface="Palatino Linotype" pitchFamily="18" charset="0"/>
              </a:rPr>
              <a:t>ὑμῖν</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τῶν</a:t>
            </a:r>
            <a:r>
              <a:rPr lang="el-GR" i="1" dirty="0" smtClean="0">
                <a:latin typeface="Palatino Linotype" pitchFamily="18" charset="0"/>
              </a:rPr>
              <a:t> </a:t>
            </a:r>
            <a:r>
              <a:rPr lang="el-GR" i="1" dirty="0" err="1" smtClean="0">
                <a:latin typeface="Palatino Linotype" pitchFamily="18" charset="0"/>
              </a:rPr>
              <a:t>παθῶν</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smtClean="0">
                <a:latin typeface="Palatino Linotype" pitchFamily="18" charset="0"/>
              </a:rPr>
              <a:t>κατευνάζει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τὰ</a:t>
            </a:r>
            <a:r>
              <a:rPr lang="el-GR" i="1" dirty="0" smtClean="0">
                <a:latin typeface="Palatino Linotype" pitchFamily="18" charset="0"/>
              </a:rPr>
              <a:t> </a:t>
            </a:r>
            <a:r>
              <a:rPr lang="el-GR" i="1" dirty="0" err="1" smtClean="0">
                <a:latin typeface="Palatino Linotype" pitchFamily="18" charset="0"/>
              </a:rPr>
              <a:t>οἰδήματα</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καὶ</a:t>
            </a:r>
            <a:r>
              <a:rPr lang="el-GR" i="1" dirty="0" smtClean="0">
                <a:latin typeface="Palatino Linotype" pitchFamily="18" charset="0"/>
              </a:rPr>
              <a:t> </a:t>
            </a:r>
            <a:r>
              <a:rPr lang="el-GR" i="1" dirty="0" err="1" smtClean="0">
                <a:latin typeface="Palatino Linotype" pitchFamily="18" charset="0"/>
              </a:rPr>
              <a:t>τῷ</a:t>
            </a:r>
            <a:r>
              <a:rPr lang="el-GR" i="1" dirty="0" smtClean="0">
                <a:latin typeface="Palatino Linotype" pitchFamily="18" charset="0"/>
              </a:rPr>
              <a:t> </a:t>
            </a:r>
            <a:r>
              <a:rPr lang="el-GR" i="1" dirty="0" err="1" smtClean="0">
                <a:latin typeface="Palatino Linotype" pitchFamily="18" charset="0"/>
              </a:rPr>
              <a:t>δεσπότῃ</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καταλλάττει</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τοὺς</a:t>
            </a:r>
            <a:r>
              <a:rPr lang="el-GR" i="1" dirty="0" smtClean="0">
                <a:latin typeface="Palatino Linotype" pitchFamily="18" charset="0"/>
              </a:rPr>
              <a:t> </a:t>
            </a:r>
            <a:r>
              <a:rPr lang="el-GR" i="1" dirty="0" err="1" smtClean="0">
                <a:latin typeface="Palatino Linotype" pitchFamily="18" charset="0"/>
              </a:rPr>
              <a:t>πταίσαντας</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διὸ</a:t>
            </a:r>
            <a:r>
              <a:rPr lang="el-GR" i="1" dirty="0" smtClean="0">
                <a:latin typeface="Palatino Linotype" pitchFamily="18" charset="0"/>
              </a:rPr>
              <a:t> μετ’ </a:t>
            </a:r>
            <a:r>
              <a:rPr lang="el-GR" i="1" dirty="0" err="1" smtClean="0">
                <a:latin typeface="Palatino Linotype" pitchFamily="18" charset="0"/>
              </a:rPr>
              <a:t>εὐφροσύνης</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ταύτην</a:t>
            </a:r>
            <a:r>
              <a:rPr lang="el-GR" i="1" dirty="0" smtClean="0">
                <a:latin typeface="Palatino Linotype" pitchFamily="18" charset="0"/>
              </a:rPr>
              <a:t> </a:t>
            </a:r>
            <a:r>
              <a:rPr lang="el-GR" i="1" dirty="0" err="1" smtClean="0">
                <a:latin typeface="Palatino Linotype" pitchFamily="18" charset="0"/>
              </a:rPr>
              <a:t>ὑποδεξώμεθα</a:t>
            </a:r>
            <a:r>
              <a:rPr lang="el-GR" i="1" dirty="0" smtClean="0">
                <a:latin typeface="Palatino Linotype" pitchFamily="18" charset="0"/>
              </a:rPr>
              <a:t>  </a:t>
            </a:r>
            <a:endParaRPr lang="el-GR" dirty="0" smtClean="0">
              <a:latin typeface="Palatino Linotype" pitchFamily="18" charset="0"/>
            </a:endParaRPr>
          </a:p>
          <a:p>
            <a:pPr marL="514350" lvl="0" indent="-514350">
              <a:buFont typeface="+mj-lt"/>
              <a:buAutoNum type="arabicPeriod"/>
            </a:pPr>
            <a:r>
              <a:rPr lang="el-GR" i="1" dirty="0" err="1" smtClean="0">
                <a:latin typeface="Palatino Linotype" pitchFamily="18" charset="0"/>
              </a:rPr>
              <a:t>βοῶντες</a:t>
            </a:r>
            <a:r>
              <a:rPr lang="el-GR" i="1" dirty="0" smtClean="0">
                <a:latin typeface="Palatino Linotype" pitchFamily="18" charset="0"/>
              </a:rPr>
              <a:t>, </a:t>
            </a:r>
            <a:r>
              <a:rPr lang="el-GR" i="1" dirty="0" err="1" smtClean="0">
                <a:latin typeface="Palatino Linotype" pitchFamily="18" charset="0"/>
              </a:rPr>
              <a:t>Χριστῷ</a:t>
            </a:r>
            <a:r>
              <a:rPr lang="el-GR" i="1" dirty="0" smtClean="0">
                <a:latin typeface="Palatino Linotype" pitchFamily="18" charset="0"/>
              </a:rPr>
              <a:t> </a:t>
            </a:r>
            <a:r>
              <a:rPr lang="el-GR" i="1" dirty="0" err="1" smtClean="0">
                <a:latin typeface="Palatino Linotype" pitchFamily="18" charset="0"/>
              </a:rPr>
              <a:t>τῷ</a:t>
            </a:r>
            <a:r>
              <a:rPr lang="el-GR" i="1" dirty="0" smtClean="0">
                <a:latin typeface="Palatino Linotype" pitchFamily="18" charset="0"/>
              </a:rPr>
              <a:t> </a:t>
            </a:r>
            <a:r>
              <a:rPr lang="el-GR" i="1" dirty="0" err="1" smtClean="0">
                <a:latin typeface="Palatino Linotype" pitchFamily="18" charset="0"/>
              </a:rPr>
              <a:t>Θεῷ</a:t>
            </a:r>
            <a:r>
              <a:rPr lang="el-GR" i="1" dirty="0" smtClean="0">
                <a:latin typeface="Palatino Linotype" pitchFamily="18" charset="0"/>
              </a:rPr>
              <a:t>, ὁ </a:t>
            </a:r>
            <a:r>
              <a:rPr lang="el-GR" i="1" dirty="0" err="1" smtClean="0">
                <a:latin typeface="Palatino Linotype" pitchFamily="18" charset="0"/>
              </a:rPr>
              <a:t>ἀναστάς</a:t>
            </a:r>
            <a:r>
              <a:rPr lang="el-GR" i="1" dirty="0" smtClean="0">
                <a:latin typeface="Palatino Linotype" pitchFamily="18" charset="0"/>
              </a:rPr>
              <a:t> </a:t>
            </a:r>
            <a:endParaRPr lang="el-GR" dirty="0" smtClean="0">
              <a:latin typeface="Palatino Linotype" pitchFamily="18" charset="0"/>
            </a:endParaRPr>
          </a:p>
          <a:p>
            <a:pPr>
              <a:buNone/>
            </a:pPr>
            <a:endParaRPr lang="el-GR" dirty="0"/>
          </a:p>
        </p:txBody>
      </p:sp>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Αχιλλέας Χαλδαιάκης\Documents\Σ Υ Ν Ε Δ Ρ Ι Α\2011\Λιθουανία\εικόνες+υλικό power point\προμετωπίδα Πρίγγου 2006.jpg"/>
          <p:cNvPicPr>
            <a:picLocks noGrp="1" noChangeAspect="1" noChangeArrowheads="1"/>
          </p:cNvPicPr>
          <p:nvPr>
            <p:ph idx="1"/>
          </p:nvPr>
        </p:nvPicPr>
        <p:blipFill>
          <a:blip r:embed="rId3" cstate="print"/>
          <a:srcRect/>
          <a:stretch>
            <a:fillRect/>
          </a:stretch>
        </p:blipFill>
        <p:spPr bwMode="auto">
          <a:xfrm>
            <a:off x="3095758" y="1600200"/>
            <a:ext cx="2952484"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260648"/>
            <a:ext cx="8229600" cy="6264696"/>
          </a:xfrm>
        </p:spPr>
        <p:txBody>
          <a:bodyPr>
            <a:normAutofit fontScale="77500" lnSpcReduction="20000"/>
          </a:bodyPr>
          <a:lstStyle/>
          <a:p>
            <a:pPr algn="just">
              <a:buNone/>
            </a:pPr>
            <a:r>
              <a:rPr lang="el-GR" dirty="0" smtClean="0"/>
              <a:t>	</a:t>
            </a:r>
            <a:r>
              <a:rPr lang="el-GR" dirty="0" err="1" smtClean="0">
                <a:latin typeface="Palatino Linotype" pitchFamily="18" charset="0"/>
              </a:rPr>
              <a:t>Ἀπ’αὐτές</a:t>
            </a:r>
            <a:r>
              <a:rPr lang="el-GR" dirty="0" smtClean="0">
                <a:latin typeface="Palatino Linotype" pitchFamily="18" charset="0"/>
              </a:rPr>
              <a:t>, </a:t>
            </a:r>
            <a:r>
              <a:rPr lang="el-GR" dirty="0" err="1" smtClean="0">
                <a:latin typeface="Palatino Linotype" pitchFamily="18" charset="0"/>
              </a:rPr>
              <a:t>ὡστόσο</a:t>
            </a:r>
            <a:r>
              <a:rPr lang="el-GR" dirty="0" smtClean="0">
                <a:latin typeface="Palatino Linotype" pitchFamily="18" charset="0"/>
              </a:rPr>
              <a:t>, </a:t>
            </a:r>
            <a:r>
              <a:rPr lang="el-GR" dirty="0" err="1" smtClean="0">
                <a:latin typeface="Palatino Linotype" pitchFamily="18" charset="0"/>
              </a:rPr>
              <a:t>οἱ</a:t>
            </a:r>
            <a:r>
              <a:rPr lang="el-GR" dirty="0" smtClean="0">
                <a:latin typeface="Palatino Linotype" pitchFamily="18" charset="0"/>
              </a:rPr>
              <a:t> </a:t>
            </a:r>
            <a:r>
              <a:rPr lang="el-GR" dirty="0" err="1" smtClean="0">
                <a:latin typeface="Palatino Linotype" pitchFamily="18" charset="0"/>
              </a:rPr>
              <a:t>ἀκόλουθες</a:t>
            </a:r>
            <a:r>
              <a:rPr lang="el-GR" dirty="0" smtClean="0">
                <a:latin typeface="Palatino Linotype" pitchFamily="18" charset="0"/>
              </a:rPr>
              <a:t> </a:t>
            </a:r>
            <a:r>
              <a:rPr lang="el-GR" dirty="0" err="1" smtClean="0">
                <a:latin typeface="Palatino Linotype" pitchFamily="18" charset="0"/>
              </a:rPr>
              <a:t>μελοποιοῦνται</a:t>
            </a:r>
            <a:r>
              <a:rPr lang="el-GR" dirty="0" smtClean="0">
                <a:latin typeface="Palatino Linotype" pitchFamily="18" charset="0"/>
              </a:rPr>
              <a:t> πανομοιότυπα </a:t>
            </a:r>
            <a:r>
              <a:rPr lang="el-GR" dirty="0" err="1" smtClean="0">
                <a:latin typeface="Palatino Linotype" pitchFamily="18" charset="0"/>
              </a:rPr>
              <a:t>πρὸς</a:t>
            </a:r>
            <a:r>
              <a:rPr lang="el-GR" dirty="0" smtClean="0">
                <a:latin typeface="Palatino Linotype" pitchFamily="18" charset="0"/>
              </a:rPr>
              <a:t> </a:t>
            </a:r>
            <a:r>
              <a:rPr lang="el-GR" dirty="0" err="1" smtClean="0">
                <a:latin typeface="Palatino Linotype" pitchFamily="18" charset="0"/>
              </a:rPr>
              <a:t>τὶς</a:t>
            </a:r>
            <a:r>
              <a:rPr lang="el-GR" dirty="0" smtClean="0">
                <a:latin typeface="Palatino Linotype" pitchFamily="18" charset="0"/>
              </a:rPr>
              <a:t> </a:t>
            </a:r>
            <a:r>
              <a:rPr lang="el-GR" dirty="0" err="1" smtClean="0">
                <a:latin typeface="Palatino Linotype" pitchFamily="18" charset="0"/>
              </a:rPr>
              <a:t>ἐπισημαινόμενες</a:t>
            </a:r>
            <a:r>
              <a:rPr lang="el-GR" dirty="0" smtClean="0">
                <a:latin typeface="Palatino Linotype" pitchFamily="18" charset="0"/>
              </a:rPr>
              <a:t> </a:t>
            </a:r>
            <a:r>
              <a:rPr lang="el-GR" dirty="0" err="1" smtClean="0">
                <a:latin typeface="Palatino Linotype" pitchFamily="18" charset="0"/>
              </a:rPr>
              <a:t>στὴ</a:t>
            </a:r>
            <a:r>
              <a:rPr lang="el-GR" dirty="0" smtClean="0">
                <a:latin typeface="Palatino Linotype" pitchFamily="18" charset="0"/>
              </a:rPr>
              <a:t> συνέχεια </a:t>
            </a:r>
            <a:r>
              <a:rPr lang="el-GR" dirty="0" err="1" smtClean="0">
                <a:latin typeface="Palatino Linotype" pitchFamily="18" charset="0"/>
              </a:rPr>
              <a:t>ἀντίστοιχες</a:t>
            </a:r>
            <a:r>
              <a:rPr lang="el-GR" dirty="0" smtClean="0">
                <a:latin typeface="Palatino Linotype" pitchFamily="18" charset="0"/>
              </a:rPr>
              <a:t> </a:t>
            </a:r>
            <a:r>
              <a:rPr lang="el-GR" dirty="0" err="1" smtClean="0">
                <a:latin typeface="Palatino Linotype" pitchFamily="18" charset="0"/>
              </a:rPr>
              <a:t>μουσικὲς</a:t>
            </a:r>
            <a:r>
              <a:rPr lang="el-GR" dirty="0" smtClean="0">
                <a:latin typeface="Palatino Linotype" pitchFamily="18" charset="0"/>
              </a:rPr>
              <a:t> φράσεις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ἄλλες</a:t>
            </a:r>
            <a:r>
              <a:rPr lang="el-GR" dirty="0" smtClean="0">
                <a:latin typeface="Palatino Linotype" pitchFamily="18" charset="0"/>
              </a:rPr>
              <a:t> συνθέσεις </a:t>
            </a:r>
            <a:r>
              <a:rPr lang="el-GR" dirty="0" err="1" smtClean="0">
                <a:latin typeface="Palatino Linotype" pitchFamily="18" charset="0"/>
              </a:rPr>
              <a:t>τοῦ</a:t>
            </a:r>
            <a:r>
              <a:rPr lang="el-GR" dirty="0" smtClean="0">
                <a:latin typeface="Palatino Linotype" pitchFamily="18" charset="0"/>
              </a:rPr>
              <a:t> </a:t>
            </a:r>
            <a:r>
              <a:rPr lang="el-GR" i="1" dirty="0" err="1" smtClean="0">
                <a:latin typeface="Palatino Linotype" pitchFamily="18" charset="0"/>
              </a:rPr>
              <a:t>Δοξασταρίου</a:t>
            </a:r>
            <a:r>
              <a:rPr lang="el-GR" i="1" dirty="0" smtClean="0">
                <a:latin typeface="Palatino Linotype" pitchFamily="18" charset="0"/>
              </a:rPr>
              <a:t> Πέτρου </a:t>
            </a:r>
            <a:r>
              <a:rPr lang="el-GR" i="1" dirty="0" err="1" smtClean="0">
                <a:latin typeface="Palatino Linotype" pitchFamily="18" charset="0"/>
              </a:rPr>
              <a:t>τοῦ</a:t>
            </a:r>
            <a:r>
              <a:rPr lang="el-GR" i="1" dirty="0" smtClean="0">
                <a:latin typeface="Palatino Linotype" pitchFamily="18" charset="0"/>
              </a:rPr>
              <a:t> </a:t>
            </a:r>
            <a:r>
              <a:rPr lang="el-GR" i="1" dirty="0" err="1" smtClean="0">
                <a:latin typeface="Palatino Linotype" pitchFamily="18" charset="0"/>
              </a:rPr>
              <a:t>Πελοποννησίου</a:t>
            </a:r>
            <a:r>
              <a:rPr lang="el-GR" dirty="0" smtClean="0">
                <a:latin typeface="Palatino Linotype" pitchFamily="18" charset="0"/>
              </a:rPr>
              <a:t> (1820): </a:t>
            </a:r>
          </a:p>
          <a:p>
            <a:pPr algn="just">
              <a:buNone/>
            </a:pPr>
            <a:endParaRPr lang="el-GR" dirty="0" smtClean="0">
              <a:latin typeface="Palatino Linotype" pitchFamily="18" charset="0"/>
            </a:endParaRPr>
          </a:p>
          <a:p>
            <a:pPr lvl="0"/>
            <a:r>
              <a:rPr lang="el-GR" i="1" u="sng" dirty="0" smtClean="0">
                <a:latin typeface="Palatino Linotype" pitchFamily="18" charset="0"/>
              </a:rPr>
              <a:t>κατευνάζει</a:t>
            </a:r>
            <a:r>
              <a:rPr lang="el-GR" i="1" dirty="0" smtClean="0">
                <a:latin typeface="Palatino Linotype" pitchFamily="18" charset="0"/>
              </a:rPr>
              <a:t> </a:t>
            </a:r>
            <a:r>
              <a:rPr lang="el-GR" dirty="0" smtClean="0">
                <a:latin typeface="Palatino Linotype" pitchFamily="18" charset="0"/>
              </a:rPr>
              <a:t>= φράσεις </a:t>
            </a:r>
            <a:r>
              <a:rPr lang="el-GR" i="1" dirty="0" smtClean="0">
                <a:latin typeface="Palatino Linotype" pitchFamily="18" charset="0"/>
              </a:rPr>
              <a:t>«</a:t>
            </a:r>
            <a:r>
              <a:rPr lang="el-GR" i="1" dirty="0" err="1" smtClean="0">
                <a:latin typeface="Palatino Linotype" pitchFamily="18" charset="0"/>
              </a:rPr>
              <a:t>πρὸς</a:t>
            </a:r>
            <a:r>
              <a:rPr lang="el-GR" i="1" dirty="0" smtClean="0">
                <a:latin typeface="Palatino Linotype" pitchFamily="18" charset="0"/>
              </a:rPr>
              <a:t> </a:t>
            </a:r>
            <a:r>
              <a:rPr lang="el-GR" i="1" dirty="0" err="1" smtClean="0">
                <a:latin typeface="Palatino Linotype" pitchFamily="18" charset="0"/>
              </a:rPr>
              <a:t>τὸ</a:t>
            </a:r>
            <a:r>
              <a:rPr lang="el-GR" i="1" dirty="0" smtClean="0">
                <a:latin typeface="Palatino Linotype" pitchFamily="18" charset="0"/>
              </a:rPr>
              <a:t> πάθος» </a:t>
            </a:r>
            <a:r>
              <a:rPr lang="el-GR" dirty="0" err="1" smtClean="0">
                <a:latin typeface="Palatino Linotype" pitchFamily="18" charset="0"/>
              </a:rPr>
              <a:t>καὶ</a:t>
            </a:r>
            <a:r>
              <a:rPr lang="el-GR" dirty="0" smtClean="0">
                <a:latin typeface="Palatino Linotype" pitchFamily="18" charset="0"/>
              </a:rPr>
              <a:t> </a:t>
            </a:r>
            <a:r>
              <a:rPr lang="el-GR" i="1" dirty="0" smtClean="0">
                <a:latin typeface="Palatino Linotype" pitchFamily="18" charset="0"/>
              </a:rPr>
              <a:t>«</a:t>
            </a:r>
            <a:r>
              <a:rPr lang="el-GR" i="1" dirty="0" err="1" smtClean="0">
                <a:latin typeface="Palatino Linotype" pitchFamily="18" charset="0"/>
              </a:rPr>
              <a:t>ταφῇ</a:t>
            </a:r>
            <a:r>
              <a:rPr lang="el-GR" i="1" dirty="0" smtClean="0">
                <a:latin typeface="Palatino Linotype" pitchFamily="18" charset="0"/>
              </a:rPr>
              <a:t> </a:t>
            </a:r>
            <a:r>
              <a:rPr lang="el-GR" i="1" dirty="0" err="1" smtClean="0">
                <a:latin typeface="Palatino Linotype" pitchFamily="18" charset="0"/>
              </a:rPr>
              <a:t>παραδόντες</a:t>
            </a:r>
            <a:r>
              <a:rPr lang="el-GR" i="1"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a:t>
            </a:r>
            <a:r>
              <a:rPr lang="el-GR" dirty="0" smtClean="0">
                <a:latin typeface="Palatino Linotype" pitchFamily="18" charset="0"/>
              </a:rPr>
              <a:t> </a:t>
            </a:r>
            <a:r>
              <a:rPr lang="el-GR" i="1" dirty="0" smtClean="0">
                <a:latin typeface="Palatino Linotype" pitchFamily="18" charset="0"/>
              </a:rPr>
              <a:t>Κύριε, </a:t>
            </a:r>
            <a:r>
              <a:rPr lang="el-GR" i="1" dirty="0" err="1" smtClean="0">
                <a:latin typeface="Palatino Linotype" pitchFamily="18" charset="0"/>
              </a:rPr>
              <a:t>ἐρχόμενος</a:t>
            </a:r>
            <a:r>
              <a:rPr lang="el-GR" i="1" dirty="0" smtClean="0">
                <a:latin typeface="Palatino Linotype" pitchFamily="18" charset="0"/>
              </a:rPr>
              <a:t> </a:t>
            </a:r>
            <a:r>
              <a:rPr lang="el-GR" i="1" dirty="0" err="1" smtClean="0">
                <a:latin typeface="Palatino Linotype" pitchFamily="18" charset="0"/>
              </a:rPr>
              <a:t>πρὸς</a:t>
            </a:r>
            <a:r>
              <a:rPr lang="el-GR" i="1" dirty="0" smtClean="0">
                <a:latin typeface="Palatino Linotype" pitchFamily="18" charset="0"/>
              </a:rPr>
              <a:t> </a:t>
            </a:r>
            <a:r>
              <a:rPr lang="el-GR" i="1" dirty="0" err="1" smtClean="0">
                <a:latin typeface="Palatino Linotype" pitchFamily="18" charset="0"/>
              </a:rPr>
              <a:t>τὸ</a:t>
            </a:r>
            <a:r>
              <a:rPr lang="el-GR" i="1" dirty="0" smtClean="0">
                <a:latin typeface="Palatino Linotype" pitchFamily="18" charset="0"/>
              </a:rPr>
              <a:t> πάθος</a:t>
            </a:r>
            <a:r>
              <a:rPr lang="el-GR" dirty="0" smtClean="0">
                <a:latin typeface="Palatino Linotype" pitchFamily="18" charset="0"/>
              </a:rPr>
              <a:t> (σ. 301-2)</a:t>
            </a:r>
          </a:p>
          <a:p>
            <a:pPr lvl="0"/>
            <a:r>
              <a:rPr lang="el-GR" i="1" u="sng" dirty="0" err="1" smtClean="0">
                <a:latin typeface="Palatino Linotype" pitchFamily="18" charset="0"/>
              </a:rPr>
              <a:t>τὰ</a:t>
            </a:r>
            <a:r>
              <a:rPr lang="el-GR" i="1" u="sng" dirty="0" smtClean="0">
                <a:latin typeface="Palatino Linotype" pitchFamily="18" charset="0"/>
              </a:rPr>
              <a:t> </a:t>
            </a:r>
            <a:r>
              <a:rPr lang="el-GR" i="1" u="sng" dirty="0" err="1" smtClean="0">
                <a:latin typeface="Palatino Linotype" pitchFamily="18" charset="0"/>
              </a:rPr>
              <a:t>οἰδήματα</a:t>
            </a:r>
            <a:r>
              <a:rPr lang="el-GR" dirty="0" smtClean="0">
                <a:latin typeface="Palatino Linotype" pitchFamily="18" charset="0"/>
              </a:rPr>
              <a:t> = φράση </a:t>
            </a:r>
            <a:r>
              <a:rPr lang="el-GR" i="1" dirty="0" smtClean="0">
                <a:latin typeface="Palatino Linotype" pitchFamily="18" charset="0"/>
              </a:rPr>
              <a:t>«</a:t>
            </a:r>
            <a:r>
              <a:rPr lang="el-GR" i="1" dirty="0" err="1" smtClean="0">
                <a:latin typeface="Palatino Linotype" pitchFamily="18" charset="0"/>
              </a:rPr>
              <a:t>διὰ</a:t>
            </a:r>
            <a:r>
              <a:rPr lang="el-GR" i="1" dirty="0" smtClean="0">
                <a:latin typeface="Palatino Linotype" pitchFamily="18" charset="0"/>
              </a:rPr>
              <a:t> </a:t>
            </a:r>
            <a:r>
              <a:rPr lang="el-GR" i="1" dirty="0" err="1" smtClean="0">
                <a:latin typeface="Palatino Linotype" pitchFamily="18" charset="0"/>
              </a:rPr>
              <a:t>τὰ</a:t>
            </a:r>
            <a:r>
              <a:rPr lang="el-GR" i="1" dirty="0" smtClean="0">
                <a:latin typeface="Palatino Linotype" pitchFamily="18" charset="0"/>
              </a:rPr>
              <a:t> δηνάρια»</a:t>
            </a:r>
            <a:r>
              <a:rPr lang="el-GR"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a:t>
            </a:r>
            <a:r>
              <a:rPr lang="el-GR" dirty="0" smtClean="0">
                <a:latin typeface="Palatino Linotype" pitchFamily="18" charset="0"/>
              </a:rPr>
              <a:t> </a:t>
            </a:r>
            <a:r>
              <a:rPr lang="el-GR" i="1" dirty="0" err="1" smtClean="0">
                <a:latin typeface="Palatino Linotype" pitchFamily="18" charset="0"/>
              </a:rPr>
              <a:t>Τὴν</a:t>
            </a:r>
            <a:r>
              <a:rPr lang="el-GR" i="1" dirty="0" smtClean="0">
                <a:latin typeface="Palatino Linotype" pitchFamily="18" charset="0"/>
              </a:rPr>
              <a:t> </a:t>
            </a:r>
            <a:r>
              <a:rPr lang="el-GR" i="1" dirty="0" err="1" smtClean="0">
                <a:latin typeface="Palatino Linotype" pitchFamily="18" charset="0"/>
              </a:rPr>
              <a:t>φιλαδελφίαν</a:t>
            </a:r>
            <a:r>
              <a:rPr lang="el-GR" i="1" dirty="0" smtClean="0">
                <a:latin typeface="Palatino Linotype" pitchFamily="18" charset="0"/>
              </a:rPr>
              <a:t> </a:t>
            </a:r>
            <a:r>
              <a:rPr lang="el-GR" i="1" dirty="0" err="1" smtClean="0">
                <a:latin typeface="Palatino Linotype" pitchFamily="18" charset="0"/>
              </a:rPr>
              <a:t>κτησώμεθα</a:t>
            </a:r>
            <a:r>
              <a:rPr lang="el-GR" dirty="0" smtClean="0">
                <a:latin typeface="Palatino Linotype" pitchFamily="18" charset="0"/>
              </a:rPr>
              <a:t> (σ. 344) ἢ φράση </a:t>
            </a:r>
            <a:r>
              <a:rPr lang="el-GR" i="1" dirty="0" smtClean="0">
                <a:latin typeface="Palatino Linotype" pitchFamily="18" charset="0"/>
              </a:rPr>
              <a:t>«ὁ </a:t>
            </a:r>
            <a:r>
              <a:rPr lang="el-GR" i="1" dirty="0" err="1" smtClean="0">
                <a:latin typeface="Palatino Linotype" pitchFamily="18" charset="0"/>
              </a:rPr>
              <a:t>ἥλιος</a:t>
            </a:r>
            <a:r>
              <a:rPr lang="el-GR" i="1" dirty="0" smtClean="0">
                <a:latin typeface="Palatino Linotype" pitchFamily="18" charset="0"/>
              </a:rPr>
              <a:t> </a:t>
            </a:r>
            <a:r>
              <a:rPr lang="el-GR" i="1" dirty="0" err="1" smtClean="0">
                <a:latin typeface="Palatino Linotype" pitchFamily="18" charset="0"/>
              </a:rPr>
              <a:t>ἐσκοτίζετο</a:t>
            </a:r>
            <a:r>
              <a:rPr lang="el-GR" i="1" dirty="0" smtClean="0">
                <a:latin typeface="Palatino Linotype" pitchFamily="18" charset="0"/>
              </a:rPr>
              <a:t>»</a:t>
            </a:r>
            <a:r>
              <a:rPr lang="el-GR"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a:t>
            </a:r>
            <a:r>
              <a:rPr lang="el-GR" dirty="0" smtClean="0">
                <a:latin typeface="Palatino Linotype" pitchFamily="18" charset="0"/>
              </a:rPr>
              <a:t> </a:t>
            </a:r>
            <a:r>
              <a:rPr lang="el-GR" i="1" dirty="0" err="1" smtClean="0">
                <a:latin typeface="Palatino Linotype" pitchFamily="18" charset="0"/>
              </a:rPr>
              <a:t>Πᾶσα</a:t>
            </a:r>
            <a:r>
              <a:rPr lang="el-GR" i="1" dirty="0" smtClean="0">
                <a:latin typeface="Palatino Linotype" pitchFamily="18" charset="0"/>
              </a:rPr>
              <a:t> ἡ </a:t>
            </a:r>
            <a:r>
              <a:rPr lang="el-GR" i="1" dirty="0" err="1" smtClean="0">
                <a:latin typeface="Palatino Linotype" pitchFamily="18" charset="0"/>
              </a:rPr>
              <a:t>κτίσις</a:t>
            </a:r>
            <a:r>
              <a:rPr lang="el-GR" i="1" dirty="0" smtClean="0">
                <a:latin typeface="Palatino Linotype" pitchFamily="18" charset="0"/>
              </a:rPr>
              <a:t> </a:t>
            </a:r>
            <a:r>
              <a:rPr lang="el-GR" i="1" dirty="0" err="1" smtClean="0">
                <a:latin typeface="Palatino Linotype" pitchFamily="18" charset="0"/>
              </a:rPr>
              <a:t>ἠλλοιοῦτο</a:t>
            </a:r>
            <a:r>
              <a:rPr lang="el-GR" i="1" dirty="0" smtClean="0">
                <a:latin typeface="Palatino Linotype" pitchFamily="18" charset="0"/>
              </a:rPr>
              <a:t> </a:t>
            </a:r>
            <a:r>
              <a:rPr lang="el-GR" i="1" dirty="0" err="1" smtClean="0">
                <a:latin typeface="Palatino Linotype" pitchFamily="18" charset="0"/>
              </a:rPr>
              <a:t>φόβῳ</a:t>
            </a:r>
            <a:r>
              <a:rPr lang="el-GR" dirty="0" smtClean="0">
                <a:latin typeface="Palatino Linotype" pitchFamily="18" charset="0"/>
              </a:rPr>
              <a:t> (σ. 380-1) </a:t>
            </a:r>
          </a:p>
          <a:p>
            <a:pPr lvl="0"/>
            <a:r>
              <a:rPr lang="el-GR" i="1" u="sng" dirty="0" err="1" smtClean="0">
                <a:latin typeface="Palatino Linotype" pitchFamily="18" charset="0"/>
              </a:rPr>
              <a:t>διὸ</a:t>
            </a:r>
            <a:r>
              <a:rPr lang="el-GR" i="1" u="sng" dirty="0" smtClean="0">
                <a:latin typeface="Palatino Linotype" pitchFamily="18" charset="0"/>
              </a:rPr>
              <a:t> μετ’ </a:t>
            </a:r>
            <a:r>
              <a:rPr lang="el-GR" i="1" u="sng" dirty="0" err="1" smtClean="0">
                <a:latin typeface="Palatino Linotype" pitchFamily="18" charset="0"/>
              </a:rPr>
              <a:t>εὐφροσύνης</a:t>
            </a:r>
            <a:r>
              <a:rPr lang="el-GR" dirty="0" smtClean="0">
                <a:latin typeface="Palatino Linotype" pitchFamily="18" charset="0"/>
              </a:rPr>
              <a:t> = φράση </a:t>
            </a:r>
            <a:r>
              <a:rPr lang="el-GR" i="1" dirty="0" smtClean="0">
                <a:latin typeface="Palatino Linotype" pitchFamily="18" charset="0"/>
              </a:rPr>
              <a:t>«</a:t>
            </a:r>
            <a:r>
              <a:rPr lang="el-GR" i="1" dirty="0" err="1" smtClean="0">
                <a:latin typeface="Palatino Linotype" pitchFamily="18" charset="0"/>
              </a:rPr>
              <a:t>ἁμαρτιῶν</a:t>
            </a:r>
            <a:r>
              <a:rPr lang="el-GR" i="1" dirty="0" smtClean="0">
                <a:latin typeface="Palatino Linotype" pitchFamily="18" charset="0"/>
              </a:rPr>
              <a:t> μου </a:t>
            </a:r>
            <a:r>
              <a:rPr lang="el-GR" i="1" dirty="0" err="1" smtClean="0">
                <a:latin typeface="Palatino Linotype" pitchFamily="18" charset="0"/>
              </a:rPr>
              <a:t>τὰ</a:t>
            </a:r>
            <a:r>
              <a:rPr lang="el-GR" i="1" dirty="0" smtClean="0">
                <a:latin typeface="Palatino Linotype" pitchFamily="18" charset="0"/>
              </a:rPr>
              <a:t> πλήθη»</a:t>
            </a:r>
            <a:r>
              <a:rPr lang="el-GR"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a:t>
            </a:r>
            <a:r>
              <a:rPr lang="el-GR" dirty="0" smtClean="0">
                <a:latin typeface="Palatino Linotype" pitchFamily="18" charset="0"/>
              </a:rPr>
              <a:t> </a:t>
            </a:r>
            <a:r>
              <a:rPr lang="el-GR" i="1" dirty="0" smtClean="0">
                <a:latin typeface="Palatino Linotype" pitchFamily="18" charset="0"/>
              </a:rPr>
              <a:t>Κύριε ἡ </a:t>
            </a:r>
            <a:r>
              <a:rPr lang="el-GR" i="1" dirty="0" err="1" smtClean="0">
                <a:latin typeface="Palatino Linotype" pitchFamily="18" charset="0"/>
              </a:rPr>
              <a:t>ἐν</a:t>
            </a:r>
            <a:r>
              <a:rPr lang="el-GR" i="1" dirty="0" smtClean="0">
                <a:latin typeface="Palatino Linotype" pitchFamily="18" charset="0"/>
              </a:rPr>
              <a:t> </a:t>
            </a:r>
            <a:r>
              <a:rPr lang="el-GR" i="1" dirty="0" err="1" smtClean="0">
                <a:latin typeface="Palatino Linotype" pitchFamily="18" charset="0"/>
              </a:rPr>
              <a:t>πολλαῖς</a:t>
            </a:r>
            <a:r>
              <a:rPr lang="el-GR" i="1" dirty="0" smtClean="0">
                <a:latin typeface="Palatino Linotype" pitchFamily="18" charset="0"/>
              </a:rPr>
              <a:t> </a:t>
            </a:r>
            <a:r>
              <a:rPr lang="el-GR" i="1" dirty="0" err="1" smtClean="0">
                <a:latin typeface="Palatino Linotype" pitchFamily="18" charset="0"/>
              </a:rPr>
              <a:t>ἁμαρτίαις</a:t>
            </a:r>
            <a:r>
              <a:rPr lang="el-GR" dirty="0" smtClean="0">
                <a:latin typeface="Palatino Linotype" pitchFamily="18" charset="0"/>
              </a:rPr>
              <a:t> (σ. 319-22) </a:t>
            </a:r>
          </a:p>
          <a:p>
            <a:pPr lvl="0"/>
            <a:r>
              <a:rPr lang="el-GR" i="1" u="sng" dirty="0" err="1" smtClean="0">
                <a:latin typeface="Palatino Linotype" pitchFamily="18" charset="0"/>
              </a:rPr>
              <a:t>ταύτην</a:t>
            </a:r>
            <a:r>
              <a:rPr lang="el-GR" i="1" u="sng" dirty="0" smtClean="0">
                <a:latin typeface="Palatino Linotype" pitchFamily="18" charset="0"/>
              </a:rPr>
              <a:t> </a:t>
            </a:r>
            <a:r>
              <a:rPr lang="el-GR" i="1" u="sng" dirty="0" err="1" smtClean="0">
                <a:latin typeface="Palatino Linotype" pitchFamily="18" charset="0"/>
              </a:rPr>
              <a:t>ὑποδεξώμεθα</a:t>
            </a:r>
            <a:r>
              <a:rPr lang="el-GR" dirty="0" smtClean="0">
                <a:latin typeface="Palatino Linotype" pitchFamily="18" charset="0"/>
              </a:rPr>
              <a:t> = φράση </a:t>
            </a:r>
            <a:r>
              <a:rPr lang="el-GR" i="1" dirty="0" smtClean="0">
                <a:latin typeface="Palatino Linotype" pitchFamily="18" charset="0"/>
              </a:rPr>
              <a:t>«θέλετέ με</a:t>
            </a:r>
            <a:r>
              <a:rPr lang="el-GR"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a:t>
            </a:r>
            <a:r>
              <a:rPr lang="el-GR" dirty="0" smtClean="0">
                <a:latin typeface="Palatino Linotype" pitchFamily="18" charset="0"/>
              </a:rPr>
              <a:t> </a:t>
            </a:r>
            <a:r>
              <a:rPr lang="el-GR" i="1" dirty="0" err="1" smtClean="0">
                <a:latin typeface="Palatino Linotype" pitchFamily="18" charset="0"/>
              </a:rPr>
              <a:t>Ἑλκόμενος</a:t>
            </a:r>
            <a:r>
              <a:rPr lang="el-GR" i="1" dirty="0" smtClean="0">
                <a:latin typeface="Palatino Linotype" pitchFamily="18" charset="0"/>
              </a:rPr>
              <a:t> </a:t>
            </a:r>
            <a:r>
              <a:rPr lang="el-GR" i="1" dirty="0" err="1" smtClean="0">
                <a:latin typeface="Palatino Linotype" pitchFamily="18" charset="0"/>
              </a:rPr>
              <a:t>ἐπὶ</a:t>
            </a:r>
            <a:r>
              <a:rPr lang="el-GR" i="1" dirty="0" smtClean="0">
                <a:latin typeface="Palatino Linotype" pitchFamily="18" charset="0"/>
              </a:rPr>
              <a:t> </a:t>
            </a:r>
            <a:r>
              <a:rPr lang="el-GR" i="1" dirty="0" err="1" smtClean="0">
                <a:latin typeface="Palatino Linotype" pitchFamily="18" charset="0"/>
              </a:rPr>
              <a:t>σταυροῦ</a:t>
            </a:r>
            <a:r>
              <a:rPr lang="el-GR" dirty="0" smtClean="0">
                <a:latin typeface="Palatino Linotype" pitchFamily="18" charset="0"/>
              </a:rPr>
              <a:t> (σ. 390-1) ἢ  λέξεις </a:t>
            </a:r>
            <a:r>
              <a:rPr lang="el-GR" i="1" dirty="0" smtClean="0">
                <a:latin typeface="Palatino Linotype" pitchFamily="18" charset="0"/>
              </a:rPr>
              <a:t>«</a:t>
            </a:r>
            <a:r>
              <a:rPr lang="el-GR" i="1" dirty="0" err="1" smtClean="0">
                <a:latin typeface="Palatino Linotype" pitchFamily="18" charset="0"/>
              </a:rPr>
              <a:t>ἀνόμοις</a:t>
            </a:r>
            <a:r>
              <a:rPr lang="el-GR" i="1" dirty="0" smtClean="0">
                <a:latin typeface="Palatino Linotype" pitchFamily="18" charset="0"/>
              </a:rPr>
              <a:t>»</a:t>
            </a:r>
            <a:r>
              <a:rPr lang="el-GR" dirty="0" smtClean="0">
                <a:latin typeface="Palatino Linotype" pitchFamily="18" charset="0"/>
              </a:rPr>
              <a:t> </a:t>
            </a:r>
            <a:r>
              <a:rPr lang="el-GR" dirty="0" err="1" smtClean="0">
                <a:latin typeface="Palatino Linotype" pitchFamily="18" charset="0"/>
              </a:rPr>
              <a:t>καὶ</a:t>
            </a:r>
            <a:r>
              <a:rPr lang="el-GR" dirty="0" smtClean="0">
                <a:latin typeface="Palatino Linotype" pitchFamily="18" charset="0"/>
              </a:rPr>
              <a:t>  </a:t>
            </a:r>
            <a:r>
              <a:rPr lang="el-GR" i="1" dirty="0" smtClean="0">
                <a:latin typeface="Palatino Linotype" pitchFamily="18" charset="0"/>
              </a:rPr>
              <a:t>«</a:t>
            </a:r>
            <a:r>
              <a:rPr lang="el-GR" i="1" dirty="0" err="1" smtClean="0">
                <a:latin typeface="Palatino Linotype" pitchFamily="18" charset="0"/>
              </a:rPr>
              <a:t>ἐβόα</a:t>
            </a:r>
            <a:r>
              <a:rPr lang="el-GR" i="1" dirty="0" smtClean="0">
                <a:latin typeface="Palatino Linotype" pitchFamily="18" charset="0"/>
              </a:rPr>
              <a:t>»</a:t>
            </a:r>
            <a:r>
              <a:rPr lang="el-GR"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a:t>
            </a:r>
            <a:r>
              <a:rPr lang="el-GR" dirty="0" smtClean="0">
                <a:latin typeface="Palatino Linotype" pitchFamily="18" charset="0"/>
              </a:rPr>
              <a:t> </a:t>
            </a:r>
            <a:r>
              <a:rPr lang="el-GR" i="1" dirty="0" err="1" smtClean="0">
                <a:latin typeface="Palatino Linotype" pitchFamily="18" charset="0"/>
              </a:rPr>
              <a:t>Δεῦτε</a:t>
            </a:r>
            <a:r>
              <a:rPr lang="el-GR" i="1" dirty="0" smtClean="0">
                <a:latin typeface="Palatino Linotype" pitchFamily="18" charset="0"/>
              </a:rPr>
              <a:t>, </a:t>
            </a:r>
            <a:r>
              <a:rPr lang="el-GR" i="1" dirty="0" err="1" smtClean="0">
                <a:latin typeface="Palatino Linotype" pitchFamily="18" charset="0"/>
              </a:rPr>
              <a:t>χριστοφόροι</a:t>
            </a:r>
            <a:r>
              <a:rPr lang="el-GR" i="1" dirty="0" smtClean="0">
                <a:latin typeface="Palatino Linotype" pitchFamily="18" charset="0"/>
              </a:rPr>
              <a:t> λαοί</a:t>
            </a:r>
            <a:r>
              <a:rPr lang="el-GR" dirty="0" smtClean="0">
                <a:latin typeface="Palatino Linotype" pitchFamily="18" charset="0"/>
              </a:rPr>
              <a:t> (σ. 392-4)</a:t>
            </a:r>
          </a:p>
          <a:p>
            <a:endParaRPr lang="el-GR" dirty="0"/>
          </a:p>
        </p:txBody>
      </p:sp>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Αχιλλέας Χαλδαιάκης\Documents\Σ Υ Ν Ε Δ Ρ Ι Α\2012\Νίκαια\μουσικά παραδείγματα\ε1.jpg"/>
          <p:cNvPicPr>
            <a:picLocks noGrp="1" noChangeAspect="1" noChangeArrowheads="1"/>
          </p:cNvPicPr>
          <p:nvPr>
            <p:ph idx="1"/>
          </p:nvPr>
        </p:nvPicPr>
        <p:blipFill>
          <a:blip r:embed="rId3" cstate="print"/>
          <a:srcRect/>
          <a:stretch>
            <a:fillRect/>
          </a:stretch>
        </p:blipFill>
        <p:spPr bwMode="auto">
          <a:xfrm>
            <a:off x="1907704" y="260648"/>
            <a:ext cx="5169090" cy="2520000"/>
          </a:xfrm>
          <a:prstGeom prst="rect">
            <a:avLst/>
          </a:prstGeom>
          <a:noFill/>
        </p:spPr>
      </p:pic>
      <p:pic>
        <p:nvPicPr>
          <p:cNvPr id="1027" name="Picture 3" descr="C:\Users\Αχιλλέας Χαλδαιάκης\Documents\Σ Υ Ν Ε Δ Ρ Ι Α\2012\Νίκαια\μουσικά παραδείγματα\Κύριε ερχόμενος Πέτρου\α.jpg"/>
          <p:cNvPicPr>
            <a:picLocks noChangeAspect="1" noChangeArrowheads="1"/>
          </p:cNvPicPr>
          <p:nvPr/>
        </p:nvPicPr>
        <p:blipFill>
          <a:blip r:embed="rId4" cstate="print"/>
          <a:srcRect/>
          <a:stretch>
            <a:fillRect/>
          </a:stretch>
        </p:blipFill>
        <p:spPr bwMode="auto">
          <a:xfrm>
            <a:off x="2699792" y="3284984"/>
            <a:ext cx="3829050" cy="923925"/>
          </a:xfrm>
          <a:prstGeom prst="rect">
            <a:avLst/>
          </a:prstGeom>
          <a:noFill/>
        </p:spPr>
      </p:pic>
      <p:pic>
        <p:nvPicPr>
          <p:cNvPr id="1028" name="Picture 4" descr="C:\Users\Αχιλλέας Χαλδαιάκης\Documents\Σ Υ Ν Ε Δ Ρ Ι Α\2012\Νίκαια\μουσικά παραδείγματα\Κύριε ερχόμενος Πέτρου\β.jpg"/>
          <p:cNvPicPr>
            <a:picLocks noChangeAspect="1" noChangeArrowheads="1"/>
          </p:cNvPicPr>
          <p:nvPr/>
        </p:nvPicPr>
        <p:blipFill>
          <a:blip r:embed="rId5" cstate="print"/>
          <a:srcRect/>
          <a:stretch>
            <a:fillRect/>
          </a:stretch>
        </p:blipFill>
        <p:spPr bwMode="auto">
          <a:xfrm>
            <a:off x="1907704" y="4608165"/>
            <a:ext cx="3352800" cy="981075"/>
          </a:xfrm>
          <a:prstGeom prst="rect">
            <a:avLst/>
          </a:prstGeom>
          <a:noFill/>
        </p:spPr>
      </p:pic>
      <p:pic>
        <p:nvPicPr>
          <p:cNvPr id="1029" name="Picture 5" descr="C:\Users\Αχιλλέας Χαλδαιάκης\Documents\Σ Υ Ν Ε Δ Ρ Ι Α\2012\Νίκαια\μουσικά παραδείγματα\Κύριε ερχόμενος Πέτρου\σάρωση0008 - Αντίγραφο.jpg"/>
          <p:cNvPicPr>
            <a:picLocks noChangeAspect="1" noChangeArrowheads="1"/>
          </p:cNvPicPr>
          <p:nvPr/>
        </p:nvPicPr>
        <p:blipFill>
          <a:blip r:embed="rId6" cstate="print"/>
          <a:srcRect/>
          <a:stretch>
            <a:fillRect/>
          </a:stretch>
        </p:blipFill>
        <p:spPr bwMode="auto">
          <a:xfrm>
            <a:off x="5187518" y="4617240"/>
            <a:ext cx="2552834" cy="972000"/>
          </a:xfrm>
          <a:prstGeom prst="rect">
            <a:avLst/>
          </a:prstGeom>
          <a:noFill/>
        </p:spPr>
      </p:pic>
    </p:spTree>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Αχιλλέας Χαλδαιάκης\Documents\Σ Υ Ν Ε Δ Ρ Ι Α\2012\Νίκαια\μουσικά παραδείγματα\ε2.jpg"/>
          <p:cNvPicPr>
            <a:picLocks noGrp="1" noChangeAspect="1" noChangeArrowheads="1"/>
          </p:cNvPicPr>
          <p:nvPr>
            <p:ph idx="1"/>
          </p:nvPr>
        </p:nvPicPr>
        <p:blipFill>
          <a:blip r:embed="rId3" cstate="print"/>
          <a:srcRect/>
          <a:stretch>
            <a:fillRect/>
          </a:stretch>
        </p:blipFill>
        <p:spPr bwMode="auto">
          <a:xfrm>
            <a:off x="2051720" y="260648"/>
            <a:ext cx="4906807" cy="2520000"/>
          </a:xfrm>
          <a:prstGeom prst="rect">
            <a:avLst/>
          </a:prstGeom>
          <a:noFill/>
        </p:spPr>
      </p:pic>
      <p:pic>
        <p:nvPicPr>
          <p:cNvPr id="2051" name="Picture 3" descr="C:\Users\Αχιλλέας Χαλδαιάκης\Documents\Σ Υ Ν Ε Δ Ρ Ι Α\2012\Νίκαια\μουσικά παραδείγματα\Τη φιλαδελφεία Πέτρου\σάρωση0012 - Αντίγραφο.jpg"/>
          <p:cNvPicPr>
            <a:picLocks noChangeAspect="1" noChangeArrowheads="1"/>
          </p:cNvPicPr>
          <p:nvPr/>
        </p:nvPicPr>
        <p:blipFill>
          <a:blip r:embed="rId4" cstate="print"/>
          <a:srcRect/>
          <a:stretch>
            <a:fillRect/>
          </a:stretch>
        </p:blipFill>
        <p:spPr bwMode="auto">
          <a:xfrm>
            <a:off x="1547664" y="2996952"/>
            <a:ext cx="5940900" cy="1440000"/>
          </a:xfrm>
          <a:prstGeom prst="rect">
            <a:avLst/>
          </a:prstGeom>
          <a:noFill/>
        </p:spPr>
      </p:pic>
      <p:pic>
        <p:nvPicPr>
          <p:cNvPr id="2052" name="Picture 4" descr="C:\Users\Αχιλλέας Χαλδαιάκης\Documents\Σ Υ Ν Ε Δ Ρ Ι Α\2012\Νίκαια\μουσικά παραδείγματα\Πάσα η κτίσις Πέτρου\σάρωση0037 - Αντίγραφο.jpg"/>
          <p:cNvPicPr>
            <a:picLocks noChangeAspect="1" noChangeArrowheads="1"/>
          </p:cNvPicPr>
          <p:nvPr/>
        </p:nvPicPr>
        <p:blipFill>
          <a:blip r:embed="rId5" cstate="print"/>
          <a:srcRect/>
          <a:stretch>
            <a:fillRect/>
          </a:stretch>
        </p:blipFill>
        <p:spPr bwMode="auto">
          <a:xfrm>
            <a:off x="1547664" y="4581128"/>
            <a:ext cx="5947200" cy="1440000"/>
          </a:xfrm>
          <a:prstGeom prst="rect">
            <a:avLst/>
          </a:prstGeom>
          <a:noFill/>
        </p:spPr>
      </p:pic>
    </p:spTree>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Αχιλλέας Χαλδαιάκης\Documents\Σ Υ Ν Ε Δ Ρ Ι Α\2012\Νίκαια\μουσικά παραδείγματα\ς1.jpg"/>
          <p:cNvPicPr>
            <a:picLocks noGrp="1" noChangeAspect="1" noChangeArrowheads="1"/>
          </p:cNvPicPr>
          <p:nvPr>
            <p:ph idx="1"/>
          </p:nvPr>
        </p:nvPicPr>
        <p:blipFill>
          <a:blip r:embed="rId3" cstate="print"/>
          <a:srcRect/>
          <a:stretch>
            <a:fillRect/>
          </a:stretch>
        </p:blipFill>
        <p:spPr bwMode="auto">
          <a:xfrm>
            <a:off x="2483768" y="188640"/>
            <a:ext cx="3682693" cy="2880000"/>
          </a:xfrm>
          <a:prstGeom prst="rect">
            <a:avLst/>
          </a:prstGeom>
          <a:noFill/>
        </p:spPr>
      </p:pic>
      <p:pic>
        <p:nvPicPr>
          <p:cNvPr id="3075" name="Picture 3" descr="C:\Users\Αχιλλέας Χαλδαιάκης\Documents\Σ Υ Ν Ε Δ Ρ Ι Α\2012\Νίκαια\μουσικά παραδείγματα\κασσιανή Πέτρου\σάρωση0026 - Αντίγραφο - Αντίγραφο.jpg"/>
          <p:cNvPicPr>
            <a:picLocks noChangeAspect="1" noChangeArrowheads="1"/>
          </p:cNvPicPr>
          <p:nvPr/>
        </p:nvPicPr>
        <p:blipFill>
          <a:blip r:embed="rId4" cstate="print"/>
          <a:srcRect/>
          <a:stretch>
            <a:fillRect/>
          </a:stretch>
        </p:blipFill>
        <p:spPr bwMode="auto">
          <a:xfrm>
            <a:off x="1115616" y="3645024"/>
            <a:ext cx="6293344" cy="1440000"/>
          </a:xfrm>
          <a:prstGeom prst="rect">
            <a:avLst/>
          </a:prstGeom>
          <a:noFill/>
        </p:spPr>
      </p:pic>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Αχιλλέας Χαλδαιάκης\Documents\Σ Υ Ν Ε Δ Ρ Ι Α\2012\Νίκαια\μουσικά παραδείγματα\ς2.jpg"/>
          <p:cNvPicPr>
            <a:picLocks noGrp="1" noChangeAspect="1" noChangeArrowheads="1"/>
          </p:cNvPicPr>
          <p:nvPr>
            <p:ph idx="1"/>
          </p:nvPr>
        </p:nvPicPr>
        <p:blipFill>
          <a:blip r:embed="rId3" cstate="print"/>
          <a:srcRect/>
          <a:stretch>
            <a:fillRect/>
          </a:stretch>
        </p:blipFill>
        <p:spPr bwMode="auto">
          <a:xfrm>
            <a:off x="2411760" y="0"/>
            <a:ext cx="3861146" cy="2880000"/>
          </a:xfrm>
          <a:prstGeom prst="rect">
            <a:avLst/>
          </a:prstGeom>
          <a:noFill/>
        </p:spPr>
      </p:pic>
      <p:pic>
        <p:nvPicPr>
          <p:cNvPr id="4099" name="Picture 3" descr="C:\Users\Αχιλλέας Χαλδαιάκης\Documents\Σ Υ Ν Ε Δ Ρ Ι Α\2012\Νίκαια\μουσικά παραδείγματα\σ2β.jpg"/>
          <p:cNvPicPr>
            <a:picLocks noChangeAspect="1" noChangeArrowheads="1"/>
          </p:cNvPicPr>
          <p:nvPr/>
        </p:nvPicPr>
        <p:blipFill>
          <a:blip r:embed="rId4" cstate="print"/>
          <a:srcRect/>
          <a:stretch>
            <a:fillRect/>
          </a:stretch>
        </p:blipFill>
        <p:spPr bwMode="auto">
          <a:xfrm>
            <a:off x="2411763" y="2852936"/>
            <a:ext cx="1157186" cy="720000"/>
          </a:xfrm>
          <a:prstGeom prst="rect">
            <a:avLst/>
          </a:prstGeom>
          <a:noFill/>
        </p:spPr>
      </p:pic>
      <p:pic>
        <p:nvPicPr>
          <p:cNvPr id="4100" name="Picture 4" descr="C:\Users\Αχιλλέας Χαλδαιάκης\Documents\Σ Υ Ν Ε Δ Ρ Ι Α\2012\Νίκαια\μουσικά παραδείγματα\Ελκόμενος Πέτρου\σάρωση0015 - Αντίγραφο.jpg"/>
          <p:cNvPicPr>
            <a:picLocks noChangeAspect="1" noChangeArrowheads="1"/>
          </p:cNvPicPr>
          <p:nvPr/>
        </p:nvPicPr>
        <p:blipFill>
          <a:blip r:embed="rId5" cstate="print"/>
          <a:srcRect/>
          <a:stretch>
            <a:fillRect/>
          </a:stretch>
        </p:blipFill>
        <p:spPr bwMode="auto">
          <a:xfrm>
            <a:off x="1691680" y="3645024"/>
            <a:ext cx="5436379" cy="1224000"/>
          </a:xfrm>
          <a:prstGeom prst="rect">
            <a:avLst/>
          </a:prstGeom>
          <a:noFill/>
        </p:spPr>
      </p:pic>
      <p:pic>
        <p:nvPicPr>
          <p:cNvPr id="4101" name="Picture 5" descr="C:\Users\Αχιλλέας Χαλδαιάκης\Documents\Σ Υ Ν Ε Δ Ρ Ι Α\2012\Νίκαια\μουσικά παραδείγματα\Δεύτε Πέτρου\σάρωση0019 - Αντίγραφο.jpg"/>
          <p:cNvPicPr>
            <a:picLocks noChangeAspect="1" noChangeArrowheads="1"/>
          </p:cNvPicPr>
          <p:nvPr/>
        </p:nvPicPr>
        <p:blipFill>
          <a:blip r:embed="rId6" cstate="print"/>
          <a:srcRect/>
          <a:stretch>
            <a:fillRect/>
          </a:stretch>
        </p:blipFill>
        <p:spPr bwMode="auto">
          <a:xfrm>
            <a:off x="1258963" y="5013176"/>
            <a:ext cx="3817093" cy="648000"/>
          </a:xfrm>
          <a:prstGeom prst="rect">
            <a:avLst/>
          </a:prstGeom>
          <a:noFill/>
        </p:spPr>
      </p:pic>
      <p:pic>
        <p:nvPicPr>
          <p:cNvPr id="4102" name="Picture 6" descr="C:\Users\Αχιλλέας Χαλδαιάκης\Documents\Σ Υ Ν Ε Δ Ρ Ι Α\2012\Νίκαια\μουσικά παραδείγματα\Δεύτε Πέτρου\σάρωση0022 - Αντίγραφο.jpg"/>
          <p:cNvPicPr>
            <a:picLocks noChangeAspect="1" noChangeArrowheads="1"/>
          </p:cNvPicPr>
          <p:nvPr/>
        </p:nvPicPr>
        <p:blipFill>
          <a:blip r:embed="rId7" cstate="print"/>
          <a:srcRect/>
          <a:stretch>
            <a:fillRect/>
          </a:stretch>
        </p:blipFill>
        <p:spPr bwMode="auto">
          <a:xfrm>
            <a:off x="5063847" y="5013176"/>
            <a:ext cx="2532489" cy="648000"/>
          </a:xfrm>
          <a:prstGeom prst="rect">
            <a:avLst/>
          </a:prstGeom>
          <a:noFill/>
        </p:spPr>
      </p:pic>
      <p:pic>
        <p:nvPicPr>
          <p:cNvPr id="4103" name="Picture 7" descr="C:\Users\Αχιλλέας Χαλδαιάκης\Documents\Σ Υ Ν Ε Δ Ρ Ι Α\2012\Νίκαια\μουσικά παραδείγματα\Δεύτε Πέτρου\σάρωση0022 - Αντίγραφο (2).jpg"/>
          <p:cNvPicPr>
            <a:picLocks noChangeAspect="1" noChangeArrowheads="1"/>
          </p:cNvPicPr>
          <p:nvPr/>
        </p:nvPicPr>
        <p:blipFill>
          <a:blip r:embed="rId8" cstate="print"/>
          <a:srcRect/>
          <a:stretch>
            <a:fillRect/>
          </a:stretch>
        </p:blipFill>
        <p:spPr bwMode="auto">
          <a:xfrm>
            <a:off x="1835696" y="5733256"/>
            <a:ext cx="4780797" cy="1008000"/>
          </a:xfrm>
          <a:prstGeom prst="rect">
            <a:avLst/>
          </a:prstGeom>
          <a:noFill/>
        </p:spPr>
      </p:pic>
    </p:spTree>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251520" y="620688"/>
            <a:ext cx="8640960" cy="3672408"/>
          </a:xfrm>
        </p:spPr>
        <p:txBody>
          <a:bodyPr>
            <a:normAutofit/>
          </a:bodyPr>
          <a:lstStyle/>
          <a:p>
            <a:pPr algn="just">
              <a:buNone/>
            </a:pPr>
            <a:r>
              <a:rPr lang="el-GR" dirty="0" smtClean="0"/>
              <a:t>	</a:t>
            </a:r>
            <a:r>
              <a:rPr lang="el-GR" sz="2600" dirty="0" err="1" smtClean="0">
                <a:latin typeface="Palatino Linotype" pitchFamily="18" charset="0"/>
              </a:rPr>
              <a:t>Ὁμοίως</a:t>
            </a:r>
            <a:r>
              <a:rPr lang="el-GR" sz="2600" dirty="0" smtClean="0">
                <a:latin typeface="Palatino Linotype" pitchFamily="18" charset="0"/>
              </a:rPr>
              <a:t>, ἡ φράση </a:t>
            </a:r>
            <a:r>
              <a:rPr lang="el-GR" sz="2600" i="1" u="sng" dirty="0" err="1" smtClean="0">
                <a:latin typeface="Palatino Linotype" pitchFamily="18" charset="0"/>
              </a:rPr>
              <a:t>καὶ</a:t>
            </a:r>
            <a:r>
              <a:rPr lang="el-GR" sz="2600" i="1" u="sng" dirty="0" smtClean="0">
                <a:latin typeface="Palatino Linotype" pitchFamily="18" charset="0"/>
              </a:rPr>
              <a:t> </a:t>
            </a:r>
            <a:r>
              <a:rPr lang="el-GR" sz="2600" i="1" u="sng" dirty="0" err="1" smtClean="0">
                <a:latin typeface="Palatino Linotype" pitchFamily="18" charset="0"/>
              </a:rPr>
              <a:t>τῷ</a:t>
            </a:r>
            <a:r>
              <a:rPr lang="el-GR" sz="2600" i="1" u="sng" dirty="0" smtClean="0">
                <a:latin typeface="Palatino Linotype" pitchFamily="18" charset="0"/>
              </a:rPr>
              <a:t> </a:t>
            </a:r>
            <a:r>
              <a:rPr lang="el-GR" sz="2600" i="1" u="sng" dirty="0" err="1" smtClean="0">
                <a:latin typeface="Palatino Linotype" pitchFamily="18" charset="0"/>
              </a:rPr>
              <a:t>δεσπότῃ</a:t>
            </a:r>
            <a:r>
              <a:rPr lang="el-GR" sz="2600" dirty="0" smtClean="0">
                <a:latin typeface="Palatino Linotype" pitchFamily="18" charset="0"/>
              </a:rPr>
              <a:t> </a:t>
            </a:r>
            <a:r>
              <a:rPr lang="el-GR" sz="2600" dirty="0" err="1" smtClean="0">
                <a:latin typeface="Palatino Linotype" pitchFamily="18" charset="0"/>
              </a:rPr>
              <a:t>εἶναι</a:t>
            </a:r>
            <a:r>
              <a:rPr lang="el-GR" sz="2600" dirty="0" smtClean="0">
                <a:latin typeface="Palatino Linotype" pitchFamily="18" charset="0"/>
              </a:rPr>
              <a:t> </a:t>
            </a:r>
            <a:r>
              <a:rPr lang="el-GR" sz="2600" dirty="0" err="1" smtClean="0">
                <a:latin typeface="Palatino Linotype" pitchFamily="18" charset="0"/>
              </a:rPr>
              <a:t>ἐμφανῶς</a:t>
            </a:r>
            <a:r>
              <a:rPr lang="el-GR" sz="2600" dirty="0" smtClean="0">
                <a:latin typeface="Palatino Linotype" pitchFamily="18" charset="0"/>
              </a:rPr>
              <a:t> πανομοιότυπη </a:t>
            </a:r>
            <a:r>
              <a:rPr lang="el-GR" sz="2600" dirty="0" err="1" smtClean="0">
                <a:latin typeface="Palatino Linotype" pitchFamily="18" charset="0"/>
              </a:rPr>
              <a:t>μὲ</a:t>
            </a:r>
            <a:r>
              <a:rPr lang="el-GR" sz="2600" dirty="0" smtClean="0">
                <a:latin typeface="Palatino Linotype" pitchFamily="18" charset="0"/>
              </a:rPr>
              <a:t> </a:t>
            </a:r>
            <a:r>
              <a:rPr lang="el-GR" sz="2600" dirty="0" err="1" smtClean="0">
                <a:latin typeface="Palatino Linotype" pitchFamily="18" charset="0"/>
              </a:rPr>
              <a:t>τὴ</a:t>
            </a:r>
            <a:r>
              <a:rPr lang="el-GR" sz="2600" dirty="0" smtClean="0">
                <a:latin typeface="Palatino Linotype" pitchFamily="18" charset="0"/>
              </a:rPr>
              <a:t> μελωδία </a:t>
            </a:r>
            <a:r>
              <a:rPr lang="el-GR" sz="2600" dirty="0" err="1" smtClean="0">
                <a:latin typeface="Palatino Linotype" pitchFamily="18" charset="0"/>
              </a:rPr>
              <a:t>τῆς</a:t>
            </a:r>
            <a:r>
              <a:rPr lang="el-GR" sz="2600" dirty="0" smtClean="0">
                <a:latin typeface="Palatino Linotype" pitchFamily="18" charset="0"/>
              </a:rPr>
              <a:t> λέξης </a:t>
            </a:r>
            <a:r>
              <a:rPr lang="el-GR" sz="2600" i="1" dirty="0" smtClean="0">
                <a:latin typeface="Palatino Linotype" pitchFamily="18" charset="0"/>
              </a:rPr>
              <a:t>«</a:t>
            </a:r>
            <a:r>
              <a:rPr lang="el-GR" sz="2600" i="1" dirty="0" err="1" smtClean="0">
                <a:latin typeface="Palatino Linotype" pitchFamily="18" charset="0"/>
              </a:rPr>
              <a:t>συνδιαιωνίζειν</a:t>
            </a:r>
            <a:r>
              <a:rPr lang="el-GR" sz="2600" i="1" dirty="0" smtClean="0">
                <a:latin typeface="Palatino Linotype" pitchFamily="18" charset="0"/>
              </a:rPr>
              <a:t>»</a:t>
            </a:r>
            <a:r>
              <a:rPr lang="el-GR" sz="2600" dirty="0" smtClean="0">
                <a:latin typeface="Palatino Linotype" pitchFamily="18" charset="0"/>
              </a:rPr>
              <a:t> </a:t>
            </a:r>
            <a:r>
              <a:rPr lang="el-GR" sz="2600" dirty="0" err="1" smtClean="0">
                <a:latin typeface="Palatino Linotype" pitchFamily="18" charset="0"/>
              </a:rPr>
              <a:t>ἀπὸ</a:t>
            </a:r>
            <a:r>
              <a:rPr lang="el-GR" sz="2600" dirty="0" smtClean="0">
                <a:latin typeface="Palatino Linotype" pitchFamily="18" charset="0"/>
              </a:rPr>
              <a:t> </a:t>
            </a:r>
            <a:r>
              <a:rPr lang="el-GR" sz="2600" dirty="0" err="1" smtClean="0">
                <a:latin typeface="Palatino Linotype" pitchFamily="18" charset="0"/>
              </a:rPr>
              <a:t>τὸ</a:t>
            </a:r>
            <a:r>
              <a:rPr lang="el-GR" sz="2600" dirty="0" smtClean="0">
                <a:latin typeface="Palatino Linotype" pitchFamily="18" charset="0"/>
              </a:rPr>
              <a:t> </a:t>
            </a:r>
            <a:r>
              <a:rPr lang="el-GR" sz="2600" dirty="0" err="1" smtClean="0">
                <a:latin typeface="Palatino Linotype" pitchFamily="18" charset="0"/>
              </a:rPr>
              <a:t>πρῶτο</a:t>
            </a:r>
            <a:r>
              <a:rPr lang="el-GR" sz="2600" dirty="0" smtClean="0">
                <a:latin typeface="Palatino Linotype" pitchFamily="18" charset="0"/>
              </a:rPr>
              <a:t> </a:t>
            </a:r>
            <a:r>
              <a:rPr lang="el-GR" sz="2600" dirty="0" err="1" smtClean="0">
                <a:latin typeface="Palatino Linotype" pitchFamily="18" charset="0"/>
              </a:rPr>
              <a:t>ἑωθινὸ</a:t>
            </a:r>
            <a:r>
              <a:rPr lang="el-GR" sz="2600" dirty="0" smtClean="0">
                <a:latin typeface="Palatino Linotype" pitchFamily="18" charset="0"/>
              </a:rPr>
              <a:t> </a:t>
            </a:r>
            <a:r>
              <a:rPr lang="el-GR" sz="2600" dirty="0" err="1" smtClean="0">
                <a:latin typeface="Palatino Linotype" pitchFamily="18" charset="0"/>
              </a:rPr>
              <a:t>δοξαστικὸ</a:t>
            </a:r>
            <a:r>
              <a:rPr lang="el-GR" sz="2600" dirty="0" smtClean="0">
                <a:latin typeface="Palatino Linotype" pitchFamily="18" charset="0"/>
              </a:rPr>
              <a:t> </a:t>
            </a:r>
            <a:r>
              <a:rPr lang="el-GR" sz="2600" i="1" dirty="0" err="1" smtClean="0">
                <a:latin typeface="Palatino Linotype" pitchFamily="18" charset="0"/>
              </a:rPr>
              <a:t>Εἰς</a:t>
            </a:r>
            <a:r>
              <a:rPr lang="el-GR" sz="2600" i="1" dirty="0" smtClean="0">
                <a:latin typeface="Palatino Linotype" pitchFamily="18" charset="0"/>
              </a:rPr>
              <a:t> </a:t>
            </a:r>
            <a:r>
              <a:rPr lang="el-GR" sz="2600" i="1" dirty="0" err="1" smtClean="0">
                <a:latin typeface="Palatino Linotype" pitchFamily="18" charset="0"/>
              </a:rPr>
              <a:t>τὸ</a:t>
            </a:r>
            <a:r>
              <a:rPr lang="el-GR" sz="2600" i="1" dirty="0" smtClean="0">
                <a:latin typeface="Palatino Linotype" pitchFamily="18" charset="0"/>
              </a:rPr>
              <a:t> </a:t>
            </a:r>
            <a:r>
              <a:rPr lang="el-GR" sz="2600" i="1" dirty="0" err="1" smtClean="0">
                <a:latin typeface="Palatino Linotype" pitchFamily="18" charset="0"/>
              </a:rPr>
              <a:t>ὅρος</a:t>
            </a:r>
            <a:r>
              <a:rPr lang="el-GR" sz="2600" dirty="0" smtClean="0">
                <a:latin typeface="Palatino Linotype" pitchFamily="18" charset="0"/>
              </a:rPr>
              <a:t> [</a:t>
            </a:r>
            <a:r>
              <a:rPr lang="el-GR" sz="2600" dirty="0" err="1" smtClean="0">
                <a:latin typeface="Palatino Linotype" pitchFamily="18" charset="0"/>
              </a:rPr>
              <a:t>κατὰ</a:t>
            </a:r>
            <a:r>
              <a:rPr lang="el-GR" sz="2600" dirty="0" smtClean="0">
                <a:latin typeface="Palatino Linotype" pitchFamily="18" charset="0"/>
              </a:rPr>
              <a:t> </a:t>
            </a:r>
            <a:r>
              <a:rPr lang="el-GR" sz="2600" dirty="0" err="1" smtClean="0">
                <a:latin typeface="Palatino Linotype" pitchFamily="18" charset="0"/>
              </a:rPr>
              <a:t>τὴ</a:t>
            </a:r>
            <a:r>
              <a:rPr lang="el-GR" sz="2600" dirty="0" smtClean="0">
                <a:latin typeface="Palatino Linotype" pitchFamily="18" charset="0"/>
              </a:rPr>
              <a:t> </a:t>
            </a:r>
            <a:r>
              <a:rPr lang="el-GR" sz="2600" dirty="0" err="1" smtClean="0">
                <a:latin typeface="Palatino Linotype" pitchFamily="18" charset="0"/>
              </a:rPr>
              <a:t>διασκευὴ</a:t>
            </a:r>
            <a:r>
              <a:rPr lang="el-GR" sz="2600" dirty="0" smtClean="0">
                <a:latin typeface="Palatino Linotype" pitchFamily="18" charset="0"/>
              </a:rPr>
              <a:t> </a:t>
            </a:r>
            <a:r>
              <a:rPr lang="el-GR" sz="2600" dirty="0" err="1" smtClean="0">
                <a:latin typeface="Palatino Linotype" pitchFamily="18" charset="0"/>
              </a:rPr>
              <a:t>Ἰωάννου</a:t>
            </a:r>
            <a:r>
              <a:rPr lang="el-GR" sz="2600" dirty="0" smtClean="0">
                <a:latin typeface="Palatino Linotype" pitchFamily="18" charset="0"/>
              </a:rPr>
              <a:t> </a:t>
            </a:r>
            <a:r>
              <a:rPr lang="el-GR" sz="2600" dirty="0" err="1" smtClean="0">
                <a:latin typeface="Palatino Linotype" pitchFamily="18" charset="0"/>
              </a:rPr>
              <a:t>πρωτοψάλτου</a:t>
            </a:r>
            <a:r>
              <a:rPr lang="el-GR" sz="2600" dirty="0" smtClean="0">
                <a:latin typeface="Palatino Linotype" pitchFamily="18" charset="0"/>
              </a:rPr>
              <a:t> </a:t>
            </a:r>
            <a:r>
              <a:rPr lang="el-GR" sz="2600" dirty="0" err="1" smtClean="0">
                <a:latin typeface="Palatino Linotype" pitchFamily="18" charset="0"/>
              </a:rPr>
              <a:t>τοῦ</a:t>
            </a:r>
            <a:r>
              <a:rPr lang="el-GR" sz="2600" dirty="0" smtClean="0">
                <a:latin typeface="Palatino Linotype" pitchFamily="18" charset="0"/>
              </a:rPr>
              <a:t> </a:t>
            </a:r>
            <a:r>
              <a:rPr lang="el-GR" sz="2600" dirty="0" err="1" smtClean="0">
                <a:latin typeface="Palatino Linotype" pitchFamily="18" charset="0"/>
              </a:rPr>
              <a:t>Νεοχωρίτου</a:t>
            </a:r>
            <a:r>
              <a:rPr lang="el-GR" sz="2600" dirty="0" smtClean="0">
                <a:latin typeface="Palatino Linotype" pitchFamily="18" charset="0"/>
              </a:rPr>
              <a:t>· βλ. </a:t>
            </a:r>
            <a:r>
              <a:rPr lang="el-GR" sz="2600" i="1" dirty="0" err="1" smtClean="0">
                <a:latin typeface="Palatino Linotype" pitchFamily="18" charset="0"/>
              </a:rPr>
              <a:t>Ἀναστασιματάριον</a:t>
            </a:r>
            <a:r>
              <a:rPr lang="el-GR" sz="2600" dirty="0" smtClean="0">
                <a:latin typeface="Palatino Linotype" pitchFamily="18" charset="0"/>
              </a:rPr>
              <a:t> (1981), σ. 50-1 (</a:t>
            </a:r>
            <a:r>
              <a:rPr lang="el-GR" sz="2600" dirty="0" err="1" smtClean="0">
                <a:latin typeface="Palatino Linotype" pitchFamily="18" charset="0"/>
              </a:rPr>
              <a:t>ὅπου</a:t>
            </a:r>
            <a:r>
              <a:rPr lang="el-GR" sz="2600" dirty="0" smtClean="0">
                <a:latin typeface="Palatino Linotype" pitchFamily="18" charset="0"/>
              </a:rPr>
              <a:t> </a:t>
            </a:r>
            <a:r>
              <a:rPr lang="el-GR" sz="2600" dirty="0" err="1" smtClean="0">
                <a:latin typeface="Palatino Linotype" pitchFamily="18" charset="0"/>
              </a:rPr>
              <a:t>καὶ</a:t>
            </a:r>
            <a:r>
              <a:rPr lang="el-GR" sz="2600" dirty="0" smtClean="0">
                <a:latin typeface="Palatino Linotype" pitchFamily="18" charset="0"/>
              </a:rPr>
              <a:t> ἡ λέξη </a:t>
            </a:r>
            <a:r>
              <a:rPr lang="el-GR" sz="2600" i="1" dirty="0" smtClean="0">
                <a:latin typeface="Palatino Linotype" pitchFamily="18" charset="0"/>
              </a:rPr>
              <a:t>«</a:t>
            </a:r>
            <a:r>
              <a:rPr lang="el-GR" sz="2600" i="1" dirty="0" err="1" smtClean="0">
                <a:latin typeface="Palatino Linotype" pitchFamily="18" charset="0"/>
              </a:rPr>
              <a:t>ἐπειγομένοις</a:t>
            </a:r>
            <a:r>
              <a:rPr lang="el-GR" sz="2600" i="1" dirty="0" smtClean="0">
                <a:latin typeface="Palatino Linotype" pitchFamily="18" charset="0"/>
              </a:rPr>
              <a:t>»</a:t>
            </a:r>
            <a:r>
              <a:rPr lang="el-GR" sz="2600" dirty="0" smtClean="0">
                <a:latin typeface="Palatino Linotype" pitchFamily="18" charset="0"/>
              </a:rPr>
              <a:t> </a:t>
            </a:r>
            <a:r>
              <a:rPr lang="el-GR" sz="2600" dirty="0" err="1" smtClean="0">
                <a:latin typeface="Palatino Linotype" pitchFamily="18" charset="0"/>
              </a:rPr>
              <a:t>μελοποιεῖται</a:t>
            </a:r>
            <a:r>
              <a:rPr lang="el-GR" sz="2600" dirty="0" smtClean="0">
                <a:latin typeface="Palatino Linotype" pitchFamily="18" charset="0"/>
              </a:rPr>
              <a:t> πανομοιότυπα </a:t>
            </a:r>
            <a:r>
              <a:rPr lang="el-GR" sz="2600" dirty="0" err="1" smtClean="0">
                <a:latin typeface="Palatino Linotype" pitchFamily="18" charset="0"/>
              </a:rPr>
              <a:t>μὲ</a:t>
            </a:r>
            <a:r>
              <a:rPr lang="el-GR" sz="2600" dirty="0" smtClean="0">
                <a:latin typeface="Palatino Linotype" pitchFamily="18" charset="0"/>
              </a:rPr>
              <a:t> </a:t>
            </a:r>
            <a:r>
              <a:rPr lang="el-GR" sz="2600" dirty="0" err="1" smtClean="0">
                <a:latin typeface="Palatino Linotype" pitchFamily="18" charset="0"/>
              </a:rPr>
              <a:t>τὴ</a:t>
            </a:r>
            <a:r>
              <a:rPr lang="el-GR" sz="2600" dirty="0" smtClean="0">
                <a:latin typeface="Palatino Linotype" pitchFamily="18" charset="0"/>
              </a:rPr>
              <a:t> φράση </a:t>
            </a:r>
            <a:r>
              <a:rPr lang="el-GR" sz="2600" i="1" u="sng" dirty="0" err="1" smtClean="0">
                <a:latin typeface="Palatino Linotype" pitchFamily="18" charset="0"/>
              </a:rPr>
              <a:t>διὸ</a:t>
            </a:r>
            <a:r>
              <a:rPr lang="el-GR" sz="2600" i="1" u="sng" dirty="0" smtClean="0">
                <a:latin typeface="Palatino Linotype" pitchFamily="18" charset="0"/>
              </a:rPr>
              <a:t> μετ’ </a:t>
            </a:r>
            <a:r>
              <a:rPr lang="el-GR" sz="2600" i="1" u="sng" dirty="0" err="1" smtClean="0">
                <a:latin typeface="Palatino Linotype" pitchFamily="18" charset="0"/>
              </a:rPr>
              <a:t>εὐφροσύνης</a:t>
            </a:r>
            <a:r>
              <a:rPr lang="el-GR" sz="2600" dirty="0" smtClean="0">
                <a:latin typeface="Palatino Linotype" pitchFamily="18" charset="0"/>
              </a:rPr>
              <a:t> </a:t>
            </a:r>
            <a:r>
              <a:rPr lang="el-GR" sz="2600" dirty="0" err="1" smtClean="0">
                <a:latin typeface="Palatino Linotype" pitchFamily="18" charset="0"/>
              </a:rPr>
              <a:t>τῆς</a:t>
            </a:r>
            <a:r>
              <a:rPr lang="el-GR" sz="2600" dirty="0" smtClean="0">
                <a:latin typeface="Palatino Linotype" pitchFamily="18" charset="0"/>
              </a:rPr>
              <a:t> σύνθεσης </a:t>
            </a:r>
            <a:r>
              <a:rPr lang="el-GR" sz="2600" dirty="0" err="1" smtClean="0">
                <a:latin typeface="Palatino Linotype" pitchFamily="18" charset="0"/>
              </a:rPr>
              <a:t>τοῦ</a:t>
            </a:r>
            <a:r>
              <a:rPr lang="el-GR" sz="2600" dirty="0" smtClean="0">
                <a:latin typeface="Palatino Linotype" pitchFamily="18" charset="0"/>
              </a:rPr>
              <a:t> </a:t>
            </a:r>
            <a:r>
              <a:rPr lang="el-GR" sz="2600" dirty="0" err="1" smtClean="0">
                <a:latin typeface="Palatino Linotype" pitchFamily="18" charset="0"/>
              </a:rPr>
              <a:t>Στανίτσα</a:t>
            </a:r>
            <a:r>
              <a:rPr lang="el-GR" sz="2600" dirty="0" smtClean="0">
                <a:latin typeface="Palatino Linotype" pitchFamily="18" charset="0"/>
              </a:rPr>
              <a:t>]. </a:t>
            </a:r>
          </a:p>
          <a:p>
            <a:endParaRPr lang="el-GR" dirty="0"/>
          </a:p>
        </p:txBody>
      </p:sp>
    </p:spTree>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501008"/>
            <a:ext cx="8229600" cy="2088232"/>
          </a:xfrm>
        </p:spPr>
        <p:txBody>
          <a:bodyPr>
            <a:normAutofit/>
          </a:bodyPr>
          <a:lstStyle/>
          <a:p>
            <a:r>
              <a:rPr lang="el-GR" dirty="0" smtClean="0"/>
              <a:t>---------------------------------------------------</a:t>
            </a:r>
            <a:endParaRPr lang="el-GR" dirty="0"/>
          </a:p>
        </p:txBody>
      </p:sp>
      <p:pic>
        <p:nvPicPr>
          <p:cNvPr id="5122" name="Picture 2" descr="C:\Users\Αχιλλέας Χαλδαιάκης\Documents\Σ Υ Ν Ε Δ Ρ Ι Α\2012\Νίκαια\μουσικά παραδείγματα\ε3.jpg"/>
          <p:cNvPicPr>
            <a:picLocks noGrp="1" noChangeAspect="1" noChangeArrowheads="1"/>
          </p:cNvPicPr>
          <p:nvPr>
            <p:ph idx="1"/>
          </p:nvPr>
        </p:nvPicPr>
        <p:blipFill>
          <a:blip r:embed="rId3" cstate="print"/>
          <a:srcRect/>
          <a:stretch>
            <a:fillRect/>
          </a:stretch>
        </p:blipFill>
        <p:spPr bwMode="auto">
          <a:xfrm>
            <a:off x="2051720" y="260648"/>
            <a:ext cx="5157600" cy="2520000"/>
          </a:xfrm>
          <a:prstGeom prst="rect">
            <a:avLst/>
          </a:prstGeom>
          <a:noFill/>
        </p:spPr>
      </p:pic>
      <p:pic>
        <p:nvPicPr>
          <p:cNvPr id="5123" name="Picture 3" descr="C:\Users\Αχιλλέας Χαλδαιάκης\Documents\Σ Υ Ν Ε Δ Ρ Ι Α\2012\Νίκαια\μουσικά παραδείγματα\εις το όρος Πέτρου\σάρωση0028 - Αντίγραφο.jpg"/>
          <p:cNvPicPr>
            <a:picLocks noChangeAspect="1" noChangeArrowheads="1"/>
          </p:cNvPicPr>
          <p:nvPr/>
        </p:nvPicPr>
        <p:blipFill>
          <a:blip r:embed="rId4" cstate="print"/>
          <a:srcRect/>
          <a:stretch>
            <a:fillRect/>
          </a:stretch>
        </p:blipFill>
        <p:spPr bwMode="auto">
          <a:xfrm>
            <a:off x="2051720" y="2996952"/>
            <a:ext cx="5204347" cy="900000"/>
          </a:xfrm>
          <a:prstGeom prst="rect">
            <a:avLst/>
          </a:prstGeom>
          <a:noFill/>
        </p:spPr>
      </p:pic>
      <p:pic>
        <p:nvPicPr>
          <p:cNvPr id="5124" name="Picture 4" descr="C:\Users\Αχιλλέας Χαλδαιάκης\Documents\Σ Υ Ν Ε Δ Ρ Ι Α\2012\Νίκαια\μουσικά παραδείγματα\εις το όρος Πέτρου\σάρωση0027 - Αντίγραφο.jpg"/>
          <p:cNvPicPr>
            <a:picLocks noChangeAspect="1" noChangeArrowheads="1"/>
          </p:cNvPicPr>
          <p:nvPr/>
        </p:nvPicPr>
        <p:blipFill>
          <a:blip r:embed="rId5" cstate="print"/>
          <a:srcRect/>
          <a:stretch>
            <a:fillRect/>
          </a:stretch>
        </p:blipFill>
        <p:spPr bwMode="auto">
          <a:xfrm>
            <a:off x="1601352" y="4653136"/>
            <a:ext cx="6139000" cy="2016000"/>
          </a:xfrm>
          <a:prstGeom prst="rect">
            <a:avLst/>
          </a:prstGeom>
          <a:noFill/>
        </p:spPr>
      </p:pic>
    </p:spTree>
  </p:cSld>
  <p:clrMapOvr>
    <a:masterClrMapping/>
  </p:clrMapOvr>
  <p:transition>
    <p:pull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332656"/>
            <a:ext cx="8229600" cy="5793507"/>
          </a:xfrm>
        </p:spPr>
        <p:txBody>
          <a:bodyPr>
            <a:normAutofit fontScale="92500" lnSpcReduction="10000"/>
          </a:bodyPr>
          <a:lstStyle/>
          <a:p>
            <a:pPr algn="just">
              <a:buNone/>
            </a:pPr>
            <a:r>
              <a:rPr lang="el-GR" dirty="0" smtClean="0">
                <a:latin typeface="Palatino Linotype" pitchFamily="18" charset="0"/>
              </a:rPr>
              <a:t>	</a:t>
            </a:r>
            <a:r>
              <a:rPr lang="el-GR" sz="3000" dirty="0" err="1" smtClean="0">
                <a:latin typeface="Palatino Linotype" pitchFamily="18" charset="0"/>
              </a:rPr>
              <a:t>Ἔτσι</a:t>
            </a:r>
            <a:r>
              <a:rPr lang="el-GR" sz="3000" dirty="0" smtClean="0">
                <a:latin typeface="Palatino Linotype" pitchFamily="18" charset="0"/>
              </a:rPr>
              <a:t>, </a:t>
            </a:r>
            <a:r>
              <a:rPr lang="el-GR" sz="3000" dirty="0" err="1" smtClean="0">
                <a:latin typeface="Palatino Linotype" pitchFamily="18" charset="0"/>
              </a:rPr>
              <a:t>ὡς</a:t>
            </a:r>
            <a:r>
              <a:rPr lang="el-GR" sz="3000" dirty="0" smtClean="0">
                <a:latin typeface="Palatino Linotype" pitchFamily="18" charset="0"/>
              </a:rPr>
              <a:t> </a:t>
            </a:r>
            <a:r>
              <a:rPr lang="el-GR" sz="3000" dirty="0" err="1" smtClean="0">
                <a:latin typeface="Palatino Linotype" pitchFamily="18" charset="0"/>
              </a:rPr>
              <a:t>καινοφανεῖς</a:t>
            </a:r>
            <a:r>
              <a:rPr lang="el-GR" sz="3000" dirty="0" smtClean="0">
                <a:latin typeface="Palatino Linotype" pitchFamily="18" charset="0"/>
              </a:rPr>
              <a:t> </a:t>
            </a:r>
            <a:r>
              <a:rPr lang="el-GR" sz="3000" dirty="0" err="1" smtClean="0">
                <a:latin typeface="Palatino Linotype" pitchFamily="18" charset="0"/>
              </a:rPr>
              <a:t>μελικὲς</a:t>
            </a:r>
            <a:r>
              <a:rPr lang="el-GR" sz="3000" dirty="0" smtClean="0">
                <a:latin typeface="Palatino Linotype" pitchFamily="18" charset="0"/>
              </a:rPr>
              <a:t> προτάσεις </a:t>
            </a:r>
            <a:r>
              <a:rPr lang="el-GR" sz="3000" dirty="0" err="1" smtClean="0">
                <a:latin typeface="Palatino Linotype" pitchFamily="18" charset="0"/>
              </a:rPr>
              <a:t>τοῦ</a:t>
            </a:r>
            <a:r>
              <a:rPr lang="el-GR" sz="3000" dirty="0" smtClean="0">
                <a:latin typeface="Palatino Linotype" pitchFamily="18" charset="0"/>
              </a:rPr>
              <a:t> </a:t>
            </a:r>
            <a:r>
              <a:rPr lang="el-GR" sz="3000" dirty="0" err="1" smtClean="0">
                <a:latin typeface="Palatino Linotype" pitchFamily="18" charset="0"/>
              </a:rPr>
              <a:t>Στανίτσα</a:t>
            </a:r>
            <a:r>
              <a:rPr lang="el-GR" sz="3000" dirty="0" smtClean="0">
                <a:latin typeface="Palatino Linotype" pitchFamily="18" charset="0"/>
              </a:rPr>
              <a:t> </a:t>
            </a:r>
            <a:r>
              <a:rPr lang="el-GR" sz="3000" dirty="0" err="1" smtClean="0">
                <a:latin typeface="Palatino Linotype" pitchFamily="18" charset="0"/>
              </a:rPr>
              <a:t>ἀπομένουν</a:t>
            </a:r>
            <a:r>
              <a:rPr lang="el-GR" sz="3000" dirty="0" smtClean="0">
                <a:latin typeface="Palatino Linotype" pitchFamily="18" charset="0"/>
              </a:rPr>
              <a:t> μόνον </a:t>
            </a:r>
            <a:r>
              <a:rPr lang="el-GR" sz="3000" dirty="0" err="1" smtClean="0">
                <a:latin typeface="Palatino Linotype" pitchFamily="18" charset="0"/>
              </a:rPr>
              <a:t>οἱ</a:t>
            </a:r>
            <a:r>
              <a:rPr lang="el-GR" sz="3000" dirty="0" smtClean="0">
                <a:latin typeface="Palatino Linotype" pitchFamily="18" charset="0"/>
              </a:rPr>
              <a:t> </a:t>
            </a:r>
            <a:r>
              <a:rPr lang="el-GR" sz="3000" dirty="0" err="1" smtClean="0">
                <a:latin typeface="Palatino Linotype" pitchFamily="18" charset="0"/>
              </a:rPr>
              <a:t>μουσικὲς</a:t>
            </a:r>
            <a:r>
              <a:rPr lang="el-GR" sz="3000" dirty="0" smtClean="0">
                <a:latin typeface="Palatino Linotype" pitchFamily="18" charset="0"/>
              </a:rPr>
              <a:t> φράσεις:</a:t>
            </a:r>
          </a:p>
          <a:p>
            <a:pPr algn="just">
              <a:buNone/>
            </a:pPr>
            <a:endParaRPr lang="el-GR" sz="3000" dirty="0" smtClean="0">
              <a:latin typeface="Palatino Linotype" pitchFamily="18" charset="0"/>
            </a:endParaRPr>
          </a:p>
          <a:p>
            <a:pPr marL="514350" lvl="0" indent="-514350">
              <a:buFont typeface="+mj-lt"/>
              <a:buAutoNum type="arabicPeriod"/>
            </a:pPr>
            <a:r>
              <a:rPr lang="el-GR" sz="3000" i="1" dirty="0" err="1" smtClean="0">
                <a:latin typeface="Palatino Linotype" pitchFamily="18" charset="0"/>
              </a:rPr>
              <a:t>τῇ</a:t>
            </a:r>
            <a:r>
              <a:rPr lang="el-GR" sz="3000" i="1" dirty="0" smtClean="0">
                <a:latin typeface="Palatino Linotype" pitchFamily="18" charset="0"/>
              </a:rPr>
              <a:t> </a:t>
            </a:r>
            <a:r>
              <a:rPr lang="el-GR" sz="3000" i="1" dirty="0" err="1" smtClean="0">
                <a:latin typeface="Palatino Linotype" pitchFamily="18" charset="0"/>
              </a:rPr>
              <a:t>βασιλίδι</a:t>
            </a:r>
            <a:r>
              <a:rPr lang="el-GR" sz="3000" i="1" dirty="0" smtClean="0">
                <a:latin typeface="Palatino Linotype" pitchFamily="18" charset="0"/>
              </a:rPr>
              <a:t> </a:t>
            </a:r>
            <a:endParaRPr lang="el-GR" sz="3000" dirty="0" smtClean="0">
              <a:latin typeface="Palatino Linotype" pitchFamily="18" charset="0"/>
            </a:endParaRPr>
          </a:p>
          <a:p>
            <a:pPr marL="514350" lvl="0" indent="-514350">
              <a:buFont typeface="+mj-lt"/>
              <a:buAutoNum type="arabicPeriod"/>
            </a:pPr>
            <a:r>
              <a:rPr lang="el-GR" sz="3000" i="1" dirty="0" err="1" smtClean="0">
                <a:latin typeface="Palatino Linotype" pitchFamily="18" charset="0"/>
              </a:rPr>
              <a:t>τῶν</a:t>
            </a:r>
            <a:r>
              <a:rPr lang="el-GR" sz="3000" i="1" dirty="0" smtClean="0">
                <a:latin typeface="Palatino Linotype" pitchFamily="18" charset="0"/>
              </a:rPr>
              <a:t> </a:t>
            </a:r>
            <a:r>
              <a:rPr lang="el-GR" sz="3000" i="1" dirty="0" err="1" smtClean="0">
                <a:latin typeface="Palatino Linotype" pitchFamily="18" charset="0"/>
              </a:rPr>
              <a:t>ἀρετῶν</a:t>
            </a:r>
            <a:r>
              <a:rPr lang="el-GR" sz="3000" i="1" dirty="0" smtClean="0">
                <a:latin typeface="Palatino Linotype" pitchFamily="18" charset="0"/>
              </a:rPr>
              <a:t> </a:t>
            </a:r>
            <a:endParaRPr lang="el-GR" sz="3000" dirty="0" smtClean="0">
              <a:latin typeface="Palatino Linotype" pitchFamily="18" charset="0"/>
            </a:endParaRPr>
          </a:p>
          <a:p>
            <a:pPr marL="514350" lvl="0" indent="-514350">
              <a:buFont typeface="+mj-lt"/>
              <a:buAutoNum type="arabicPeriod"/>
            </a:pPr>
            <a:r>
              <a:rPr lang="el-GR" sz="3000" i="1" dirty="0" err="1" smtClean="0">
                <a:latin typeface="Palatino Linotype" pitchFamily="18" charset="0"/>
              </a:rPr>
              <a:t>πλοῦτον</a:t>
            </a:r>
            <a:r>
              <a:rPr lang="el-GR" sz="3000" i="1" dirty="0" smtClean="0">
                <a:latin typeface="Palatino Linotype" pitchFamily="18" charset="0"/>
              </a:rPr>
              <a:t> </a:t>
            </a:r>
            <a:r>
              <a:rPr lang="el-GR" sz="3000" i="1" dirty="0" err="1" smtClean="0">
                <a:latin typeface="Palatino Linotype" pitchFamily="18" charset="0"/>
              </a:rPr>
              <a:t>ὑμῖν</a:t>
            </a:r>
            <a:r>
              <a:rPr lang="el-GR" sz="3000" i="1" dirty="0" smtClean="0">
                <a:latin typeface="Palatino Linotype" pitchFamily="18" charset="0"/>
              </a:rPr>
              <a:t> </a:t>
            </a:r>
            <a:endParaRPr lang="el-GR" sz="3000" dirty="0" smtClean="0">
              <a:latin typeface="Palatino Linotype" pitchFamily="18" charset="0"/>
            </a:endParaRPr>
          </a:p>
          <a:p>
            <a:pPr marL="514350" lvl="0" indent="-514350">
              <a:buFont typeface="+mj-lt"/>
              <a:buAutoNum type="arabicPeriod"/>
            </a:pPr>
            <a:r>
              <a:rPr lang="el-GR" sz="3000" i="1" dirty="0" err="1" smtClean="0">
                <a:latin typeface="Palatino Linotype" pitchFamily="18" charset="0"/>
              </a:rPr>
              <a:t>τῶν</a:t>
            </a:r>
            <a:r>
              <a:rPr lang="el-GR" sz="3000" i="1" dirty="0" smtClean="0">
                <a:latin typeface="Palatino Linotype" pitchFamily="18" charset="0"/>
              </a:rPr>
              <a:t> </a:t>
            </a:r>
            <a:r>
              <a:rPr lang="el-GR" sz="3000" i="1" dirty="0" err="1" smtClean="0">
                <a:latin typeface="Palatino Linotype" pitchFamily="18" charset="0"/>
              </a:rPr>
              <a:t>παθῶν</a:t>
            </a:r>
            <a:endParaRPr lang="el-GR" sz="3000" dirty="0" smtClean="0">
              <a:latin typeface="Palatino Linotype" pitchFamily="18" charset="0"/>
            </a:endParaRPr>
          </a:p>
          <a:p>
            <a:pPr marL="514350" lvl="0" indent="-514350">
              <a:buFont typeface="+mj-lt"/>
              <a:buAutoNum type="arabicPeriod"/>
            </a:pPr>
            <a:r>
              <a:rPr lang="el-GR" sz="3000" i="1" dirty="0" smtClean="0">
                <a:latin typeface="Palatino Linotype" pitchFamily="18" charset="0"/>
              </a:rPr>
              <a:t>κατευνάζει</a:t>
            </a:r>
            <a:endParaRPr lang="el-GR" sz="3000" dirty="0" smtClean="0">
              <a:latin typeface="Palatino Linotype" pitchFamily="18" charset="0"/>
            </a:endParaRPr>
          </a:p>
          <a:p>
            <a:pPr marL="514350" lvl="0" indent="-514350">
              <a:buFont typeface="+mj-lt"/>
              <a:buAutoNum type="arabicPeriod"/>
            </a:pPr>
            <a:r>
              <a:rPr lang="el-GR" sz="3000" i="1" dirty="0" err="1" smtClean="0">
                <a:latin typeface="Palatino Linotype" pitchFamily="18" charset="0"/>
              </a:rPr>
              <a:t>καταλλάττει</a:t>
            </a:r>
            <a:r>
              <a:rPr lang="el-GR" sz="3000" i="1" dirty="0" smtClean="0">
                <a:latin typeface="Palatino Linotype" pitchFamily="18" charset="0"/>
              </a:rPr>
              <a:t> </a:t>
            </a:r>
            <a:endParaRPr lang="el-GR" sz="3000" dirty="0" smtClean="0">
              <a:latin typeface="Palatino Linotype" pitchFamily="18" charset="0"/>
            </a:endParaRPr>
          </a:p>
          <a:p>
            <a:pPr marL="514350" lvl="0" indent="-514350">
              <a:buFont typeface="+mj-lt"/>
              <a:buAutoNum type="arabicPeriod"/>
            </a:pPr>
            <a:r>
              <a:rPr lang="el-GR" sz="3000" i="1" dirty="0" err="1" smtClean="0">
                <a:latin typeface="Palatino Linotype" pitchFamily="18" charset="0"/>
              </a:rPr>
              <a:t>τοὺς</a:t>
            </a:r>
            <a:r>
              <a:rPr lang="el-GR" sz="3000" i="1" dirty="0" smtClean="0">
                <a:latin typeface="Palatino Linotype" pitchFamily="18" charset="0"/>
              </a:rPr>
              <a:t> </a:t>
            </a:r>
            <a:r>
              <a:rPr lang="el-GR" sz="3000" i="1" dirty="0" err="1" smtClean="0">
                <a:latin typeface="Palatino Linotype" pitchFamily="18" charset="0"/>
              </a:rPr>
              <a:t>πταίσαντας</a:t>
            </a:r>
            <a:r>
              <a:rPr lang="el-GR" sz="3000" i="1" dirty="0" smtClean="0">
                <a:latin typeface="Palatino Linotype" pitchFamily="18" charset="0"/>
              </a:rPr>
              <a:t>  </a:t>
            </a:r>
            <a:endParaRPr lang="el-GR" sz="3000" dirty="0" smtClean="0">
              <a:latin typeface="Palatino Linotype" pitchFamily="18" charset="0"/>
            </a:endParaRPr>
          </a:p>
          <a:p>
            <a:pPr marL="514350" lvl="0" indent="-514350">
              <a:buFont typeface="+mj-lt"/>
              <a:buAutoNum type="arabicPeriod"/>
            </a:pPr>
            <a:r>
              <a:rPr lang="el-GR" sz="3000" i="1" dirty="0" err="1" smtClean="0">
                <a:latin typeface="Palatino Linotype" pitchFamily="18" charset="0"/>
              </a:rPr>
              <a:t>βοῶντες</a:t>
            </a:r>
            <a:r>
              <a:rPr lang="el-GR" sz="3000" i="1" dirty="0" smtClean="0">
                <a:latin typeface="Palatino Linotype" pitchFamily="18" charset="0"/>
              </a:rPr>
              <a:t>, </a:t>
            </a:r>
            <a:r>
              <a:rPr lang="el-GR" sz="3000" i="1" dirty="0" err="1" smtClean="0">
                <a:latin typeface="Palatino Linotype" pitchFamily="18" charset="0"/>
              </a:rPr>
              <a:t>Χριστῷ</a:t>
            </a:r>
            <a:r>
              <a:rPr lang="el-GR" sz="3000" i="1" dirty="0" smtClean="0">
                <a:latin typeface="Palatino Linotype" pitchFamily="18" charset="0"/>
              </a:rPr>
              <a:t> </a:t>
            </a:r>
            <a:r>
              <a:rPr lang="el-GR" sz="3000" i="1" dirty="0" err="1" smtClean="0">
                <a:latin typeface="Palatino Linotype" pitchFamily="18" charset="0"/>
              </a:rPr>
              <a:t>τῷ</a:t>
            </a:r>
            <a:r>
              <a:rPr lang="el-GR" sz="3000" i="1" dirty="0" smtClean="0">
                <a:latin typeface="Palatino Linotype" pitchFamily="18" charset="0"/>
              </a:rPr>
              <a:t> </a:t>
            </a:r>
            <a:r>
              <a:rPr lang="el-GR" sz="3000" i="1" dirty="0" err="1" smtClean="0">
                <a:latin typeface="Palatino Linotype" pitchFamily="18" charset="0"/>
              </a:rPr>
              <a:t>Θεῷ</a:t>
            </a:r>
            <a:r>
              <a:rPr lang="el-GR" sz="3000" i="1" dirty="0" smtClean="0">
                <a:latin typeface="Palatino Linotype" pitchFamily="18" charset="0"/>
              </a:rPr>
              <a:t>, ὁ </a:t>
            </a:r>
            <a:r>
              <a:rPr lang="el-GR" sz="3000" i="1" dirty="0" err="1" smtClean="0">
                <a:latin typeface="Palatino Linotype" pitchFamily="18" charset="0"/>
              </a:rPr>
              <a:t>ἀναστάς</a:t>
            </a:r>
            <a:r>
              <a:rPr lang="el-GR" sz="3000" i="1" dirty="0" smtClean="0">
                <a:latin typeface="Palatino Linotype" pitchFamily="18" charset="0"/>
              </a:rPr>
              <a:t> </a:t>
            </a:r>
            <a:endParaRPr lang="el-GR" sz="3000" dirty="0" smtClean="0">
              <a:latin typeface="Palatino Linotype" pitchFamily="18" charset="0"/>
            </a:endParaRPr>
          </a:p>
          <a:p>
            <a:endParaRPr lang="el-GR" dirty="0"/>
          </a:p>
        </p:txBody>
      </p:sp>
    </p:spTree>
  </p:cSld>
  <p:clrMapOvr>
    <a:masterClrMapping/>
  </p:clrMapOvr>
  <p:transition>
    <p:pull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548680"/>
            <a:ext cx="8229600" cy="5577483"/>
          </a:xfrm>
        </p:spPr>
        <p:txBody>
          <a:bodyPr>
            <a:normAutofit fontScale="85000" lnSpcReduction="20000"/>
          </a:bodyPr>
          <a:lstStyle/>
          <a:p>
            <a:pPr algn="just">
              <a:buNone/>
            </a:pPr>
            <a:r>
              <a:rPr lang="el-GR" dirty="0" smtClean="0">
                <a:latin typeface="Palatino Linotype" pitchFamily="18" charset="0"/>
              </a:rPr>
              <a:t>	</a:t>
            </a:r>
            <a:r>
              <a:rPr lang="el-GR" dirty="0" err="1" smtClean="0">
                <a:latin typeface="Palatino Linotype" pitchFamily="18" charset="0"/>
              </a:rPr>
              <a:t>Ἀκόμη</a:t>
            </a:r>
            <a:r>
              <a:rPr lang="el-GR" dirty="0" smtClean="0">
                <a:latin typeface="Palatino Linotype" pitchFamily="18" charset="0"/>
              </a:rPr>
              <a:t> </a:t>
            </a:r>
            <a:r>
              <a:rPr lang="el-GR" dirty="0" err="1" smtClean="0">
                <a:latin typeface="Palatino Linotype" pitchFamily="18" charset="0"/>
              </a:rPr>
              <a:t>ὅμως</a:t>
            </a:r>
            <a:r>
              <a:rPr lang="el-GR" dirty="0" smtClean="0">
                <a:latin typeface="Palatino Linotype" pitchFamily="18" charset="0"/>
              </a:rPr>
              <a:t> κι </a:t>
            </a:r>
            <a:r>
              <a:rPr lang="el-GR" dirty="0" err="1" smtClean="0">
                <a:latin typeface="Palatino Linotype" pitchFamily="18" charset="0"/>
              </a:rPr>
              <a:t>ἀπ’αὐτές</a:t>
            </a:r>
            <a:r>
              <a:rPr lang="el-GR" dirty="0" smtClean="0">
                <a:latin typeface="Palatino Linotype" pitchFamily="18" charset="0"/>
              </a:rPr>
              <a:t>, </a:t>
            </a:r>
            <a:r>
              <a:rPr lang="el-GR" dirty="0" err="1" smtClean="0">
                <a:latin typeface="Palatino Linotype" pitchFamily="18" charset="0"/>
              </a:rPr>
              <a:t>εἶναι</a:t>
            </a:r>
            <a:r>
              <a:rPr lang="el-GR" dirty="0" smtClean="0">
                <a:latin typeface="Palatino Linotype" pitchFamily="18" charset="0"/>
              </a:rPr>
              <a:t> </a:t>
            </a:r>
            <a:r>
              <a:rPr lang="el-GR" dirty="0" err="1" smtClean="0">
                <a:latin typeface="Palatino Linotype" pitchFamily="18" charset="0"/>
              </a:rPr>
              <a:t>ἐπίσης</a:t>
            </a:r>
            <a:r>
              <a:rPr lang="el-GR" dirty="0" smtClean="0">
                <a:latin typeface="Palatino Linotype" pitchFamily="18" charset="0"/>
              </a:rPr>
              <a:t> </a:t>
            </a:r>
            <a:r>
              <a:rPr lang="el-GR" dirty="0" err="1" smtClean="0">
                <a:latin typeface="Palatino Linotype" pitchFamily="18" charset="0"/>
              </a:rPr>
              <a:t>ἀξιοσημείωτο</a:t>
            </a:r>
            <a:r>
              <a:rPr lang="el-GR" dirty="0" smtClean="0">
                <a:latin typeface="Palatino Linotype" pitchFamily="18" charset="0"/>
              </a:rPr>
              <a:t> </a:t>
            </a:r>
            <a:r>
              <a:rPr lang="el-GR" dirty="0" err="1" smtClean="0">
                <a:latin typeface="Palatino Linotype" pitchFamily="18" charset="0"/>
              </a:rPr>
              <a:t>ὅτι</a:t>
            </a:r>
            <a:r>
              <a:rPr lang="el-GR" dirty="0" smtClean="0">
                <a:latin typeface="Palatino Linotype" pitchFamily="18" charset="0"/>
              </a:rPr>
              <a:t> </a:t>
            </a:r>
            <a:r>
              <a:rPr lang="el-GR" dirty="0" err="1" smtClean="0">
                <a:latin typeface="Palatino Linotype" pitchFamily="18" charset="0"/>
              </a:rPr>
              <a:t>οἱ</a:t>
            </a:r>
            <a:r>
              <a:rPr lang="el-GR" dirty="0" smtClean="0">
                <a:latin typeface="Palatino Linotype" pitchFamily="18" charset="0"/>
              </a:rPr>
              <a:t> </a:t>
            </a:r>
            <a:r>
              <a:rPr lang="el-GR" dirty="0" err="1" smtClean="0">
                <a:latin typeface="Palatino Linotype" pitchFamily="18" charset="0"/>
              </a:rPr>
              <a:t>μελωδικὲς</a:t>
            </a:r>
            <a:r>
              <a:rPr lang="el-GR" dirty="0" smtClean="0">
                <a:latin typeface="Palatino Linotype" pitchFamily="18" charset="0"/>
              </a:rPr>
              <a:t> φράσεις: </a:t>
            </a:r>
          </a:p>
          <a:p>
            <a:pPr lvl="0" algn="just"/>
            <a:r>
              <a:rPr lang="el-GR" i="1" u="sng" dirty="0" err="1" smtClean="0">
                <a:latin typeface="Palatino Linotype" pitchFamily="18" charset="0"/>
              </a:rPr>
              <a:t>τῶν</a:t>
            </a:r>
            <a:r>
              <a:rPr lang="el-GR" i="1" u="sng" dirty="0" smtClean="0">
                <a:latin typeface="Palatino Linotype" pitchFamily="18" charset="0"/>
              </a:rPr>
              <a:t> </a:t>
            </a:r>
            <a:r>
              <a:rPr lang="el-GR" i="1" u="sng" dirty="0" err="1" smtClean="0">
                <a:latin typeface="Palatino Linotype" pitchFamily="18" charset="0"/>
              </a:rPr>
              <a:t>ἀρετῶν</a:t>
            </a:r>
            <a:r>
              <a:rPr lang="el-GR" dirty="0" smtClean="0">
                <a:latin typeface="Palatino Linotype" pitchFamily="18" charset="0"/>
              </a:rPr>
              <a:t> </a:t>
            </a:r>
            <a:r>
              <a:rPr lang="el-GR" dirty="0" err="1" smtClean="0">
                <a:latin typeface="Palatino Linotype" pitchFamily="18" charset="0"/>
              </a:rPr>
              <a:t>καὶ</a:t>
            </a:r>
            <a:r>
              <a:rPr lang="el-GR" dirty="0" smtClean="0">
                <a:latin typeface="Palatino Linotype" pitchFamily="18" charset="0"/>
              </a:rPr>
              <a:t> </a:t>
            </a:r>
            <a:r>
              <a:rPr lang="el-GR" u="sng" dirty="0" err="1" smtClean="0">
                <a:latin typeface="Palatino Linotype" pitchFamily="18" charset="0"/>
              </a:rPr>
              <a:t>πλοῦτον</a:t>
            </a:r>
            <a:r>
              <a:rPr lang="el-GR" u="sng" dirty="0" smtClean="0">
                <a:latin typeface="Palatino Linotype" pitchFamily="18" charset="0"/>
              </a:rPr>
              <a:t> </a:t>
            </a:r>
            <a:r>
              <a:rPr lang="el-GR" u="sng" dirty="0" err="1" smtClean="0">
                <a:latin typeface="Palatino Linotype" pitchFamily="18" charset="0"/>
              </a:rPr>
              <a:t>ὑμῖν</a:t>
            </a:r>
            <a:r>
              <a:rPr lang="el-GR" u="sng" dirty="0" smtClean="0">
                <a:latin typeface="Palatino Linotype" pitchFamily="18" charset="0"/>
              </a:rPr>
              <a:t> </a:t>
            </a:r>
            <a:r>
              <a:rPr lang="el-GR" dirty="0" smtClean="0">
                <a:latin typeface="Palatino Linotype" pitchFamily="18" charset="0"/>
              </a:rPr>
              <a:t>προσομοιάζουν προφανέστατα </a:t>
            </a:r>
            <a:r>
              <a:rPr lang="el-GR" dirty="0" err="1" smtClean="0">
                <a:latin typeface="Palatino Linotype" pitchFamily="18" charset="0"/>
              </a:rPr>
              <a:t>μὲ</a:t>
            </a:r>
            <a:r>
              <a:rPr lang="el-GR" dirty="0" smtClean="0">
                <a:latin typeface="Palatino Linotype" pitchFamily="18" charset="0"/>
              </a:rPr>
              <a:t> </a:t>
            </a:r>
            <a:r>
              <a:rPr lang="el-GR" dirty="0" err="1" smtClean="0">
                <a:latin typeface="Palatino Linotype" pitchFamily="18" charset="0"/>
              </a:rPr>
              <a:t>τὴν</a:t>
            </a:r>
            <a:r>
              <a:rPr lang="el-GR" dirty="0" smtClean="0">
                <a:latin typeface="Palatino Linotype" pitchFamily="18" charset="0"/>
              </a:rPr>
              <a:t> </a:t>
            </a:r>
            <a:r>
              <a:rPr lang="el-GR" dirty="0" err="1" smtClean="0">
                <a:latin typeface="Palatino Linotype" pitchFamily="18" charset="0"/>
              </a:rPr>
              <a:t>ἀντίστοιχη</a:t>
            </a:r>
            <a:r>
              <a:rPr lang="el-GR" dirty="0" smtClean="0">
                <a:latin typeface="Palatino Linotype" pitchFamily="18" charset="0"/>
              </a:rPr>
              <a:t> </a:t>
            </a:r>
            <a:r>
              <a:rPr lang="el-GR" dirty="0" err="1" smtClean="0">
                <a:latin typeface="Palatino Linotype" pitchFamily="18" charset="0"/>
              </a:rPr>
              <a:t>μελωδικὴ</a:t>
            </a:r>
            <a:r>
              <a:rPr lang="el-GR" dirty="0" smtClean="0">
                <a:latin typeface="Palatino Linotype" pitchFamily="18" charset="0"/>
              </a:rPr>
              <a:t> φράση </a:t>
            </a:r>
            <a:r>
              <a:rPr lang="el-GR" i="1" dirty="0" smtClean="0">
                <a:latin typeface="Palatino Linotype" pitchFamily="18" charset="0"/>
              </a:rPr>
              <a:t>«</a:t>
            </a:r>
            <a:r>
              <a:rPr lang="el-GR" i="1" dirty="0" err="1" smtClean="0">
                <a:latin typeface="Palatino Linotype" pitchFamily="18" charset="0"/>
              </a:rPr>
              <a:t>χερσὶν</a:t>
            </a:r>
            <a:r>
              <a:rPr lang="el-GR" i="1" dirty="0" smtClean="0">
                <a:latin typeface="Palatino Linotype" pitchFamily="18" charset="0"/>
              </a:rPr>
              <a:t> </a:t>
            </a:r>
            <a:r>
              <a:rPr lang="el-GR" i="1" dirty="0" err="1" smtClean="0">
                <a:latin typeface="Palatino Linotype" pitchFamily="18" charset="0"/>
              </a:rPr>
              <a:t>ἐμπαιχθῆναι</a:t>
            </a:r>
            <a:r>
              <a:rPr lang="el-GR" i="1" dirty="0" smtClean="0">
                <a:latin typeface="Palatino Linotype" pitchFamily="18" charset="0"/>
              </a:rPr>
              <a:t>»</a:t>
            </a:r>
            <a:r>
              <a:rPr lang="el-GR"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τὴν</a:t>
            </a:r>
            <a:r>
              <a:rPr lang="el-GR" dirty="0" smtClean="0">
                <a:latin typeface="Palatino Linotype" pitchFamily="18" charset="0"/>
              </a:rPr>
              <a:t> παραπάνω σύνθεση </a:t>
            </a:r>
            <a:r>
              <a:rPr lang="el-GR" dirty="0" err="1" smtClean="0">
                <a:latin typeface="Palatino Linotype" pitchFamily="18" charset="0"/>
              </a:rPr>
              <a:t>τοῦ</a:t>
            </a:r>
            <a:r>
              <a:rPr lang="el-GR" dirty="0" smtClean="0">
                <a:latin typeface="Palatino Linotype" pitchFamily="18" charset="0"/>
              </a:rPr>
              <a:t> Κωνσταντίνου </a:t>
            </a:r>
            <a:r>
              <a:rPr lang="el-GR" dirty="0" err="1" smtClean="0">
                <a:latin typeface="Palatino Linotype" pitchFamily="18" charset="0"/>
              </a:rPr>
              <a:t>Πρίγγου</a:t>
            </a:r>
            <a:r>
              <a:rPr lang="el-GR" dirty="0" smtClean="0">
                <a:latin typeface="Palatino Linotype" pitchFamily="18" charset="0"/>
              </a:rPr>
              <a:t> </a:t>
            </a:r>
          </a:p>
          <a:p>
            <a:pPr lvl="0" algn="just">
              <a:buNone/>
            </a:pPr>
            <a:endParaRPr lang="el-GR" dirty="0" smtClean="0">
              <a:latin typeface="Palatino Linotype" pitchFamily="18" charset="0"/>
            </a:endParaRPr>
          </a:p>
          <a:p>
            <a:pPr>
              <a:buNone/>
            </a:pPr>
            <a:r>
              <a:rPr lang="el-GR" dirty="0" smtClean="0">
                <a:latin typeface="Palatino Linotype" pitchFamily="18" charset="0"/>
              </a:rPr>
              <a:t>	</a:t>
            </a:r>
            <a:r>
              <a:rPr lang="el-GR" dirty="0" err="1" smtClean="0">
                <a:latin typeface="Palatino Linotype" pitchFamily="18" charset="0"/>
              </a:rPr>
              <a:t>ἐνῶ</a:t>
            </a:r>
            <a:r>
              <a:rPr lang="el-GR" dirty="0" smtClean="0">
                <a:latin typeface="Palatino Linotype" pitchFamily="18" charset="0"/>
              </a:rPr>
              <a:t> </a:t>
            </a:r>
            <a:r>
              <a:rPr lang="el-GR" dirty="0" err="1" smtClean="0">
                <a:latin typeface="Palatino Linotype" pitchFamily="18" charset="0"/>
              </a:rPr>
              <a:t>ἀντίστοιχα</a:t>
            </a:r>
            <a:r>
              <a:rPr lang="el-GR" dirty="0" smtClean="0">
                <a:latin typeface="Palatino Linotype" pitchFamily="18" charset="0"/>
              </a:rPr>
              <a:t> </a:t>
            </a:r>
            <a:r>
              <a:rPr lang="el-GR" dirty="0" err="1" smtClean="0">
                <a:latin typeface="Palatino Linotype" pitchFamily="18" charset="0"/>
              </a:rPr>
              <a:t>καὶ</a:t>
            </a:r>
            <a:r>
              <a:rPr lang="el-GR" dirty="0" smtClean="0">
                <a:latin typeface="Palatino Linotype" pitchFamily="18" charset="0"/>
              </a:rPr>
              <a:t> ἡ φράση: </a:t>
            </a:r>
          </a:p>
          <a:p>
            <a:pPr lvl="0" algn="just"/>
            <a:r>
              <a:rPr lang="el-GR" i="1" u="sng" dirty="0" err="1" smtClean="0">
                <a:latin typeface="Palatino Linotype" pitchFamily="18" charset="0"/>
              </a:rPr>
              <a:t>βοῶντες</a:t>
            </a:r>
            <a:r>
              <a:rPr lang="el-GR" i="1" u="sng" dirty="0" smtClean="0">
                <a:latin typeface="Palatino Linotype" pitchFamily="18" charset="0"/>
              </a:rPr>
              <a:t>, </a:t>
            </a:r>
            <a:r>
              <a:rPr lang="el-GR" i="1" u="sng" dirty="0" err="1" smtClean="0">
                <a:latin typeface="Palatino Linotype" pitchFamily="18" charset="0"/>
              </a:rPr>
              <a:t>Χριστῷ</a:t>
            </a:r>
            <a:r>
              <a:rPr lang="el-GR" i="1" u="sng" dirty="0" smtClean="0">
                <a:latin typeface="Palatino Linotype" pitchFamily="18" charset="0"/>
              </a:rPr>
              <a:t> </a:t>
            </a:r>
            <a:r>
              <a:rPr lang="el-GR" i="1" u="sng" dirty="0" err="1" smtClean="0">
                <a:latin typeface="Palatino Linotype" pitchFamily="18" charset="0"/>
              </a:rPr>
              <a:t>τῷ</a:t>
            </a:r>
            <a:r>
              <a:rPr lang="el-GR" i="1" u="sng" dirty="0" smtClean="0">
                <a:latin typeface="Palatino Linotype" pitchFamily="18" charset="0"/>
              </a:rPr>
              <a:t> </a:t>
            </a:r>
            <a:r>
              <a:rPr lang="el-GR" i="1" u="sng" dirty="0" err="1" smtClean="0">
                <a:latin typeface="Palatino Linotype" pitchFamily="18" charset="0"/>
              </a:rPr>
              <a:t>Θεῷ</a:t>
            </a:r>
            <a:r>
              <a:rPr lang="el-GR" i="1" u="sng" dirty="0" smtClean="0">
                <a:latin typeface="Palatino Linotype" pitchFamily="18" charset="0"/>
              </a:rPr>
              <a:t>, ὁ </a:t>
            </a:r>
            <a:r>
              <a:rPr lang="el-GR" i="1" u="sng" dirty="0" err="1" smtClean="0">
                <a:latin typeface="Palatino Linotype" pitchFamily="18" charset="0"/>
              </a:rPr>
              <a:t>ἀναστὰς</a:t>
            </a:r>
            <a:r>
              <a:rPr lang="el-GR" dirty="0" smtClean="0">
                <a:latin typeface="Palatino Linotype" pitchFamily="18" charset="0"/>
              </a:rPr>
              <a:t> </a:t>
            </a:r>
            <a:r>
              <a:rPr lang="el-GR" dirty="0" err="1" smtClean="0">
                <a:latin typeface="Palatino Linotype" pitchFamily="18" charset="0"/>
              </a:rPr>
              <a:t>μὲ</a:t>
            </a:r>
            <a:r>
              <a:rPr lang="el-GR" dirty="0" smtClean="0">
                <a:latin typeface="Palatino Linotype" pitchFamily="18" charset="0"/>
              </a:rPr>
              <a:t> </a:t>
            </a:r>
            <a:r>
              <a:rPr lang="el-GR" dirty="0" err="1" smtClean="0">
                <a:latin typeface="Palatino Linotype" pitchFamily="18" charset="0"/>
              </a:rPr>
              <a:t>τὴ</a:t>
            </a:r>
            <a:r>
              <a:rPr lang="el-GR" dirty="0" smtClean="0">
                <a:latin typeface="Palatino Linotype" pitchFamily="18" charset="0"/>
              </a:rPr>
              <a:t> φράση </a:t>
            </a:r>
            <a:r>
              <a:rPr lang="el-GR" i="1" dirty="0" smtClean="0">
                <a:latin typeface="Palatino Linotype" pitchFamily="18" charset="0"/>
              </a:rPr>
              <a:t>«</a:t>
            </a:r>
            <a:r>
              <a:rPr lang="el-GR" i="1" dirty="0" err="1" smtClean="0">
                <a:latin typeface="Palatino Linotype" pitchFamily="18" charset="0"/>
              </a:rPr>
              <a:t>τῆς</a:t>
            </a:r>
            <a:r>
              <a:rPr lang="el-GR" i="1" dirty="0" smtClean="0">
                <a:latin typeface="Palatino Linotype" pitchFamily="18" charset="0"/>
              </a:rPr>
              <a:t> πίστεως </a:t>
            </a:r>
            <a:r>
              <a:rPr lang="el-GR" i="1" dirty="0" err="1" smtClean="0">
                <a:latin typeface="Palatino Linotype" pitchFamily="18" charset="0"/>
              </a:rPr>
              <a:t>τὴν</a:t>
            </a:r>
            <a:r>
              <a:rPr lang="el-GR" i="1" dirty="0" smtClean="0">
                <a:latin typeface="Palatino Linotype" pitchFamily="18" charset="0"/>
              </a:rPr>
              <a:t> </a:t>
            </a:r>
            <a:r>
              <a:rPr lang="el-GR" i="1" dirty="0" err="1" smtClean="0">
                <a:latin typeface="Palatino Linotype" pitchFamily="18" charset="0"/>
              </a:rPr>
              <a:t>ἄγκυραν</a:t>
            </a:r>
            <a:r>
              <a:rPr lang="el-GR" i="1" dirty="0" smtClean="0">
                <a:latin typeface="Palatino Linotype" pitchFamily="18" charset="0"/>
              </a:rPr>
              <a:t>, </a:t>
            </a:r>
            <a:r>
              <a:rPr lang="el-GR" i="1" dirty="0" err="1" smtClean="0">
                <a:latin typeface="Palatino Linotype" pitchFamily="18" charset="0"/>
              </a:rPr>
              <a:t>ὑπέρμαχον</a:t>
            </a:r>
            <a:r>
              <a:rPr lang="el-GR" i="1" dirty="0" smtClean="0">
                <a:latin typeface="Palatino Linotype" pitchFamily="18" charset="0"/>
              </a:rPr>
              <a:t> </a:t>
            </a:r>
            <a:r>
              <a:rPr lang="el-GR" i="1" dirty="0" err="1" smtClean="0">
                <a:latin typeface="Palatino Linotype" pitchFamily="18" charset="0"/>
              </a:rPr>
              <a:t>ἔχομεν</a:t>
            </a:r>
            <a:r>
              <a:rPr lang="el-GR" i="1" dirty="0" smtClean="0">
                <a:latin typeface="Palatino Linotype" pitchFamily="18" charset="0"/>
              </a:rPr>
              <a:t> </a:t>
            </a:r>
            <a:r>
              <a:rPr lang="el-GR" i="1" dirty="0" err="1" smtClean="0">
                <a:latin typeface="Palatino Linotype" pitchFamily="18" charset="0"/>
              </a:rPr>
              <a:t>τὸν</a:t>
            </a:r>
            <a:r>
              <a:rPr lang="el-GR" i="1" dirty="0" smtClean="0">
                <a:latin typeface="Palatino Linotype" pitchFamily="18" charset="0"/>
              </a:rPr>
              <a:t>»</a:t>
            </a:r>
            <a:r>
              <a:rPr lang="el-GR" dirty="0" smtClean="0">
                <a:latin typeface="Palatino Linotype" pitchFamily="18" charset="0"/>
              </a:rPr>
              <a:t>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a:t>
            </a:r>
            <a:r>
              <a:rPr lang="el-GR" dirty="0" smtClean="0">
                <a:latin typeface="Palatino Linotype" pitchFamily="18" charset="0"/>
              </a:rPr>
              <a:t> μελοποιημένο </a:t>
            </a:r>
            <a:r>
              <a:rPr lang="el-GR" dirty="0" err="1" smtClean="0">
                <a:latin typeface="Palatino Linotype" pitchFamily="18" charset="0"/>
              </a:rPr>
              <a:t>ἀπὸ</a:t>
            </a:r>
            <a:r>
              <a:rPr lang="el-GR" dirty="0" smtClean="0">
                <a:latin typeface="Palatino Linotype" pitchFamily="18" charset="0"/>
              </a:rPr>
              <a:t> </a:t>
            </a:r>
            <a:r>
              <a:rPr lang="el-GR" dirty="0" err="1" smtClean="0">
                <a:latin typeface="Palatino Linotype" pitchFamily="18" charset="0"/>
              </a:rPr>
              <a:t>τὸν</a:t>
            </a:r>
            <a:r>
              <a:rPr lang="el-GR" dirty="0" smtClean="0">
                <a:latin typeface="Palatino Linotype" pitchFamily="18" charset="0"/>
              </a:rPr>
              <a:t> Πέτρο </a:t>
            </a:r>
            <a:r>
              <a:rPr lang="el-GR" dirty="0" err="1" smtClean="0">
                <a:latin typeface="Palatino Linotype" pitchFamily="18" charset="0"/>
              </a:rPr>
              <a:t>Φιλανθίδη</a:t>
            </a:r>
            <a:r>
              <a:rPr lang="el-GR" dirty="0" smtClean="0">
                <a:latin typeface="Palatino Linotype" pitchFamily="18" charset="0"/>
              </a:rPr>
              <a:t> </a:t>
            </a:r>
            <a:r>
              <a:rPr lang="el-GR" dirty="0" err="1" smtClean="0">
                <a:latin typeface="Palatino Linotype" pitchFamily="18" charset="0"/>
              </a:rPr>
              <a:t>δογματικὸ</a:t>
            </a:r>
            <a:r>
              <a:rPr lang="el-GR" dirty="0" smtClean="0">
                <a:latin typeface="Palatino Linotype" pitchFamily="18" charset="0"/>
              </a:rPr>
              <a:t> θεοτοκίο </a:t>
            </a:r>
            <a:r>
              <a:rPr lang="el-GR" dirty="0" err="1" smtClean="0">
                <a:latin typeface="Palatino Linotype" pitchFamily="18" charset="0"/>
              </a:rPr>
              <a:t>τοῦ</a:t>
            </a:r>
            <a:r>
              <a:rPr lang="el-GR" dirty="0" smtClean="0">
                <a:latin typeface="Palatino Linotype" pitchFamily="18" charset="0"/>
              </a:rPr>
              <a:t> πρώτου </a:t>
            </a:r>
            <a:r>
              <a:rPr lang="el-GR" dirty="0" err="1" smtClean="0">
                <a:latin typeface="Palatino Linotype" pitchFamily="18" charset="0"/>
              </a:rPr>
              <a:t>ἤχου</a:t>
            </a:r>
            <a:r>
              <a:rPr lang="el-GR" dirty="0" smtClean="0">
                <a:latin typeface="Palatino Linotype" pitchFamily="18" charset="0"/>
              </a:rPr>
              <a:t> </a:t>
            </a:r>
            <a:r>
              <a:rPr lang="el-GR" i="1" dirty="0" err="1" smtClean="0">
                <a:latin typeface="Palatino Linotype" pitchFamily="18" charset="0"/>
              </a:rPr>
              <a:t>Τὴν</a:t>
            </a:r>
            <a:r>
              <a:rPr lang="el-GR" i="1" dirty="0" smtClean="0">
                <a:latin typeface="Palatino Linotype" pitchFamily="18" charset="0"/>
              </a:rPr>
              <a:t> </a:t>
            </a:r>
            <a:r>
              <a:rPr lang="el-GR" i="1" dirty="0" err="1" smtClean="0">
                <a:latin typeface="Palatino Linotype" pitchFamily="18" charset="0"/>
              </a:rPr>
              <a:t>παγκόσμιον</a:t>
            </a:r>
            <a:r>
              <a:rPr lang="el-GR" i="1" dirty="0" smtClean="0">
                <a:latin typeface="Palatino Linotype" pitchFamily="18" charset="0"/>
              </a:rPr>
              <a:t> </a:t>
            </a:r>
            <a:r>
              <a:rPr lang="el-GR" i="1" dirty="0" err="1" smtClean="0">
                <a:latin typeface="Palatino Linotype" pitchFamily="18" charset="0"/>
              </a:rPr>
              <a:t>δόξαν</a:t>
            </a:r>
            <a:r>
              <a:rPr lang="el-GR" dirty="0" smtClean="0">
                <a:latin typeface="Palatino Linotype" pitchFamily="18" charset="0"/>
              </a:rPr>
              <a:t> (βλ. </a:t>
            </a:r>
            <a:r>
              <a:rPr lang="el-GR" dirty="0" err="1" smtClean="0">
                <a:latin typeface="Palatino Linotype" pitchFamily="18" charset="0"/>
              </a:rPr>
              <a:t>Φιλανθίδη</a:t>
            </a:r>
            <a:r>
              <a:rPr lang="el-GR" dirty="0" smtClean="0">
                <a:latin typeface="Palatino Linotype" pitchFamily="18" charset="0"/>
              </a:rPr>
              <a:t> Α’, σ. 2-3).</a:t>
            </a:r>
          </a:p>
          <a:p>
            <a:endParaRPr lang="el-GR" dirty="0"/>
          </a:p>
        </p:txBody>
      </p:sp>
    </p:spTree>
  </p:cSld>
  <p:clrMapOvr>
    <a:masterClrMapping/>
  </p:clrMapOvr>
  <p:transition>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C:\Users\Αχιλλέας Χαλδαιάκης\Documents\Σ Υ Ν Ε Δ Ρ Ι Α\2012\Νίκαια\μουσικά παραδείγματα\δ1.jpg"/>
          <p:cNvPicPr>
            <a:picLocks noGrp="1" noChangeAspect="1" noChangeArrowheads="1"/>
          </p:cNvPicPr>
          <p:nvPr>
            <p:ph idx="1"/>
          </p:nvPr>
        </p:nvPicPr>
        <p:blipFill>
          <a:blip r:embed="rId3" cstate="print"/>
          <a:srcRect/>
          <a:stretch>
            <a:fillRect/>
          </a:stretch>
        </p:blipFill>
        <p:spPr bwMode="auto">
          <a:xfrm>
            <a:off x="1979712" y="260648"/>
            <a:ext cx="5279456" cy="2520000"/>
          </a:xfrm>
          <a:prstGeom prst="rect">
            <a:avLst/>
          </a:prstGeom>
          <a:noFill/>
        </p:spPr>
      </p:pic>
      <p:pic>
        <p:nvPicPr>
          <p:cNvPr id="6147" name="Picture 3" descr="C:\Users\Αχιλλέας Χαλδαιάκης\Documents\Σ Υ Ν Ε Δ Ρ Ι Α\2012\Νίκαια\μουσικά παραδείγματα\Κύριε ερχόμενος Πριγγου\σάρωση0030 - Αντίγραφο.jpg"/>
          <p:cNvPicPr>
            <a:picLocks noChangeAspect="1" noChangeArrowheads="1"/>
          </p:cNvPicPr>
          <p:nvPr/>
        </p:nvPicPr>
        <p:blipFill>
          <a:blip r:embed="rId4" cstate="print"/>
          <a:srcRect/>
          <a:stretch>
            <a:fillRect/>
          </a:stretch>
        </p:blipFill>
        <p:spPr bwMode="auto">
          <a:xfrm>
            <a:off x="1259632" y="4725144"/>
            <a:ext cx="6895526" cy="1584000"/>
          </a:xfrm>
          <a:prstGeom prst="rect">
            <a:avLst/>
          </a:prstGeom>
          <a:noFill/>
        </p:spPr>
      </p:pic>
      <p:pic>
        <p:nvPicPr>
          <p:cNvPr id="6148" name="Picture 4" descr="C:\Users\Αχιλλέας Χαλδαιάκης\Documents\Σ Υ Ν Ε Δ Ρ Ι Α\2012\Νίκαια\μουσικά παραδείγματα\δ2.jpg"/>
          <p:cNvPicPr>
            <a:picLocks noChangeAspect="1" noChangeArrowheads="1"/>
          </p:cNvPicPr>
          <p:nvPr/>
        </p:nvPicPr>
        <p:blipFill>
          <a:blip r:embed="rId5" cstate="print"/>
          <a:srcRect/>
          <a:stretch>
            <a:fillRect/>
          </a:stretch>
        </p:blipFill>
        <p:spPr bwMode="auto">
          <a:xfrm>
            <a:off x="1619672" y="2996953"/>
            <a:ext cx="3492000" cy="1244673"/>
          </a:xfrm>
          <a:prstGeom prst="rect">
            <a:avLst/>
          </a:prstGeom>
          <a:noFill/>
        </p:spPr>
      </p:pic>
      <p:pic>
        <p:nvPicPr>
          <p:cNvPr id="6149" name="Picture 5" descr="C:\Users\Αχιλλέας Χαλδαιάκης\Documents\Σ Υ Ν Ε Δ Ρ Ι Α\2012\Νίκαια\μουσικά παραδείγματα\δ2β.jpg"/>
          <p:cNvPicPr>
            <a:picLocks noChangeAspect="1" noChangeArrowheads="1"/>
          </p:cNvPicPr>
          <p:nvPr/>
        </p:nvPicPr>
        <p:blipFill>
          <a:blip r:embed="rId6" cstate="print"/>
          <a:srcRect/>
          <a:stretch>
            <a:fillRect/>
          </a:stretch>
        </p:blipFill>
        <p:spPr bwMode="auto">
          <a:xfrm>
            <a:off x="5076056" y="2996952"/>
            <a:ext cx="3024000" cy="1234010"/>
          </a:xfrm>
          <a:prstGeom prst="rect">
            <a:avLst/>
          </a:prstGeom>
          <a:noFill/>
        </p:spPr>
      </p:pic>
    </p:spTree>
  </p:cSld>
  <p:clrMapOvr>
    <a:masterClrMapping/>
  </p:clrMapOvr>
  <p:transition>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4" name="Picture 2" descr="C:\Users\Αχιλλέας Χαλδαιάκης\Documents\Σ Υ Ν Ε Δ Ρ Ι Α\2011\Λιθουανία\εικόνες+υλικό power point\Πρίγγος φωτο.jpg"/>
          <p:cNvPicPr>
            <a:picLocks noGrp="1" noChangeAspect="1" noChangeArrowheads="1"/>
          </p:cNvPicPr>
          <p:nvPr>
            <p:ph idx="1"/>
          </p:nvPr>
        </p:nvPicPr>
        <p:blipFill>
          <a:blip r:embed="rId3" cstate="print"/>
          <a:srcRect/>
          <a:stretch>
            <a:fillRect/>
          </a:stretch>
        </p:blipFill>
        <p:spPr bwMode="auto">
          <a:xfrm>
            <a:off x="3149817" y="1600200"/>
            <a:ext cx="2844365"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8194" name="Picture 2" descr="C:\Users\Αχιλλέας Χαλδαιάκης\Documents\Σ Υ Ν Ε Δ Ρ Ι Α\2012\Νίκαια\μουσικά παραδείγματα\ζ1.jpg"/>
          <p:cNvPicPr>
            <a:picLocks noGrp="1" noChangeAspect="1" noChangeArrowheads="1"/>
          </p:cNvPicPr>
          <p:nvPr>
            <p:ph idx="1"/>
          </p:nvPr>
        </p:nvPicPr>
        <p:blipFill>
          <a:blip r:embed="rId3" cstate="print"/>
          <a:srcRect/>
          <a:stretch>
            <a:fillRect/>
          </a:stretch>
        </p:blipFill>
        <p:spPr bwMode="auto">
          <a:xfrm>
            <a:off x="2195736" y="260648"/>
            <a:ext cx="4199328" cy="3240000"/>
          </a:xfrm>
          <a:prstGeom prst="rect">
            <a:avLst/>
          </a:prstGeom>
          <a:noFill/>
        </p:spPr>
      </p:pic>
      <p:pic>
        <p:nvPicPr>
          <p:cNvPr id="8195" name="Picture 3" descr="C:\Users\Αχιλλέας Χαλδαιάκης\Documents\Σ Υ Ν Ε Δ Ρ Ι Α\2012\Νίκαια\μουσικά παραδείγματα\Την παγκόσμιον Φιλανθίδου\2 - Αντίγραφο.jpg"/>
          <p:cNvPicPr>
            <a:picLocks noChangeAspect="1" noChangeArrowheads="1"/>
          </p:cNvPicPr>
          <p:nvPr/>
        </p:nvPicPr>
        <p:blipFill>
          <a:blip r:embed="rId4" cstate="print"/>
          <a:srcRect/>
          <a:stretch>
            <a:fillRect/>
          </a:stretch>
        </p:blipFill>
        <p:spPr bwMode="auto">
          <a:xfrm>
            <a:off x="1187624" y="4005064"/>
            <a:ext cx="6529578" cy="2160000"/>
          </a:xfrm>
          <a:prstGeom prst="rect">
            <a:avLst/>
          </a:prstGeom>
          <a:noFill/>
        </p:spPr>
      </p:pic>
    </p:spTree>
  </p:cSld>
  <p:clrMapOvr>
    <a:masterClrMapping/>
  </p:clrMapOvr>
  <p:transition>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1412776"/>
            <a:ext cx="8229600" cy="4713387"/>
          </a:xfrm>
        </p:spPr>
        <p:txBody>
          <a:bodyPr/>
          <a:lstStyle/>
          <a:p>
            <a:pPr algn="just">
              <a:buNone/>
            </a:pPr>
            <a:r>
              <a:rPr lang="el-GR" dirty="0" smtClean="0"/>
              <a:t>	</a:t>
            </a:r>
            <a:r>
              <a:rPr lang="el-GR" sz="2400" dirty="0" err="1" smtClean="0">
                <a:latin typeface="Palatino Linotype" pitchFamily="18" charset="0"/>
              </a:rPr>
              <a:t>Ἔτσι</a:t>
            </a:r>
            <a:r>
              <a:rPr lang="el-GR" sz="2400" dirty="0" smtClean="0">
                <a:latin typeface="Palatino Linotype" pitchFamily="18" charset="0"/>
              </a:rPr>
              <a:t>, </a:t>
            </a:r>
            <a:r>
              <a:rPr lang="el-GR" sz="2400" dirty="0" err="1" smtClean="0">
                <a:latin typeface="Palatino Linotype" pitchFamily="18" charset="0"/>
              </a:rPr>
              <a:t>οἱ</a:t>
            </a:r>
            <a:r>
              <a:rPr lang="el-GR" sz="2400" dirty="0" smtClean="0">
                <a:latin typeface="Palatino Linotype" pitchFamily="18" charset="0"/>
              </a:rPr>
              <a:t> </a:t>
            </a:r>
            <a:r>
              <a:rPr lang="el-GR" sz="2400" dirty="0" err="1" smtClean="0">
                <a:latin typeface="Palatino Linotype" pitchFamily="18" charset="0"/>
              </a:rPr>
              <a:t>πραγματικὰ</a:t>
            </a:r>
            <a:r>
              <a:rPr lang="el-GR" sz="2400" dirty="0" smtClean="0">
                <a:latin typeface="Palatino Linotype" pitchFamily="18" charset="0"/>
              </a:rPr>
              <a:t> </a:t>
            </a:r>
            <a:r>
              <a:rPr lang="el-GR" sz="2400" dirty="0" err="1" smtClean="0">
                <a:latin typeface="Palatino Linotype" pitchFamily="18" charset="0"/>
              </a:rPr>
              <a:t>καινοφανεῖς</a:t>
            </a:r>
            <a:r>
              <a:rPr lang="el-GR" sz="2400" dirty="0" smtClean="0">
                <a:latin typeface="Palatino Linotype" pitchFamily="18" charset="0"/>
              </a:rPr>
              <a:t> </a:t>
            </a:r>
            <a:r>
              <a:rPr lang="el-GR" sz="2400" dirty="0" err="1" smtClean="0">
                <a:latin typeface="Palatino Linotype" pitchFamily="18" charset="0"/>
              </a:rPr>
              <a:t>μελικὲς</a:t>
            </a:r>
            <a:r>
              <a:rPr lang="el-GR" sz="2400" dirty="0" smtClean="0">
                <a:latin typeface="Palatino Linotype" pitchFamily="18" charset="0"/>
              </a:rPr>
              <a:t> προτάσεις </a:t>
            </a:r>
            <a:r>
              <a:rPr lang="el-GR" sz="2400" dirty="0" err="1" smtClean="0">
                <a:latin typeface="Palatino Linotype" pitchFamily="18" charset="0"/>
              </a:rPr>
              <a:t>τοῦ</a:t>
            </a:r>
            <a:r>
              <a:rPr lang="el-GR" sz="2400" dirty="0" smtClean="0">
                <a:latin typeface="Palatino Linotype" pitchFamily="18" charset="0"/>
              </a:rPr>
              <a:t> </a:t>
            </a:r>
            <a:r>
              <a:rPr lang="el-GR" sz="2400" dirty="0" err="1" smtClean="0">
                <a:latin typeface="Palatino Linotype" pitchFamily="18" charset="0"/>
              </a:rPr>
              <a:t>Στανίτσα</a:t>
            </a:r>
            <a:r>
              <a:rPr lang="el-GR" sz="2400" dirty="0" smtClean="0">
                <a:latin typeface="Palatino Linotype" pitchFamily="18" charset="0"/>
              </a:rPr>
              <a:t> </a:t>
            </a:r>
            <a:r>
              <a:rPr lang="el-GR" sz="2400" dirty="0" err="1" smtClean="0">
                <a:latin typeface="Palatino Linotype" pitchFamily="18" charset="0"/>
              </a:rPr>
              <a:t>εἶναι</a:t>
            </a:r>
            <a:r>
              <a:rPr lang="el-GR" sz="2400" dirty="0" smtClean="0">
                <a:latin typeface="Palatino Linotype" pitchFamily="18" charset="0"/>
              </a:rPr>
              <a:t> </a:t>
            </a:r>
            <a:r>
              <a:rPr lang="el-GR" sz="2400" dirty="0" err="1" smtClean="0">
                <a:latin typeface="Palatino Linotype" pitchFamily="18" charset="0"/>
              </a:rPr>
              <a:t>οἱ</a:t>
            </a:r>
            <a:r>
              <a:rPr lang="el-GR" sz="2400" dirty="0" smtClean="0">
                <a:latin typeface="Palatino Linotype" pitchFamily="18" charset="0"/>
              </a:rPr>
              <a:t> </a:t>
            </a:r>
            <a:r>
              <a:rPr lang="el-GR" sz="2400" dirty="0" err="1" smtClean="0">
                <a:latin typeface="Palatino Linotype" pitchFamily="18" charset="0"/>
              </a:rPr>
              <a:t>μουσικὲς</a:t>
            </a:r>
            <a:r>
              <a:rPr lang="el-GR" sz="2400" dirty="0" smtClean="0">
                <a:latin typeface="Palatino Linotype" pitchFamily="18" charset="0"/>
              </a:rPr>
              <a:t> φράσεις:</a:t>
            </a:r>
          </a:p>
          <a:p>
            <a:pPr algn="just">
              <a:buNone/>
            </a:pPr>
            <a:endParaRPr lang="el-GR" sz="2400" dirty="0" smtClean="0">
              <a:latin typeface="Palatino Linotype" pitchFamily="18" charset="0"/>
            </a:endParaRPr>
          </a:p>
          <a:p>
            <a:pPr marL="457200" lvl="0" indent="-457200">
              <a:buFont typeface="+mj-lt"/>
              <a:buAutoNum type="arabicPeriod"/>
            </a:pPr>
            <a:r>
              <a:rPr lang="el-GR" sz="2400" i="1" dirty="0" err="1" smtClean="0">
                <a:latin typeface="Palatino Linotype" pitchFamily="18" charset="0"/>
              </a:rPr>
              <a:t>τῇ</a:t>
            </a:r>
            <a:r>
              <a:rPr lang="el-GR" sz="2400" i="1" dirty="0" smtClean="0">
                <a:latin typeface="Palatino Linotype" pitchFamily="18" charset="0"/>
              </a:rPr>
              <a:t> </a:t>
            </a:r>
            <a:r>
              <a:rPr lang="el-GR" sz="2400" i="1" dirty="0" err="1" smtClean="0">
                <a:latin typeface="Palatino Linotype" pitchFamily="18" charset="0"/>
              </a:rPr>
              <a:t>βασιλίδι</a:t>
            </a:r>
            <a:endParaRPr lang="el-GR" sz="2400" dirty="0" smtClean="0">
              <a:latin typeface="Palatino Linotype" pitchFamily="18" charset="0"/>
            </a:endParaRPr>
          </a:p>
          <a:p>
            <a:pPr marL="457200" lvl="0" indent="-457200">
              <a:buFont typeface="+mj-lt"/>
              <a:buAutoNum type="arabicPeriod"/>
            </a:pPr>
            <a:r>
              <a:rPr lang="el-GR" sz="2400" i="1" dirty="0" err="1" smtClean="0">
                <a:latin typeface="Palatino Linotype" pitchFamily="18" charset="0"/>
              </a:rPr>
              <a:t>τῶν</a:t>
            </a:r>
            <a:r>
              <a:rPr lang="el-GR" sz="2400" i="1" dirty="0" smtClean="0">
                <a:latin typeface="Palatino Linotype" pitchFamily="18" charset="0"/>
              </a:rPr>
              <a:t> </a:t>
            </a:r>
            <a:r>
              <a:rPr lang="el-GR" sz="2400" i="1" dirty="0" err="1" smtClean="0">
                <a:latin typeface="Palatino Linotype" pitchFamily="18" charset="0"/>
              </a:rPr>
              <a:t>παθῶν</a:t>
            </a:r>
            <a:r>
              <a:rPr lang="el-GR" sz="2400" i="1" dirty="0" smtClean="0">
                <a:latin typeface="Palatino Linotype" pitchFamily="18" charset="0"/>
              </a:rPr>
              <a:t> </a:t>
            </a:r>
            <a:endParaRPr lang="el-GR" sz="2400" dirty="0" smtClean="0">
              <a:latin typeface="Palatino Linotype" pitchFamily="18" charset="0"/>
            </a:endParaRPr>
          </a:p>
          <a:p>
            <a:pPr marL="457200" lvl="0" indent="-457200">
              <a:buFont typeface="+mj-lt"/>
              <a:buAutoNum type="arabicPeriod"/>
            </a:pPr>
            <a:r>
              <a:rPr lang="el-GR" sz="2400" i="1" dirty="0" err="1" smtClean="0">
                <a:latin typeface="Palatino Linotype" pitchFamily="18" charset="0"/>
              </a:rPr>
              <a:t>καταλλάττει</a:t>
            </a:r>
            <a:endParaRPr lang="el-GR" sz="2400" dirty="0" smtClean="0">
              <a:latin typeface="Palatino Linotype" pitchFamily="18" charset="0"/>
            </a:endParaRPr>
          </a:p>
          <a:p>
            <a:pPr marL="457200" lvl="0" indent="-457200">
              <a:buFont typeface="+mj-lt"/>
              <a:buAutoNum type="arabicPeriod"/>
            </a:pPr>
            <a:r>
              <a:rPr lang="el-GR" sz="2400" i="1" dirty="0" err="1" smtClean="0">
                <a:latin typeface="Palatino Linotype" pitchFamily="18" charset="0"/>
              </a:rPr>
              <a:t>τοὺς</a:t>
            </a:r>
            <a:r>
              <a:rPr lang="el-GR" sz="2400" i="1" dirty="0" smtClean="0">
                <a:latin typeface="Palatino Linotype" pitchFamily="18" charset="0"/>
              </a:rPr>
              <a:t> </a:t>
            </a:r>
            <a:r>
              <a:rPr lang="el-GR" sz="2400" i="1" dirty="0" err="1" smtClean="0">
                <a:latin typeface="Palatino Linotype" pitchFamily="18" charset="0"/>
              </a:rPr>
              <a:t>πταίσαντας</a:t>
            </a:r>
            <a:endParaRPr lang="el-GR" sz="2400" dirty="0" smtClean="0">
              <a:latin typeface="Palatino Linotype" pitchFamily="18" charset="0"/>
            </a:endParaRPr>
          </a:p>
          <a:p>
            <a:endParaRPr lang="el-GR" dirty="0"/>
          </a:p>
        </p:txBody>
      </p:sp>
    </p:spTree>
  </p:cSld>
  <p:clrMapOvr>
    <a:masterClrMapping/>
  </p:clrMapOvr>
  <p:transition>
    <p:pull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descr="C:\Users\Αχιλλέας Χαλδαιάκης\Documents\Σ Υ Ν Ε Δ Ρ Ι Α\2012\Νίκαια\μουσικά παραδείγματα\ιβ.jpg"/>
          <p:cNvPicPr>
            <a:picLocks noGrp="1" noChangeAspect="1" noChangeArrowheads="1"/>
          </p:cNvPicPr>
          <p:nvPr>
            <p:ph idx="1"/>
          </p:nvPr>
        </p:nvPicPr>
        <p:blipFill>
          <a:blip r:embed="rId3" cstate="print"/>
          <a:srcRect/>
          <a:stretch>
            <a:fillRect/>
          </a:stretch>
        </p:blipFill>
        <p:spPr bwMode="auto">
          <a:xfrm>
            <a:off x="2555776" y="188640"/>
            <a:ext cx="3744416" cy="6408712"/>
          </a:xfrm>
          <a:prstGeom prst="rect">
            <a:avLst/>
          </a:prstGeom>
          <a:noFill/>
        </p:spPr>
      </p:pic>
    </p:spTree>
  </p:cSld>
  <p:clrMapOvr>
    <a:masterClrMapping/>
  </p:clrMapOvr>
  <p:transition>
    <p:pull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516216" y="5733256"/>
            <a:ext cx="2627784" cy="1124744"/>
          </a:xfrm>
        </p:spPr>
        <p:txBody>
          <a:bodyPr>
            <a:normAutofit/>
          </a:bodyPr>
          <a:lstStyle/>
          <a:p>
            <a:r>
              <a:rPr lang="el-GR" sz="1200" dirty="0" smtClean="0">
                <a:latin typeface="Palatino Linotype" pitchFamily="18" charset="0"/>
              </a:rPr>
              <a:t>Σταυρουπόλεως </a:t>
            </a:r>
            <a:r>
              <a:rPr lang="en-US" sz="1200" dirty="0" smtClean="0">
                <a:latin typeface="Palatino Linotype" pitchFamily="18" charset="0"/>
              </a:rPr>
              <a:t>F</a:t>
            </a:r>
            <a:r>
              <a:rPr lang="el-GR" sz="1200" dirty="0" smtClean="0">
                <a:latin typeface="Palatino Linotype" pitchFamily="18" charset="0"/>
              </a:rPr>
              <a:t>48</a:t>
            </a:r>
            <a:r>
              <a:rPr lang="en-US" sz="1200" dirty="0" smtClean="0">
                <a:latin typeface="Palatino Linotype" pitchFamily="18" charset="0"/>
              </a:rPr>
              <a:t>m</a:t>
            </a:r>
            <a:r>
              <a:rPr lang="el-GR" sz="1200" dirty="0" smtClean="0">
                <a:latin typeface="Palatino Linotype" pitchFamily="18" charset="0"/>
              </a:rPr>
              <a:t> </a:t>
            </a:r>
            <a:br>
              <a:rPr lang="el-GR" sz="1200" dirty="0" smtClean="0">
                <a:latin typeface="Palatino Linotype" pitchFamily="18" charset="0"/>
              </a:rPr>
            </a:br>
            <a:r>
              <a:rPr lang="el-GR" sz="1200" dirty="0" smtClean="0">
                <a:latin typeface="Palatino Linotype" pitchFamily="18" charset="0"/>
              </a:rPr>
              <a:t>(</a:t>
            </a:r>
            <a:r>
              <a:rPr lang="el-GR" sz="1200" dirty="0" err="1" smtClean="0">
                <a:latin typeface="Palatino Linotype" pitchFamily="18" charset="0"/>
              </a:rPr>
              <a:t>χφ</a:t>
            </a:r>
            <a:r>
              <a:rPr lang="el-GR" sz="1200" dirty="0" smtClean="0">
                <a:latin typeface="Palatino Linotype" pitchFamily="18" charset="0"/>
              </a:rPr>
              <a:t>. </a:t>
            </a:r>
            <a:r>
              <a:rPr lang="el-GR" sz="1200" dirty="0" err="1" smtClean="0">
                <a:latin typeface="Palatino Linotype" pitchFamily="18" charset="0"/>
              </a:rPr>
              <a:t>Ἀθανασίου</a:t>
            </a:r>
            <a:r>
              <a:rPr lang="el-GR" sz="1200" dirty="0" smtClean="0">
                <a:latin typeface="Palatino Linotype" pitchFamily="18" charset="0"/>
              </a:rPr>
              <a:t>  </a:t>
            </a:r>
            <a:r>
              <a:rPr lang="el-GR" sz="1200" dirty="0" err="1" smtClean="0">
                <a:latin typeface="Palatino Linotype" pitchFamily="18" charset="0"/>
              </a:rPr>
              <a:t>Φωτεινοῦ</a:t>
            </a:r>
            <a:r>
              <a:rPr lang="el-GR" sz="1200" dirty="0" smtClean="0">
                <a:latin typeface="Palatino Linotype" pitchFamily="18" charset="0"/>
              </a:rPr>
              <a:t>:  1775),  φ. 124</a:t>
            </a:r>
            <a:r>
              <a:rPr lang="en-US" sz="1200" baseline="30000" dirty="0" smtClean="0">
                <a:latin typeface="Palatino Linotype" pitchFamily="18" charset="0"/>
              </a:rPr>
              <a:t>r</a:t>
            </a:r>
            <a:r>
              <a:rPr lang="el-GR" sz="1200" baseline="30000" dirty="0" smtClean="0">
                <a:latin typeface="Palatino Linotype" pitchFamily="18" charset="0"/>
              </a:rPr>
              <a:t>-</a:t>
            </a:r>
            <a:r>
              <a:rPr lang="en-US" sz="1200" baseline="30000" dirty="0" smtClean="0">
                <a:latin typeface="Palatino Linotype" pitchFamily="18" charset="0"/>
              </a:rPr>
              <a:t>v</a:t>
            </a:r>
            <a:endParaRPr lang="el-GR" sz="1200" dirty="0">
              <a:latin typeface="Palatino Linotype" pitchFamily="18" charset="0"/>
            </a:endParaRPr>
          </a:p>
        </p:txBody>
      </p:sp>
      <p:pic>
        <p:nvPicPr>
          <p:cNvPr id="11266" name="Picture 2" descr="C:\Users\Αχιλλέας Χαλδαιάκης\Documents\Σ Υ Ν Ε Δ Ρ Ι Α\2012\Νίκαια\μουσικά παραδείγματα\κώδικας Σταυρουπόλεως\ms 48m 124r Δξ-ριον ΠΠ χφ Αθανασιου ιατρου Πελ-σιου 1775.jpg"/>
          <p:cNvPicPr>
            <a:picLocks noGrp="1" noChangeAspect="1" noChangeArrowheads="1"/>
          </p:cNvPicPr>
          <p:nvPr>
            <p:ph idx="1"/>
          </p:nvPr>
        </p:nvPicPr>
        <p:blipFill>
          <a:blip r:embed="rId3" cstate="print"/>
          <a:srcRect/>
          <a:stretch>
            <a:fillRect/>
          </a:stretch>
        </p:blipFill>
        <p:spPr bwMode="auto">
          <a:xfrm>
            <a:off x="2843808" y="0"/>
            <a:ext cx="3533213" cy="4525963"/>
          </a:xfrm>
          <a:prstGeom prst="rect">
            <a:avLst/>
          </a:prstGeom>
          <a:noFill/>
        </p:spPr>
      </p:pic>
      <p:pic>
        <p:nvPicPr>
          <p:cNvPr id="11267" name="Picture 3" descr="C:\Users\Αχιλλέας Χαλδαιάκης\Documents\Σ Υ Ν Ε Δ Ρ Ι Α\2012\Νίκαια\μουσικά παραδείγματα\κώδικας Σταυρουπόλεως\ms 48m 124v Δξ-ριον ΠΠ χφ Αθανασιου ιατρου Πελ-σιου 1775.jpg"/>
          <p:cNvPicPr>
            <a:picLocks noChangeAspect="1" noChangeArrowheads="1"/>
          </p:cNvPicPr>
          <p:nvPr/>
        </p:nvPicPr>
        <p:blipFill>
          <a:blip r:embed="rId4" cstate="print"/>
          <a:srcRect/>
          <a:stretch>
            <a:fillRect/>
          </a:stretch>
        </p:blipFill>
        <p:spPr bwMode="auto">
          <a:xfrm>
            <a:off x="-16254413" y="-9872663"/>
            <a:ext cx="5636520" cy="3600000"/>
          </a:xfrm>
          <a:prstGeom prst="rect">
            <a:avLst/>
          </a:prstGeom>
          <a:noFill/>
        </p:spPr>
      </p:pic>
      <p:pic>
        <p:nvPicPr>
          <p:cNvPr id="11268" name="Picture 4" descr="C:\Users\Αχιλλέας Χαλδαιάκης\Documents\Σ Υ Ν Ε Δ Ρ Ι Α\2012\Νίκαια\μουσικά παραδείγματα\κώδικας Σταυρουπόλεως\ms 48m 124v Δξ-ριον ΠΠ χφ Αθανασιου ιατρου Πελ-σιου 1775.jpg"/>
          <p:cNvPicPr>
            <a:picLocks noChangeAspect="1" noChangeArrowheads="1"/>
          </p:cNvPicPr>
          <p:nvPr/>
        </p:nvPicPr>
        <p:blipFill>
          <a:blip r:embed="rId5" cstate="print"/>
          <a:srcRect/>
          <a:stretch>
            <a:fillRect/>
          </a:stretch>
        </p:blipFill>
        <p:spPr bwMode="auto">
          <a:xfrm>
            <a:off x="-16454335" y="-9872663"/>
            <a:ext cx="8454781" cy="5400000"/>
          </a:xfrm>
          <a:prstGeom prst="rect">
            <a:avLst/>
          </a:prstGeom>
          <a:noFill/>
        </p:spPr>
      </p:pic>
      <p:pic>
        <p:nvPicPr>
          <p:cNvPr id="7" name="6 - Εικόνα" descr="C:\Users\Αχιλλέας Χαλδαιάκης\Documents\Σ Υ Ν Ε Δ Ρ Ι Α\2011\Λιθουανία\μουσικά παραδείγματα\κώδικας Σταυρουπόλεως\ms 48m 124v Δξ-ριον ΠΠ χφ Αθανασιου ιατρου Πελ-σιου 1775.jpg"/>
          <p:cNvPicPr/>
          <p:nvPr/>
        </p:nvPicPr>
        <p:blipFill>
          <a:blip r:embed="rId6" cstate="print"/>
          <a:srcRect/>
          <a:stretch>
            <a:fillRect/>
          </a:stretch>
        </p:blipFill>
        <p:spPr bwMode="auto">
          <a:xfrm>
            <a:off x="2843808" y="4509120"/>
            <a:ext cx="3528000" cy="2304000"/>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457200" y="332656"/>
            <a:ext cx="8229600" cy="5793507"/>
          </a:xfrm>
        </p:spPr>
        <p:txBody>
          <a:bodyPr>
            <a:normAutofit fontScale="92500" lnSpcReduction="10000"/>
          </a:bodyPr>
          <a:lstStyle/>
          <a:p>
            <a:pPr algn="just">
              <a:buNone/>
            </a:pPr>
            <a:r>
              <a:rPr lang="el-GR" dirty="0" smtClean="0"/>
              <a:t>	</a:t>
            </a:r>
            <a:r>
              <a:rPr lang="el-GR" sz="3000" dirty="0" err="1" smtClean="0">
                <a:latin typeface="Palatino Linotype" pitchFamily="18" charset="0"/>
              </a:rPr>
              <a:t>Γιὰ</a:t>
            </a:r>
            <a:r>
              <a:rPr lang="el-GR" sz="3000" dirty="0" smtClean="0">
                <a:latin typeface="Palatino Linotype" pitchFamily="18" charset="0"/>
              </a:rPr>
              <a:t> </a:t>
            </a:r>
            <a:r>
              <a:rPr lang="el-GR" sz="3000" dirty="0" err="1" smtClean="0">
                <a:latin typeface="Palatino Linotype" pitchFamily="18" charset="0"/>
              </a:rPr>
              <a:t>τὶς</a:t>
            </a:r>
            <a:r>
              <a:rPr lang="el-GR" sz="3000" dirty="0" smtClean="0">
                <a:latin typeface="Palatino Linotype" pitchFamily="18" charset="0"/>
              </a:rPr>
              <a:t> φράσεις: </a:t>
            </a:r>
          </a:p>
          <a:p>
            <a:pPr algn="just">
              <a:buNone/>
            </a:pPr>
            <a:endParaRPr lang="el-GR" sz="3000" dirty="0" smtClean="0">
              <a:latin typeface="Palatino Linotype" pitchFamily="18" charset="0"/>
            </a:endParaRPr>
          </a:p>
          <a:p>
            <a:pPr lvl="0" algn="just"/>
            <a:r>
              <a:rPr lang="el-GR" sz="3000" i="1" dirty="0" smtClean="0">
                <a:latin typeface="Palatino Linotype" pitchFamily="18" charset="0"/>
              </a:rPr>
              <a:t>κατευνάζει </a:t>
            </a:r>
          </a:p>
          <a:p>
            <a:pPr lvl="0" algn="just"/>
            <a:r>
              <a:rPr lang="el-GR" sz="3000" i="1" dirty="0" err="1" smtClean="0">
                <a:latin typeface="Palatino Linotype" pitchFamily="18" charset="0"/>
              </a:rPr>
              <a:t>τὰ</a:t>
            </a:r>
            <a:r>
              <a:rPr lang="el-GR" sz="3000" i="1" dirty="0" smtClean="0">
                <a:latin typeface="Palatino Linotype" pitchFamily="18" charset="0"/>
              </a:rPr>
              <a:t> </a:t>
            </a:r>
            <a:r>
              <a:rPr lang="el-GR" sz="3000" i="1" dirty="0" err="1" smtClean="0">
                <a:latin typeface="Palatino Linotype" pitchFamily="18" charset="0"/>
              </a:rPr>
              <a:t>οἰδήματα</a:t>
            </a:r>
            <a:r>
              <a:rPr lang="el-GR" sz="3000" i="1" dirty="0" smtClean="0">
                <a:latin typeface="Palatino Linotype" pitchFamily="18" charset="0"/>
              </a:rPr>
              <a:t>  </a:t>
            </a:r>
            <a:endParaRPr lang="el-GR" sz="3000" dirty="0" smtClean="0">
              <a:latin typeface="Palatino Linotype" pitchFamily="18" charset="0"/>
            </a:endParaRPr>
          </a:p>
          <a:p>
            <a:pPr lvl="0" algn="just"/>
            <a:r>
              <a:rPr lang="el-GR" sz="3000" i="1" dirty="0" err="1" smtClean="0">
                <a:latin typeface="Palatino Linotype" pitchFamily="18" charset="0"/>
              </a:rPr>
              <a:t>διὸ</a:t>
            </a:r>
            <a:r>
              <a:rPr lang="el-GR" sz="3000" i="1" dirty="0" smtClean="0">
                <a:latin typeface="Palatino Linotype" pitchFamily="18" charset="0"/>
              </a:rPr>
              <a:t> μετ’ </a:t>
            </a:r>
            <a:r>
              <a:rPr lang="el-GR" sz="3000" i="1" dirty="0" err="1" smtClean="0">
                <a:latin typeface="Palatino Linotype" pitchFamily="18" charset="0"/>
              </a:rPr>
              <a:t>εὐφροσύνης</a:t>
            </a:r>
            <a:r>
              <a:rPr lang="el-GR" sz="3000" i="1" dirty="0" smtClean="0">
                <a:latin typeface="Palatino Linotype" pitchFamily="18" charset="0"/>
              </a:rPr>
              <a:t>  </a:t>
            </a:r>
            <a:endParaRPr lang="el-GR" sz="3000" dirty="0" smtClean="0">
              <a:latin typeface="Palatino Linotype" pitchFamily="18" charset="0"/>
            </a:endParaRPr>
          </a:p>
          <a:p>
            <a:pPr lvl="0" algn="just"/>
            <a:r>
              <a:rPr lang="el-GR" sz="3000" i="1" dirty="0" err="1" smtClean="0">
                <a:latin typeface="Palatino Linotype" pitchFamily="18" charset="0"/>
              </a:rPr>
              <a:t>ταύτην</a:t>
            </a:r>
            <a:r>
              <a:rPr lang="el-GR" sz="3000" i="1" dirty="0" smtClean="0">
                <a:latin typeface="Palatino Linotype" pitchFamily="18" charset="0"/>
              </a:rPr>
              <a:t> </a:t>
            </a:r>
            <a:r>
              <a:rPr lang="el-GR" sz="3000" i="1" dirty="0" err="1" smtClean="0">
                <a:latin typeface="Palatino Linotype" pitchFamily="18" charset="0"/>
              </a:rPr>
              <a:t>ὑποδεξώμεθα</a:t>
            </a:r>
            <a:endParaRPr lang="el-GR" sz="3000" i="1" dirty="0" smtClean="0">
              <a:latin typeface="Palatino Linotype" pitchFamily="18" charset="0"/>
            </a:endParaRPr>
          </a:p>
          <a:p>
            <a:pPr lvl="0" algn="just"/>
            <a:endParaRPr lang="el-GR" sz="3000" dirty="0" smtClean="0">
              <a:latin typeface="Palatino Linotype" pitchFamily="18" charset="0"/>
            </a:endParaRPr>
          </a:p>
          <a:p>
            <a:pPr algn="just">
              <a:buNone/>
            </a:pPr>
            <a:r>
              <a:rPr lang="el-GR" sz="3000" dirty="0" smtClean="0">
                <a:latin typeface="Palatino Linotype" pitchFamily="18" charset="0"/>
              </a:rPr>
              <a:t>	χρησιμοποίησα </a:t>
            </a:r>
            <a:r>
              <a:rPr lang="el-GR" sz="3000" dirty="0" err="1" smtClean="0">
                <a:latin typeface="Palatino Linotype" pitchFamily="18" charset="0"/>
              </a:rPr>
              <a:t>τὶς</a:t>
            </a:r>
            <a:r>
              <a:rPr lang="el-GR" sz="3000" dirty="0" smtClean="0">
                <a:latin typeface="Palatino Linotype" pitchFamily="18" charset="0"/>
              </a:rPr>
              <a:t> </a:t>
            </a:r>
            <a:r>
              <a:rPr lang="el-GR" sz="3000" dirty="0" err="1" smtClean="0">
                <a:latin typeface="Palatino Linotype" pitchFamily="18" charset="0"/>
              </a:rPr>
              <a:t>ὁμοειδεῖς</a:t>
            </a:r>
            <a:r>
              <a:rPr lang="el-GR" sz="3000" dirty="0" smtClean="0">
                <a:latin typeface="Palatino Linotype" pitchFamily="18" charset="0"/>
              </a:rPr>
              <a:t> καταγραφές τους </a:t>
            </a:r>
            <a:r>
              <a:rPr lang="el-GR" sz="3000" dirty="0" err="1" smtClean="0">
                <a:latin typeface="Palatino Linotype" pitchFamily="18" charset="0"/>
              </a:rPr>
              <a:t>ἀπὸ</a:t>
            </a:r>
            <a:r>
              <a:rPr lang="el-GR" sz="3000" dirty="0" smtClean="0">
                <a:latin typeface="Palatino Linotype" pitchFamily="18" charset="0"/>
              </a:rPr>
              <a:t> </a:t>
            </a:r>
            <a:r>
              <a:rPr lang="el-GR" sz="3000" dirty="0" err="1" smtClean="0">
                <a:latin typeface="Palatino Linotype" pitchFamily="18" charset="0"/>
              </a:rPr>
              <a:t>τὶς</a:t>
            </a:r>
            <a:r>
              <a:rPr lang="el-GR" sz="3000" dirty="0" smtClean="0">
                <a:latin typeface="Palatino Linotype" pitchFamily="18" charset="0"/>
              </a:rPr>
              <a:t> </a:t>
            </a:r>
            <a:r>
              <a:rPr lang="el-GR" sz="3000" dirty="0" err="1" smtClean="0">
                <a:latin typeface="Palatino Linotype" pitchFamily="18" charset="0"/>
              </a:rPr>
              <a:t>ἐπισημανθεῖσες</a:t>
            </a:r>
            <a:r>
              <a:rPr lang="el-GR" sz="3000" dirty="0" smtClean="0">
                <a:latin typeface="Palatino Linotype" pitchFamily="18" charset="0"/>
              </a:rPr>
              <a:t> </a:t>
            </a:r>
            <a:r>
              <a:rPr lang="el-GR" sz="3000" dirty="0" err="1" smtClean="0">
                <a:latin typeface="Palatino Linotype" pitchFamily="18" charset="0"/>
              </a:rPr>
              <a:t>ἀντίστοιχες</a:t>
            </a:r>
            <a:r>
              <a:rPr lang="el-GR" sz="3000" dirty="0" smtClean="0">
                <a:latin typeface="Palatino Linotype" pitchFamily="18" charset="0"/>
              </a:rPr>
              <a:t> συνθέσεις </a:t>
            </a:r>
            <a:r>
              <a:rPr lang="el-GR" sz="3000" dirty="0" err="1" smtClean="0">
                <a:latin typeface="Palatino Linotype" pitchFamily="18" charset="0"/>
              </a:rPr>
              <a:t>τοῦ</a:t>
            </a:r>
            <a:r>
              <a:rPr lang="el-GR" sz="3000" dirty="0" smtClean="0">
                <a:latin typeface="Palatino Linotype" pitchFamily="18" charset="0"/>
              </a:rPr>
              <a:t> Πέτρου (</a:t>
            </a:r>
            <a:r>
              <a:rPr lang="el-GR" sz="3000" dirty="0" err="1" smtClean="0">
                <a:latin typeface="Palatino Linotype" pitchFamily="18" charset="0"/>
              </a:rPr>
              <a:t>ὅπως</a:t>
            </a:r>
            <a:r>
              <a:rPr lang="el-GR" sz="3000" dirty="0" smtClean="0">
                <a:latin typeface="Palatino Linotype" pitchFamily="18" charset="0"/>
              </a:rPr>
              <a:t> κι </a:t>
            </a:r>
            <a:r>
              <a:rPr lang="el-GR" sz="3000" dirty="0" err="1" smtClean="0">
                <a:latin typeface="Palatino Linotype" pitchFamily="18" charset="0"/>
              </a:rPr>
              <a:t>αὐτὲς</a:t>
            </a:r>
            <a:r>
              <a:rPr lang="el-GR" sz="3000" dirty="0" smtClean="0">
                <a:latin typeface="Palatino Linotype" pitchFamily="18" charset="0"/>
              </a:rPr>
              <a:t> </a:t>
            </a:r>
            <a:r>
              <a:rPr lang="el-GR" sz="3000" dirty="0" err="1" smtClean="0">
                <a:latin typeface="Palatino Linotype" pitchFamily="18" charset="0"/>
              </a:rPr>
              <a:t>ἀνθολογοῦνται</a:t>
            </a:r>
            <a:r>
              <a:rPr lang="el-GR" sz="3000" dirty="0" smtClean="0">
                <a:latin typeface="Palatino Linotype" pitchFamily="18" charset="0"/>
              </a:rPr>
              <a:t> </a:t>
            </a:r>
            <a:r>
              <a:rPr lang="el-GR" sz="3000" dirty="0" err="1" smtClean="0">
                <a:latin typeface="Palatino Linotype" pitchFamily="18" charset="0"/>
              </a:rPr>
              <a:t>στὸν</a:t>
            </a:r>
            <a:r>
              <a:rPr lang="el-GR" sz="3000" dirty="0" smtClean="0">
                <a:latin typeface="Palatino Linotype" pitchFamily="18" charset="0"/>
              </a:rPr>
              <a:t> </a:t>
            </a:r>
            <a:r>
              <a:rPr lang="el-GR" sz="3000" dirty="0" err="1" smtClean="0">
                <a:latin typeface="Palatino Linotype" pitchFamily="18" charset="0"/>
              </a:rPr>
              <a:t>ἴδιο</a:t>
            </a:r>
            <a:r>
              <a:rPr lang="el-GR" sz="3000" dirty="0" smtClean="0">
                <a:latin typeface="Palatino Linotype" pitchFamily="18" charset="0"/>
              </a:rPr>
              <a:t> κώδικα, </a:t>
            </a:r>
            <a:r>
              <a:rPr lang="el-GR" sz="3000" dirty="0" err="1" smtClean="0">
                <a:latin typeface="Palatino Linotype" pitchFamily="18" charset="0"/>
              </a:rPr>
              <a:t>φφ</a:t>
            </a:r>
            <a:r>
              <a:rPr lang="el-GR" sz="3000" dirty="0" smtClean="0">
                <a:latin typeface="Palatino Linotype" pitchFamily="18" charset="0"/>
              </a:rPr>
              <a:t>. </a:t>
            </a:r>
            <a:r>
              <a:rPr lang="el-GR" sz="2800" dirty="0" smtClean="0">
                <a:latin typeface="Palatino Linotype" pitchFamily="18" charset="0"/>
              </a:rPr>
              <a:t>154</a:t>
            </a:r>
            <a:r>
              <a:rPr lang="en-US" sz="2800" baseline="30000" dirty="0" smtClean="0">
                <a:latin typeface="Palatino Linotype" pitchFamily="18" charset="0"/>
              </a:rPr>
              <a:t>r</a:t>
            </a:r>
            <a:r>
              <a:rPr lang="el-GR" sz="2800" baseline="30000" dirty="0" smtClean="0">
                <a:latin typeface="Palatino Linotype" pitchFamily="18" charset="0"/>
              </a:rPr>
              <a:t>-</a:t>
            </a:r>
            <a:r>
              <a:rPr lang="en-US" sz="2800" baseline="30000" dirty="0" smtClean="0">
                <a:latin typeface="Palatino Linotype" pitchFamily="18" charset="0"/>
              </a:rPr>
              <a:t>v</a:t>
            </a:r>
            <a:r>
              <a:rPr lang="el-GR" sz="2800" dirty="0" smtClean="0">
                <a:latin typeface="Palatino Linotype" pitchFamily="18" charset="0"/>
              </a:rPr>
              <a:t>, </a:t>
            </a:r>
            <a:r>
              <a:rPr lang="el-GR" sz="3000" dirty="0" smtClean="0">
                <a:latin typeface="Palatino Linotype" pitchFamily="18" charset="0"/>
              </a:rPr>
              <a:t>179</a:t>
            </a:r>
            <a:r>
              <a:rPr lang="el-GR" sz="3000" baseline="30000" dirty="0" smtClean="0">
                <a:latin typeface="Palatino Linotype" pitchFamily="18" charset="0"/>
              </a:rPr>
              <a:t>r-v</a:t>
            </a:r>
            <a:r>
              <a:rPr lang="el-GR" sz="3000" dirty="0" smtClean="0">
                <a:latin typeface="Palatino Linotype" pitchFamily="18" charset="0"/>
              </a:rPr>
              <a:t>, 200</a:t>
            </a:r>
            <a:r>
              <a:rPr lang="el-GR" sz="3000" baseline="30000" dirty="0" smtClean="0">
                <a:latin typeface="Palatino Linotype" pitchFamily="18" charset="0"/>
              </a:rPr>
              <a:t>r-v</a:t>
            </a:r>
            <a:r>
              <a:rPr lang="el-GR" sz="3000" dirty="0" smtClean="0">
                <a:latin typeface="Palatino Linotype" pitchFamily="18" charset="0"/>
              </a:rPr>
              <a:t>, 165</a:t>
            </a:r>
            <a:r>
              <a:rPr lang="el-GR" sz="3000" baseline="30000" dirty="0" smtClean="0">
                <a:latin typeface="Palatino Linotype" pitchFamily="18" charset="0"/>
              </a:rPr>
              <a:t>v</a:t>
            </a:r>
            <a:r>
              <a:rPr lang="el-GR" sz="3000" dirty="0" smtClean="0">
                <a:latin typeface="Palatino Linotype" pitchFamily="18" charset="0"/>
              </a:rPr>
              <a:t>-166</a:t>
            </a:r>
            <a:r>
              <a:rPr lang="el-GR" sz="3000" baseline="30000" dirty="0" smtClean="0">
                <a:latin typeface="Palatino Linotype" pitchFamily="18" charset="0"/>
              </a:rPr>
              <a:t>v</a:t>
            </a:r>
            <a:r>
              <a:rPr lang="el-GR" sz="3000" dirty="0" smtClean="0">
                <a:latin typeface="Palatino Linotype" pitchFamily="18" charset="0"/>
              </a:rPr>
              <a:t>, 205</a:t>
            </a:r>
            <a:r>
              <a:rPr lang="el-GR" sz="3000" baseline="30000" dirty="0" smtClean="0">
                <a:latin typeface="Palatino Linotype" pitchFamily="18" charset="0"/>
              </a:rPr>
              <a:t>r-v</a:t>
            </a:r>
            <a:r>
              <a:rPr lang="el-GR" sz="3000" dirty="0" smtClean="0">
                <a:latin typeface="Palatino Linotype" pitchFamily="18" charset="0"/>
              </a:rPr>
              <a:t>, 207</a:t>
            </a:r>
            <a:r>
              <a:rPr lang="el-GR" sz="3000" baseline="30000" dirty="0" smtClean="0">
                <a:latin typeface="Palatino Linotype" pitchFamily="18" charset="0"/>
              </a:rPr>
              <a:t>r-v</a:t>
            </a:r>
            <a:r>
              <a:rPr lang="el-GR" sz="3000" dirty="0" smtClean="0">
                <a:latin typeface="Palatino Linotype" pitchFamily="18" charset="0"/>
              </a:rPr>
              <a:t>)·</a:t>
            </a:r>
          </a:p>
          <a:p>
            <a:endParaRPr lang="el-GR" dirty="0"/>
          </a:p>
        </p:txBody>
      </p:sp>
    </p:spTree>
  </p:cSld>
  <p:clrMapOvr>
    <a:masterClrMapping/>
  </p:clrMapOvr>
  <p:transition>
    <p:pull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2290" name="Picture 2" descr="C:\Users\Αχιλλέας Χαλδαιάκης\Pictures\Οι σαρώσεις μου\2012-01 (Ιαν)\i.jpg"/>
          <p:cNvPicPr>
            <a:picLocks noGrp="1" noChangeAspect="1" noChangeArrowheads="1"/>
          </p:cNvPicPr>
          <p:nvPr>
            <p:ph idx="1"/>
          </p:nvPr>
        </p:nvPicPr>
        <p:blipFill>
          <a:blip r:embed="rId3" cstate="print"/>
          <a:srcRect/>
          <a:stretch>
            <a:fillRect/>
          </a:stretch>
        </p:blipFill>
        <p:spPr bwMode="auto">
          <a:xfrm>
            <a:off x="2483768" y="1268760"/>
            <a:ext cx="3756522" cy="1440000"/>
          </a:xfrm>
          <a:prstGeom prst="rect">
            <a:avLst/>
          </a:prstGeom>
          <a:noFill/>
        </p:spPr>
      </p:pic>
      <p:pic>
        <p:nvPicPr>
          <p:cNvPr id="12291" name="Picture 3" descr="C:\Users\Αχιλλέας Χαλδαιάκης\Pictures\Οι σαρώσεις μου\2012-01 (Ιαν)\ii.jpg"/>
          <p:cNvPicPr>
            <a:picLocks noChangeAspect="1" noChangeArrowheads="1"/>
          </p:cNvPicPr>
          <p:nvPr/>
        </p:nvPicPr>
        <p:blipFill>
          <a:blip r:embed="rId4" cstate="print"/>
          <a:srcRect/>
          <a:stretch>
            <a:fillRect/>
          </a:stretch>
        </p:blipFill>
        <p:spPr bwMode="auto">
          <a:xfrm>
            <a:off x="2232464" y="3420165"/>
            <a:ext cx="3357486" cy="1260000"/>
          </a:xfrm>
          <a:prstGeom prst="rect">
            <a:avLst/>
          </a:prstGeom>
          <a:noFill/>
        </p:spPr>
      </p:pic>
      <p:pic>
        <p:nvPicPr>
          <p:cNvPr id="12292" name="Picture 4" descr="C:\Users\Αχιλλέας Χαλδαιάκης\Pictures\Οι σαρώσεις μου\2012-01 (Ιαν)\ii - Αντίγραφο.jpg"/>
          <p:cNvPicPr>
            <a:picLocks noChangeAspect="1" noChangeArrowheads="1"/>
          </p:cNvPicPr>
          <p:nvPr/>
        </p:nvPicPr>
        <p:blipFill>
          <a:blip r:embed="rId5" cstate="print"/>
          <a:srcRect/>
          <a:stretch>
            <a:fillRect/>
          </a:stretch>
        </p:blipFill>
        <p:spPr bwMode="auto">
          <a:xfrm>
            <a:off x="5580113" y="3420165"/>
            <a:ext cx="720003" cy="1260000"/>
          </a:xfrm>
          <a:prstGeom prst="rect">
            <a:avLst/>
          </a:prstGeom>
          <a:noFill/>
        </p:spPr>
      </p:pic>
    </p:spTree>
  </p:cSld>
  <p:clrMapOvr>
    <a:masterClrMapping/>
  </p:clrMapOvr>
  <p:transition>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3314" name="Picture 2" descr="C:\Users\Αχιλλέας Χαλδαιάκης\Pictures\Οι σαρώσεις μου\2012-01 (Ιαν)\iii.jpg"/>
          <p:cNvPicPr>
            <a:picLocks noGrp="1" noChangeAspect="1" noChangeArrowheads="1"/>
          </p:cNvPicPr>
          <p:nvPr>
            <p:ph idx="1"/>
          </p:nvPr>
        </p:nvPicPr>
        <p:blipFill>
          <a:blip r:embed="rId3" cstate="print"/>
          <a:srcRect/>
          <a:stretch>
            <a:fillRect/>
          </a:stretch>
        </p:blipFill>
        <p:spPr bwMode="auto">
          <a:xfrm>
            <a:off x="1639149" y="1452567"/>
            <a:ext cx="4373011" cy="720000"/>
          </a:xfrm>
          <a:prstGeom prst="rect">
            <a:avLst/>
          </a:prstGeom>
          <a:noFill/>
        </p:spPr>
      </p:pic>
      <p:pic>
        <p:nvPicPr>
          <p:cNvPr id="13315" name="Picture 3" descr="C:\Users\Αχιλλέας Χαλδαιάκης\Pictures\Οι σαρώσεις μου\2012-01 (Ιαν)\iii2.jpg"/>
          <p:cNvPicPr>
            <a:picLocks noChangeAspect="1" noChangeArrowheads="1"/>
          </p:cNvPicPr>
          <p:nvPr/>
        </p:nvPicPr>
        <p:blipFill>
          <a:blip r:embed="rId4" cstate="print"/>
          <a:srcRect/>
          <a:stretch>
            <a:fillRect/>
          </a:stretch>
        </p:blipFill>
        <p:spPr bwMode="auto">
          <a:xfrm>
            <a:off x="6012160" y="1452567"/>
            <a:ext cx="1363018" cy="720000"/>
          </a:xfrm>
          <a:prstGeom prst="rect">
            <a:avLst/>
          </a:prstGeom>
          <a:noFill/>
        </p:spPr>
      </p:pic>
      <p:pic>
        <p:nvPicPr>
          <p:cNvPr id="13316" name="Picture 4" descr="C:\Users\Αχιλλέας Χαλδαιάκης\Pictures\Οι σαρώσεις μου\2012-01 (Ιαν)\iv.jpg"/>
          <p:cNvPicPr>
            <a:picLocks noChangeAspect="1" noChangeArrowheads="1"/>
          </p:cNvPicPr>
          <p:nvPr/>
        </p:nvPicPr>
        <p:blipFill>
          <a:blip r:embed="rId5" cstate="print"/>
          <a:srcRect/>
          <a:stretch>
            <a:fillRect/>
          </a:stretch>
        </p:blipFill>
        <p:spPr bwMode="auto">
          <a:xfrm>
            <a:off x="1622360" y="3068960"/>
            <a:ext cx="5899279" cy="1512000"/>
          </a:xfrm>
          <a:prstGeom prst="rect">
            <a:avLst/>
          </a:prstGeom>
          <a:noFill/>
        </p:spPr>
      </p:pic>
    </p:spTree>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4338" name="Picture 2" descr="C:\Users\Αχιλλέας Χαλδαιάκης\Pictures\Οι σαρώσεις μου\2012-01 (Ιαν)\v.jpg"/>
          <p:cNvPicPr>
            <a:picLocks noGrp="1" noChangeAspect="1" noChangeArrowheads="1"/>
          </p:cNvPicPr>
          <p:nvPr>
            <p:ph idx="1"/>
          </p:nvPr>
        </p:nvPicPr>
        <p:blipFill>
          <a:blip r:embed="rId3" cstate="print"/>
          <a:srcRect/>
          <a:stretch>
            <a:fillRect/>
          </a:stretch>
        </p:blipFill>
        <p:spPr bwMode="auto">
          <a:xfrm>
            <a:off x="603870" y="1417638"/>
            <a:ext cx="7936260" cy="2160000"/>
          </a:xfrm>
          <a:prstGeom prst="rect">
            <a:avLst/>
          </a:prstGeom>
          <a:noFill/>
        </p:spPr>
      </p:pic>
    </p:spTree>
  </p:cSld>
  <p:clrMapOvr>
    <a:masterClrMapping/>
  </p:clrMapOvr>
  <p:transition>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5362" name="Picture 2" descr="C:\Users\Αχιλλέας Χαλδαιάκης\Pictures\Οι σαρώσεις μου\2012-01 (Ιαν)\vi.jpg"/>
          <p:cNvPicPr>
            <a:picLocks noGrp="1" noChangeAspect="1" noChangeArrowheads="1"/>
          </p:cNvPicPr>
          <p:nvPr>
            <p:ph idx="1"/>
          </p:nvPr>
        </p:nvPicPr>
        <p:blipFill>
          <a:blip r:embed="rId3" cstate="print"/>
          <a:srcRect/>
          <a:stretch>
            <a:fillRect/>
          </a:stretch>
        </p:blipFill>
        <p:spPr bwMode="auto">
          <a:xfrm>
            <a:off x="2468601" y="551231"/>
            <a:ext cx="4052460" cy="1440000"/>
          </a:xfrm>
          <a:prstGeom prst="rect">
            <a:avLst/>
          </a:prstGeom>
          <a:noFill/>
        </p:spPr>
      </p:pic>
      <p:pic>
        <p:nvPicPr>
          <p:cNvPr id="15363" name="Picture 3" descr="C:\Users\Αχιλλέας Χαλδαιάκης\Pictures\Οι σαρώσεις μου\2012-01 (Ιαν)\vii.jpg"/>
          <p:cNvPicPr>
            <a:picLocks noChangeAspect="1" noChangeArrowheads="1"/>
          </p:cNvPicPr>
          <p:nvPr/>
        </p:nvPicPr>
        <p:blipFill>
          <a:blip r:embed="rId4" cstate="print"/>
          <a:srcRect/>
          <a:stretch>
            <a:fillRect/>
          </a:stretch>
        </p:blipFill>
        <p:spPr bwMode="auto">
          <a:xfrm>
            <a:off x="2556390" y="2492896"/>
            <a:ext cx="1836000" cy="1518560"/>
          </a:xfrm>
          <a:prstGeom prst="rect">
            <a:avLst/>
          </a:prstGeom>
          <a:noFill/>
        </p:spPr>
      </p:pic>
      <p:pic>
        <p:nvPicPr>
          <p:cNvPr id="15364" name="Picture 4" descr="C:\Users\Αχιλλέας Χαλδαιάκης\Pictures\Οι σαρώσεις μου\2012-01 (Ιαν)\vii2.jpg"/>
          <p:cNvPicPr>
            <a:picLocks noChangeAspect="1" noChangeArrowheads="1"/>
          </p:cNvPicPr>
          <p:nvPr/>
        </p:nvPicPr>
        <p:blipFill>
          <a:blip r:embed="rId5" cstate="print"/>
          <a:srcRect/>
          <a:stretch>
            <a:fillRect/>
          </a:stretch>
        </p:blipFill>
        <p:spPr bwMode="auto">
          <a:xfrm>
            <a:off x="4355976" y="2492896"/>
            <a:ext cx="2016000" cy="1514559"/>
          </a:xfrm>
          <a:prstGeom prst="rect">
            <a:avLst/>
          </a:prstGeom>
          <a:noFill/>
        </p:spPr>
      </p:pic>
      <p:pic>
        <p:nvPicPr>
          <p:cNvPr id="15365" name="Picture 5" descr="C:\Users\Αχιλλέας Χαλδαιάκης\Pictures\Οι σαρώσεις μου\2012-01 (Ιαν)\viii.jpg"/>
          <p:cNvPicPr>
            <a:picLocks noChangeAspect="1" noChangeArrowheads="1"/>
          </p:cNvPicPr>
          <p:nvPr/>
        </p:nvPicPr>
        <p:blipFill>
          <a:blip r:embed="rId6" cstate="print"/>
          <a:srcRect/>
          <a:stretch>
            <a:fillRect/>
          </a:stretch>
        </p:blipFill>
        <p:spPr bwMode="auto">
          <a:xfrm>
            <a:off x="2551417" y="4509120"/>
            <a:ext cx="3886828" cy="1548000"/>
          </a:xfrm>
          <a:prstGeom prst="rect">
            <a:avLst/>
          </a:prstGeom>
          <a:noFill/>
        </p:spPr>
      </p:pic>
    </p:spTree>
  </p:cSld>
  <p:clrMapOvr>
    <a:masterClrMapping/>
  </p:clrMapOvr>
  <p:transition>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C:\Users\Αχιλλέας Χαλδαιάκης\Documents\Σ Υ Ν Ε Δ Ρ Ι Α\2012\Νίκαια\μουσικά παραδείγματα\ιβ.jpg"/>
          <p:cNvPicPr>
            <a:picLocks noGrp="1" noChangeAspect="1" noChangeArrowheads="1"/>
          </p:cNvPicPr>
          <p:nvPr>
            <p:ph idx="1"/>
          </p:nvPr>
        </p:nvPicPr>
        <p:blipFill>
          <a:blip r:embed="rId3" cstate="print"/>
          <a:srcRect/>
          <a:stretch>
            <a:fillRect/>
          </a:stretch>
        </p:blipFill>
        <p:spPr bwMode="auto">
          <a:xfrm>
            <a:off x="2627784" y="332656"/>
            <a:ext cx="3600400" cy="6120680"/>
          </a:xfrm>
          <a:prstGeom prst="rect">
            <a:avLst/>
          </a:prstGeom>
          <a:noFill/>
        </p:spPr>
      </p:pic>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098" name="Picture 2" descr="C:\Users\Αχιλλέας Χαλδαιάκης\Documents\Σ Υ Ν Ε Δ Ρ Ι Α\2011\Λιθουανία\εικόνες+υλικό power point\Πρίγγος εικόνα.jpg"/>
          <p:cNvPicPr>
            <a:picLocks noGrp="1" noChangeAspect="1" noChangeArrowheads="1"/>
          </p:cNvPicPr>
          <p:nvPr>
            <p:ph idx="1"/>
          </p:nvPr>
        </p:nvPicPr>
        <p:blipFill>
          <a:blip r:embed="rId3" cstate="print"/>
          <a:srcRect/>
          <a:stretch>
            <a:fillRect/>
          </a:stretch>
        </p:blipFill>
        <p:spPr bwMode="auto">
          <a:xfrm>
            <a:off x="2716726" y="1600200"/>
            <a:ext cx="3710548"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C:\Users\Αχιλλέας Χαλδαιάκης\Documents\Σ Υ Ν Ε Δ Ρ Ι Α\2011\Λιθουανία\εικόνες+υλικό power point\Στανίτσα προμετωπίδα.jpg"/>
          <p:cNvPicPr>
            <a:picLocks noGrp="1" noChangeAspect="1" noChangeArrowheads="1"/>
          </p:cNvPicPr>
          <p:nvPr>
            <p:ph idx="1"/>
          </p:nvPr>
        </p:nvPicPr>
        <p:blipFill>
          <a:blip r:embed="rId3" cstate="print"/>
          <a:srcRect/>
          <a:stretch>
            <a:fillRect/>
          </a:stretch>
        </p:blipFill>
        <p:spPr bwMode="auto">
          <a:xfrm>
            <a:off x="3130140" y="1600200"/>
            <a:ext cx="2883719"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146" name="Picture 2" descr="C:\Users\Αχιλλέας Χαλδαιάκης\Documents\Σ Υ Ν Ε Δ Ρ Ι Α\2011\Λιθουανία\εικόνες+υλικό power point\Στανίτσας φωτο.jpg"/>
          <p:cNvPicPr>
            <a:picLocks noGrp="1" noChangeAspect="1" noChangeArrowheads="1"/>
          </p:cNvPicPr>
          <p:nvPr>
            <p:ph idx="1"/>
          </p:nvPr>
        </p:nvPicPr>
        <p:blipFill>
          <a:blip r:embed="rId3" cstate="print"/>
          <a:srcRect/>
          <a:stretch>
            <a:fillRect/>
          </a:stretch>
        </p:blipFill>
        <p:spPr bwMode="auto">
          <a:xfrm>
            <a:off x="2947850" y="1600200"/>
            <a:ext cx="3248299"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7170" name="Picture 2" descr="C:\Users\Αχιλλέας Χαλδαιάκης\Documents\Σ Υ Ν Ε Δ Ρ Ι Α\2011\Λιθουανία\εικόνες+υλικό power point\ΠΕΤΡΟΣ2.jpg"/>
          <p:cNvPicPr>
            <a:picLocks noGrp="1" noChangeAspect="1" noChangeArrowheads="1"/>
          </p:cNvPicPr>
          <p:nvPr>
            <p:ph idx="1"/>
          </p:nvPr>
        </p:nvPicPr>
        <p:blipFill>
          <a:blip r:embed="rId3" cstate="print"/>
          <a:srcRect/>
          <a:stretch>
            <a:fillRect/>
          </a:stretch>
        </p:blipFill>
        <p:spPr bwMode="auto">
          <a:xfrm>
            <a:off x="3182216" y="1600200"/>
            <a:ext cx="2779568" cy="4525963"/>
          </a:xfrm>
          <a:prstGeom prst="rect">
            <a:avLst/>
          </a:prstGeom>
          <a:noFill/>
        </p:spPr>
      </p:pic>
    </p:spTree>
  </p:cSld>
  <p:clrMapOvr>
    <a:masterClrMapping/>
  </p:clrMapOvr>
  <p:transition>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436096" y="6165304"/>
            <a:ext cx="3707904" cy="432048"/>
          </a:xfrm>
        </p:spPr>
        <p:txBody>
          <a:bodyPr>
            <a:noAutofit/>
          </a:bodyPr>
          <a:lstStyle/>
          <a:p>
            <a:r>
              <a:rPr lang="en-US" sz="1200" dirty="0" err="1" smtClean="0">
                <a:latin typeface="Palatino Linotype" pitchFamily="18" charset="0"/>
              </a:rPr>
              <a:t>Mingana</a:t>
            </a:r>
            <a:r>
              <a:rPr lang="en-US" sz="1200" dirty="0" smtClean="0">
                <a:latin typeface="Palatino Linotype" pitchFamily="18" charset="0"/>
              </a:rPr>
              <a:t> 7 (</a:t>
            </a:r>
            <a:r>
              <a:rPr lang="el-GR" sz="1200" dirty="0" err="1" smtClean="0">
                <a:latin typeface="Palatino Linotype" pitchFamily="18" charset="0"/>
              </a:rPr>
              <a:t>χφ</a:t>
            </a:r>
            <a:r>
              <a:rPr lang="el-GR" sz="1200" dirty="0" smtClean="0">
                <a:latin typeface="Palatino Linotype" pitchFamily="18" charset="0"/>
              </a:rPr>
              <a:t>. </a:t>
            </a:r>
            <a:r>
              <a:rPr lang="el-GR" sz="1200" dirty="0" err="1" smtClean="0">
                <a:latin typeface="Palatino Linotype" pitchFamily="18" charset="0"/>
              </a:rPr>
              <a:t>Ἀναστασίου</a:t>
            </a:r>
            <a:r>
              <a:rPr lang="el-GR" sz="1200" dirty="0" smtClean="0">
                <a:latin typeface="Palatino Linotype" pitchFamily="18" charset="0"/>
              </a:rPr>
              <a:t> </a:t>
            </a:r>
            <a:r>
              <a:rPr lang="el-GR" sz="1200" dirty="0" err="1" smtClean="0">
                <a:latin typeface="Palatino Linotype" pitchFamily="18" charset="0"/>
              </a:rPr>
              <a:t>Προικοννησίου</a:t>
            </a:r>
            <a:r>
              <a:rPr lang="el-GR" sz="1200" dirty="0" smtClean="0">
                <a:latin typeface="Palatino Linotype" pitchFamily="18" charset="0"/>
              </a:rPr>
              <a:t>)</a:t>
            </a:r>
            <a:r>
              <a:rPr lang="en-US" sz="1200" dirty="0" smtClean="0">
                <a:latin typeface="Palatino Linotype" pitchFamily="18" charset="0"/>
              </a:rPr>
              <a:t>, </a:t>
            </a:r>
            <a:r>
              <a:rPr lang="el-GR" sz="1200" dirty="0" smtClean="0">
                <a:latin typeface="Palatino Linotype" pitchFamily="18" charset="0"/>
              </a:rPr>
              <a:t>φ. </a:t>
            </a:r>
            <a:r>
              <a:rPr lang="en-US" sz="1200" dirty="0" smtClean="0">
                <a:latin typeface="Palatino Linotype" pitchFamily="18" charset="0"/>
              </a:rPr>
              <a:t>1r</a:t>
            </a:r>
            <a:endParaRPr lang="el-GR" sz="1200" dirty="0">
              <a:latin typeface="Palatino Linotype" pitchFamily="18" charset="0"/>
            </a:endParaRPr>
          </a:p>
        </p:txBody>
      </p:sp>
      <p:pic>
        <p:nvPicPr>
          <p:cNvPr id="8194" name="Picture 2" descr="C:\Users\Αχιλλέας Χαλδαιάκης\Documents\Σ Υ Ν Ε Δ Ρ Ι Α\2011\Λιθουανία\εικόνες+υλικό power point\προμετωπίδα χφ. Δοξασταρίου Πέτρου (Μignana).jpg"/>
          <p:cNvPicPr>
            <a:picLocks noGrp="1" noChangeAspect="1" noChangeArrowheads="1"/>
          </p:cNvPicPr>
          <p:nvPr>
            <p:ph idx="1"/>
          </p:nvPr>
        </p:nvPicPr>
        <p:blipFill>
          <a:blip r:embed="rId3" cstate="print"/>
          <a:srcRect/>
          <a:stretch>
            <a:fillRect/>
          </a:stretch>
        </p:blipFill>
        <p:spPr bwMode="auto">
          <a:xfrm>
            <a:off x="2834332" y="1600200"/>
            <a:ext cx="3475335" cy="4525963"/>
          </a:xfrm>
          <a:prstGeom prst="rect">
            <a:avLst/>
          </a:prstGeom>
          <a:noFill/>
        </p:spPr>
      </p:pic>
    </p:spTree>
  </p:cSld>
  <p:clrMapOvr>
    <a:masterClrMapping/>
  </p:clrMapOvr>
  <p:transition>
    <p:pull dir="d"/>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TotalTime>
  <Words>127</Words>
  <Application>Microsoft Office PowerPoint</Application>
  <PresentationFormat>Προβολή στην οθόνη (4:3)</PresentationFormat>
  <Paragraphs>110</Paragraphs>
  <Slides>49</Slides>
  <Notes>49</Notes>
  <HiddenSlides>0</HiddenSlides>
  <MMClips>3</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49</vt:i4>
      </vt:variant>
    </vt:vector>
  </HeadingPairs>
  <TitlesOfParts>
    <vt:vector size="53" baseType="lpstr">
      <vt:lpstr>Arial</vt:lpstr>
      <vt:lpstr>Calibri</vt:lpstr>
      <vt:lpstr>Palatino Linotype</vt:lpstr>
      <vt:lpstr>Θέμα του Office</vt:lpstr>
      <vt:lpstr>Ἀχιλλεὺς Γ. Χαλδαιάκης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Mingana 7 (χφ. Ἀναστασίου Προικοννησίου), φ. 1r</vt:lpstr>
      <vt:lpstr>Παρουσίαση του PowerPoint</vt:lpstr>
      <vt:lpstr>Mingana 7, φφ. 93v-94r</vt:lpstr>
      <vt:lpstr>Δοξαστάριον Πέτρου (1820), σ. 301-2</vt:lpstr>
      <vt:lpstr>Πρίγγου, Μεγάλη Ἑβδομάς (1969) , σ. 18-20. </vt:lpstr>
      <vt:lpstr>Παρουσίαση του PowerPoint</vt:lpstr>
      <vt:lpstr>Παρουσίαση του PowerPoint</vt:lpstr>
      <vt:lpstr>Παρουσίαση του PowerPoint</vt:lpstr>
      <vt:lpstr>ὅτι προφήτην πάντα οὐ γέγραπται   ἁμαρτωλῶν χερσὶν ἐμπαιχθῆναι   ταφῇ παραδόντες   ἐβδελυγμένον  </vt:lpstr>
      <vt:lpstr>Στανίτσα, Τριώδιον, σ. 60-2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Δοξαστάριον Πέτρου (1820), σ. 253-4</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Σταυρουπόλεως F48m  (χφ. Ἀθανασίου  Φωτεινοῦ:  1775),  φ. 124r-v</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Achilleas Chaldaeakes Associate professor of Byzantine Musicology at the Music Department of the University of Athens   “…old wine into new bottles…”  The continuity of the Tradition  in the contemporary composition practice  of Byzantine Music </dc:title>
  <dc:creator>Αχιλλέας Χαλδαιάκης</dc:creator>
  <cp:lastModifiedBy>user</cp:lastModifiedBy>
  <cp:revision>10</cp:revision>
  <dcterms:created xsi:type="dcterms:W3CDTF">2011-10-14T15:48:15Z</dcterms:created>
  <dcterms:modified xsi:type="dcterms:W3CDTF">2019-01-15T09:52:36Z</dcterms:modified>
</cp:coreProperties>
</file>