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62" r:id="rId3"/>
    <p:sldId id="260" r:id="rId4"/>
    <p:sldId id="308" r:id="rId5"/>
    <p:sldId id="257" r:id="rId6"/>
    <p:sldId id="258" r:id="rId7"/>
    <p:sldId id="259" r:id="rId8"/>
    <p:sldId id="309" r:id="rId9"/>
    <p:sldId id="315" r:id="rId10"/>
    <p:sldId id="261" r:id="rId11"/>
    <p:sldId id="272" r:id="rId12"/>
    <p:sldId id="273" r:id="rId13"/>
    <p:sldId id="263" r:id="rId14"/>
    <p:sldId id="274" r:id="rId15"/>
    <p:sldId id="275" r:id="rId16"/>
    <p:sldId id="276" r:id="rId17"/>
    <p:sldId id="264" r:id="rId18"/>
    <p:sldId id="265" r:id="rId19"/>
    <p:sldId id="277" r:id="rId20"/>
    <p:sldId id="278" r:id="rId21"/>
    <p:sldId id="279" r:id="rId22"/>
    <p:sldId id="280" r:id="rId23"/>
    <p:sldId id="281" r:id="rId24"/>
    <p:sldId id="266" r:id="rId25"/>
    <p:sldId id="282" r:id="rId26"/>
    <p:sldId id="283" r:id="rId27"/>
    <p:sldId id="267" r:id="rId28"/>
    <p:sldId id="284" r:id="rId29"/>
    <p:sldId id="285" r:id="rId30"/>
    <p:sldId id="286" r:id="rId31"/>
    <p:sldId id="287" r:id="rId32"/>
    <p:sldId id="288" r:id="rId33"/>
    <p:sldId id="289" r:id="rId34"/>
    <p:sldId id="268" r:id="rId35"/>
    <p:sldId id="290" r:id="rId36"/>
    <p:sldId id="291" r:id="rId37"/>
    <p:sldId id="292" r:id="rId38"/>
    <p:sldId id="293" r:id="rId39"/>
    <p:sldId id="311" r:id="rId40"/>
    <p:sldId id="312" r:id="rId41"/>
    <p:sldId id="269" r:id="rId42"/>
    <p:sldId id="294" r:id="rId43"/>
    <p:sldId id="295" r:id="rId44"/>
    <p:sldId id="301" r:id="rId45"/>
    <p:sldId id="302" r:id="rId46"/>
    <p:sldId id="313" r:id="rId47"/>
    <p:sldId id="314" r:id="rId48"/>
    <p:sldId id="303" r:id="rId49"/>
    <p:sldId id="304" r:id="rId50"/>
    <p:sldId id="305" r:id="rId51"/>
    <p:sldId id="306" r:id="rId52"/>
    <p:sldId id="307" r:id="rId53"/>
    <p:sldId id="310" r:id="rId54"/>
    <p:sldId id="327" r:id="rId55"/>
    <p:sldId id="328" r:id="rId56"/>
    <p:sldId id="329" r:id="rId57"/>
    <p:sldId id="330" r:id="rId58"/>
    <p:sldId id="331" r:id="rId59"/>
    <p:sldId id="270" r:id="rId60"/>
    <p:sldId id="296" r:id="rId61"/>
    <p:sldId id="297" r:id="rId62"/>
    <p:sldId id="298" r:id="rId63"/>
    <p:sldId id="317" r:id="rId64"/>
    <p:sldId id="320" r:id="rId65"/>
    <p:sldId id="321" r:id="rId66"/>
    <p:sldId id="322" r:id="rId67"/>
    <p:sldId id="323" r:id="rId68"/>
    <p:sldId id="324" r:id="rId69"/>
    <p:sldId id="325" r:id="rId70"/>
    <p:sldId id="333" r:id="rId71"/>
    <p:sldId id="334" r:id="rId72"/>
    <p:sldId id="335" r:id="rId73"/>
    <p:sldId id="326" r:id="rId74"/>
    <p:sldId id="271" r:id="rId75"/>
    <p:sldId id="299" r:id="rId7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27422-3781-4BAF-9A93-5AAEF134C794}" type="datetimeFigureOut">
              <a:rPr lang="el-GR" smtClean="0"/>
              <a:pPr/>
              <a:t>16/2/2012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5BE37-B9D6-4690-863E-2D2C1F5266A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35</a:t>
            </a:fld>
            <a:endParaRPr lang="el-G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36</a:t>
            </a:fld>
            <a:endParaRPr lang="el-G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37</a:t>
            </a:fld>
            <a:endParaRPr lang="el-G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39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41</a:t>
            </a:fld>
            <a:endParaRPr lang="el-G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42</a:t>
            </a:fld>
            <a:endParaRPr lang="el-G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45</a:t>
            </a:fld>
            <a:endParaRPr lang="el-G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46</a:t>
            </a:fld>
            <a:endParaRPr lang="el-G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47</a:t>
            </a:fld>
            <a:endParaRPr lang="el-G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48</a:t>
            </a:fld>
            <a:endParaRPr lang="el-G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49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50</a:t>
            </a:fld>
            <a:endParaRPr lang="el-G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51</a:t>
            </a:fld>
            <a:endParaRPr lang="el-G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52</a:t>
            </a:fld>
            <a:endParaRPr lang="el-G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53</a:t>
            </a:fld>
            <a:endParaRPr lang="el-G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54</a:t>
            </a:fld>
            <a:endParaRPr lang="el-G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55</a:t>
            </a:fld>
            <a:endParaRPr lang="el-G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56</a:t>
            </a:fld>
            <a:endParaRPr lang="el-G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57</a:t>
            </a:fld>
            <a:endParaRPr lang="el-G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58</a:t>
            </a:fld>
            <a:endParaRPr lang="el-G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59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60</a:t>
            </a:fld>
            <a:endParaRPr lang="el-G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61</a:t>
            </a:fld>
            <a:endParaRPr lang="el-G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62</a:t>
            </a:fld>
            <a:endParaRPr lang="el-G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63</a:t>
            </a:fld>
            <a:endParaRPr lang="el-G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64</a:t>
            </a:fld>
            <a:endParaRPr lang="el-G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65</a:t>
            </a:fld>
            <a:endParaRPr lang="el-G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66</a:t>
            </a:fld>
            <a:endParaRPr lang="el-G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67</a:t>
            </a:fld>
            <a:endParaRPr lang="el-G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68</a:t>
            </a:fld>
            <a:endParaRPr lang="el-G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69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70</a:t>
            </a:fld>
            <a:endParaRPr lang="el-G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71</a:t>
            </a:fld>
            <a:endParaRPr lang="el-G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72</a:t>
            </a:fld>
            <a:endParaRPr lang="el-G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73</a:t>
            </a:fld>
            <a:endParaRPr lang="el-G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74</a:t>
            </a:fld>
            <a:endParaRPr lang="el-G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75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BE37-B9D6-4690-863E-2D2C1F5266A1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720D-3ECA-43FE-9261-A4AC5930469A}" type="datetimeFigureOut">
              <a:rPr lang="el-GR" smtClean="0"/>
              <a:pPr/>
              <a:t>16/2/2012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E76A-9757-4009-844E-0913F16BD19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720D-3ECA-43FE-9261-A4AC5930469A}" type="datetimeFigureOut">
              <a:rPr lang="el-GR" smtClean="0"/>
              <a:pPr/>
              <a:t>16/2/2012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E76A-9757-4009-844E-0913F16BD19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720D-3ECA-43FE-9261-A4AC5930469A}" type="datetimeFigureOut">
              <a:rPr lang="el-GR" smtClean="0"/>
              <a:pPr/>
              <a:t>16/2/2012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E76A-9757-4009-844E-0913F16BD19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720D-3ECA-43FE-9261-A4AC5930469A}" type="datetimeFigureOut">
              <a:rPr lang="el-GR" smtClean="0"/>
              <a:pPr/>
              <a:t>16/2/2012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E76A-9757-4009-844E-0913F16BD19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720D-3ECA-43FE-9261-A4AC5930469A}" type="datetimeFigureOut">
              <a:rPr lang="el-GR" smtClean="0"/>
              <a:pPr/>
              <a:t>16/2/2012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E76A-9757-4009-844E-0913F16BD19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720D-3ECA-43FE-9261-A4AC5930469A}" type="datetimeFigureOut">
              <a:rPr lang="el-GR" smtClean="0"/>
              <a:pPr/>
              <a:t>16/2/2012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E76A-9757-4009-844E-0913F16BD19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720D-3ECA-43FE-9261-A4AC5930469A}" type="datetimeFigureOut">
              <a:rPr lang="el-GR" smtClean="0"/>
              <a:pPr/>
              <a:t>16/2/2012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E76A-9757-4009-844E-0913F16BD19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720D-3ECA-43FE-9261-A4AC5930469A}" type="datetimeFigureOut">
              <a:rPr lang="el-GR" smtClean="0"/>
              <a:pPr/>
              <a:t>16/2/2012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E76A-9757-4009-844E-0913F16BD19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720D-3ECA-43FE-9261-A4AC5930469A}" type="datetimeFigureOut">
              <a:rPr lang="el-GR" smtClean="0"/>
              <a:pPr/>
              <a:t>16/2/2012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E76A-9757-4009-844E-0913F16BD19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720D-3ECA-43FE-9261-A4AC5930469A}" type="datetimeFigureOut">
              <a:rPr lang="el-GR" smtClean="0"/>
              <a:pPr/>
              <a:t>16/2/2012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E76A-9757-4009-844E-0913F16BD19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A720D-3ECA-43FE-9261-A4AC5930469A}" type="datetimeFigureOut">
              <a:rPr lang="el-GR" smtClean="0"/>
              <a:pPr/>
              <a:t>16/2/2012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8E76A-9757-4009-844E-0913F16BD19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A720D-3ECA-43FE-9261-A4AC5930469A}" type="datetimeFigureOut">
              <a:rPr lang="el-GR" smtClean="0"/>
              <a:pPr/>
              <a:t>16/2/2012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8E76A-9757-4009-844E-0913F16BD19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913;&#967;&#953;&#955;&#955;&#941;&#945;&#962;%20&#935;&#945;&#955;&#948;&#945;&#953;&#940;&#954;&#951;&#962;\Documents\&#931;%20&#933;%20&#925;%20&#917;%20&#916;%20&#929;%20&#921;%20&#913;\2012\&#914;&#972;&#955;&#959;&#962;\&#928;&#913;&#929;&#920;&#917;&#925;&#921;&#927;&#931;\&#916;&#959;&#958;&#959;&#955;&#959;&#947;&#943;&#945;%20&#928;&#945;&#961;&#952;&#949;&#957;&#943;&#959;&#965;%20&#945;'\1.mp3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913;&#967;&#953;&#955;&#955;&#941;&#945;&#962;%20&#935;&#945;&#955;&#948;&#945;&#953;&#940;&#954;&#951;&#962;\Documents\&#931;%20&#933;%20&#925;%20&#917;%20&#916;%20&#929;%20&#921;%20&#913;\2012\&#914;&#972;&#955;&#959;&#962;\&#924;&#913;&#925;&#927;&#923;&#913;&#922;&#919;&#931;\&#960;&#959;&#955;&#965;&#941;&#955;&#949;&#959;&#962;%20&#924;&#945;&#957;&#959;&#955;&#940;&#954;&#951;%20&#932;&#961;&#943;&#954;&#954;&#951;&#962;\2.mp3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913;&#967;&#953;&#955;&#955;&#941;&#945;&#962;%20&#935;&#945;&#955;&#948;&#945;&#953;&#940;&#954;&#951;&#962;\Documents\&#931;%20&#933;%20&#925;%20&#917;%20&#916;%20&#929;%20&#921;%20&#913;\2012\&#914;&#972;&#955;&#959;&#962;\&#935;&#929;&#933;&#931;&#913;&#934;&#919;&#931;\&#927;%20&#952;&#941;&#955;&#969;&#957;\3.mp3" TargetMode="Externa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913;&#967;&#953;&#955;&#955;&#941;&#945;&#962;%20&#935;&#945;&#955;&#948;&#945;&#953;&#940;&#954;&#951;&#962;\Documents\&#931;%20&#933;%20&#925;%20&#917;%20&#916;%20&#929;%20&#921;%20&#913;\2012\&#914;&#972;&#955;&#959;&#962;\&#964;&#945;%20&#949;&#954;%20&#964;&#959;&#965;%20&#935;&#961;&#965;&#963;&#940;&#957;&#952;&#959;&#965;\4.mp3" TargetMode="External"/><Relationship Id="rId6" Type="http://schemas.openxmlformats.org/officeDocument/2006/relationships/image" Target="../media/image92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913;&#967;&#953;&#955;&#955;&#941;&#945;&#962;%20&#935;&#945;&#955;&#948;&#945;&#953;&#940;&#954;&#951;&#962;\Documents\&#931;%20&#933;%20&#925;%20&#917;%20&#916;%20&#929;%20&#921;%20&#913;\2012\&#914;&#972;&#955;&#959;&#962;\&#964;&#945;%20&#949;&#954;%20&#964;&#959;&#965;%20&#935;&#961;&#965;&#963;&#940;&#957;&#952;&#959;&#965;\5.mp3" TargetMode="Externa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2" Type="http://schemas.openxmlformats.org/officeDocument/2006/relationships/audio" Target="file:///C:\Users\&#913;&#967;&#953;&#955;&#955;&#941;&#945;&#962;%20&#935;&#945;&#955;&#948;&#945;&#953;&#940;&#954;&#951;&#962;\Documents\&#931;%20&#933;%20&#925;%20&#917;%20&#916;%20&#929;%20&#921;%20&#913;\2012\&#914;&#972;&#955;&#959;&#962;\&#928;&#913;&#929;&#920;&#917;&#925;&#921;&#927;&#931;\&#954;&#961;&#940;&#964;&#951;&#956;&#945;%20&#928;&#945;&#961;&#952;&#949;&#957;&#943;&#959;&#965;\7.mp3" TargetMode="External"/><Relationship Id="rId1" Type="http://schemas.openxmlformats.org/officeDocument/2006/relationships/audio" Target="file:///C:\Users\&#913;&#967;&#953;&#955;&#955;&#941;&#945;&#962;%20&#935;&#945;&#955;&#948;&#945;&#953;&#940;&#954;&#951;&#962;\Documents\&#931;%20&#933;%20&#925;%20&#917;%20&#916;%20&#929;%20&#921;%20&#913;\2012\&#914;&#972;&#955;&#959;&#962;\&#928;&#913;&#929;&#920;&#917;&#925;&#921;&#927;&#931;\&#954;&#961;&#940;&#964;&#951;&#956;&#945;%20&#928;&#945;&#961;&#952;&#949;&#957;&#943;&#959;&#965;\6.mp3" TargetMode="Externa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notesSlide" Target="../notesSlides/notesSlide7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sz="3600" b="1" dirty="0" err="1">
                <a:latin typeface="Palatino Linotype" pitchFamily="18" charset="0"/>
              </a:rPr>
              <a:t>Ἀχιλλεὺς</a:t>
            </a:r>
            <a:r>
              <a:rPr lang="el-GR" sz="3600" b="1" dirty="0">
                <a:latin typeface="Palatino Linotype" pitchFamily="18" charset="0"/>
              </a:rPr>
              <a:t> Γ. </a:t>
            </a:r>
            <a:r>
              <a:rPr lang="el-GR" sz="3600" b="1" dirty="0" err="1" smtClean="0">
                <a:latin typeface="Palatino Linotype" pitchFamily="18" charset="0"/>
              </a:rPr>
              <a:t>Χαλδαιάκης</a:t>
            </a:r>
            <a:r>
              <a:rPr lang="el-GR" b="1" dirty="0" smtClean="0">
                <a:latin typeface="Palatino Linotype" pitchFamily="18" charset="0"/>
              </a:rPr>
              <a:t/>
            </a:r>
            <a:br>
              <a:rPr lang="el-GR" b="1" dirty="0" smtClean="0">
                <a:latin typeface="Palatino Linotype" pitchFamily="18" charset="0"/>
              </a:rPr>
            </a:br>
            <a:r>
              <a:rPr lang="el-GR" b="1" dirty="0">
                <a:latin typeface="Palatino Linotype" pitchFamily="18" charset="0"/>
              </a:rPr>
              <a:t/>
            </a:r>
            <a:br>
              <a:rPr lang="el-GR" b="1" dirty="0">
                <a:latin typeface="Palatino Linotype" pitchFamily="18" charset="0"/>
              </a:rPr>
            </a:br>
            <a:r>
              <a:rPr lang="el-GR" dirty="0">
                <a:latin typeface="Palatino Linotype" pitchFamily="18" charset="0"/>
              </a:rPr>
              <a:t/>
            </a:r>
            <a:br>
              <a:rPr lang="el-GR" dirty="0">
                <a:latin typeface="Palatino Linotype" pitchFamily="18" charset="0"/>
              </a:rPr>
            </a:br>
            <a:r>
              <a:rPr lang="el-GR" sz="5300" b="1" dirty="0">
                <a:latin typeface="Palatino Linotype" pitchFamily="18" charset="0"/>
              </a:rPr>
              <a:t>ΕΞΗΓΗΣΗ </a:t>
            </a:r>
            <a:r>
              <a:rPr lang="el-GR" sz="5300" b="1" dirty="0" err="1">
                <a:latin typeface="Palatino Linotype" pitchFamily="18" charset="0"/>
              </a:rPr>
              <a:t>καὶ</a:t>
            </a:r>
            <a:r>
              <a:rPr lang="el-GR" sz="5300" b="1" dirty="0">
                <a:latin typeface="Palatino Linotype" pitchFamily="18" charset="0"/>
              </a:rPr>
              <a:t> </a:t>
            </a:r>
            <a:r>
              <a:rPr lang="el-GR" sz="5300" b="1" dirty="0" err="1">
                <a:latin typeface="Palatino Linotype" pitchFamily="18" charset="0"/>
              </a:rPr>
              <a:t>ἐξηγήσεις</a:t>
            </a:r>
            <a:r>
              <a:rPr lang="el-GR" sz="5300" dirty="0">
                <a:latin typeface="Palatino Linotype" pitchFamily="18" charset="0"/>
              </a:rPr>
              <a:t/>
            </a:r>
            <a:br>
              <a:rPr lang="el-GR" sz="5300" dirty="0">
                <a:latin typeface="Palatino Linotype" pitchFamily="18" charset="0"/>
              </a:rPr>
            </a:br>
            <a:endParaRPr lang="el-GR" sz="5300" dirty="0">
              <a:latin typeface="Palatino Linotype" pitchFamily="18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548680"/>
            <a:ext cx="8640960" cy="557748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l-GR" dirty="0" err="1" smtClean="0">
                <a:latin typeface="Palatino Linotype" pitchFamily="18" charset="0"/>
              </a:rPr>
              <a:t>Εἰς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τὴν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ἀκολουθίαν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τῶν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Προηγιασμένων</a:t>
            </a:r>
            <a:r>
              <a:rPr lang="el-GR" dirty="0">
                <a:latin typeface="Palatino Linotype" pitchFamily="18" charset="0"/>
              </a:rPr>
              <a:t>· </a:t>
            </a:r>
            <a:r>
              <a:rPr lang="el-GR" dirty="0" err="1">
                <a:latin typeface="Palatino Linotype" pitchFamily="18" charset="0"/>
              </a:rPr>
              <a:t>Κατευθυνθήτω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κὺρ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Παρθενίου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ἱερομονάχου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Μετεωρίτου</a:t>
            </a:r>
            <a:r>
              <a:rPr lang="el-GR" dirty="0">
                <a:latin typeface="Palatino Linotype" pitchFamily="18" charset="0"/>
              </a:rPr>
              <a:t>· </a:t>
            </a:r>
            <a:r>
              <a:rPr lang="el-GR" dirty="0" err="1">
                <a:latin typeface="Palatino Linotype" pitchFamily="18" charset="0"/>
              </a:rPr>
              <a:t>ἦχος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smtClean="0">
                <a:latin typeface="Palatino Linotype" pitchFamily="18" charset="0"/>
              </a:rPr>
              <a:t>α’ </a:t>
            </a:r>
            <a:r>
              <a:rPr lang="el-GR" dirty="0" err="1">
                <a:latin typeface="Palatino Linotype" pitchFamily="18" charset="0"/>
              </a:rPr>
              <a:t>μέσος</a:t>
            </a:r>
            <a:r>
              <a:rPr lang="el-GR" dirty="0">
                <a:latin typeface="Palatino Linotype" pitchFamily="18" charset="0"/>
              </a:rPr>
              <a:t>  </a:t>
            </a:r>
            <a:r>
              <a:rPr lang="el-GR" i="1" dirty="0" err="1">
                <a:latin typeface="Palatino Linotype" pitchFamily="18" charset="0"/>
              </a:rPr>
              <a:t>Κατευθυνθήτω</a:t>
            </a:r>
            <a:r>
              <a:rPr lang="el-GR" i="1" dirty="0">
                <a:latin typeface="Palatino Linotype" pitchFamily="18" charset="0"/>
              </a:rPr>
              <a:t> ἡ </a:t>
            </a:r>
            <a:r>
              <a:rPr lang="el-GR" i="1" dirty="0" err="1">
                <a:latin typeface="Palatino Linotype" pitchFamily="18" charset="0"/>
              </a:rPr>
              <a:t>προσευχή</a:t>
            </a:r>
            <a:r>
              <a:rPr lang="el-GR" i="1" dirty="0">
                <a:latin typeface="Palatino Linotype" pitchFamily="18" charset="0"/>
              </a:rPr>
              <a:t> μου</a:t>
            </a:r>
          </a:p>
          <a:p>
            <a:pPr>
              <a:buNone/>
            </a:pPr>
            <a:r>
              <a:rPr lang="el-GR" b="1" dirty="0" smtClean="0">
                <a:latin typeface="Palatino Linotype" pitchFamily="18" charset="0"/>
              </a:rPr>
              <a:t>	</a:t>
            </a:r>
          </a:p>
          <a:p>
            <a:pPr>
              <a:buNone/>
            </a:pPr>
            <a:r>
              <a:rPr lang="el-GR" b="1" dirty="0" smtClean="0">
                <a:latin typeface="Palatino Linotype" pitchFamily="18" charset="0"/>
              </a:rPr>
              <a:t>	 </a:t>
            </a:r>
            <a:r>
              <a:rPr lang="el-GR" sz="2300" dirty="0" err="1">
                <a:latin typeface="Palatino Linotype" pitchFamily="18" charset="0"/>
              </a:rPr>
              <a:t>Ἐν</a:t>
            </a:r>
            <a:r>
              <a:rPr lang="el-GR" sz="2300" dirty="0">
                <a:latin typeface="Palatino Linotype" pitchFamily="18" charset="0"/>
              </a:rPr>
              <a:t> </a:t>
            </a:r>
            <a:r>
              <a:rPr lang="el-GR" sz="2300" dirty="0" err="1">
                <a:latin typeface="Palatino Linotype" pitchFamily="18" charset="0"/>
              </a:rPr>
              <a:t>κατακλεῖδι</a:t>
            </a:r>
            <a:r>
              <a:rPr lang="el-GR" sz="2300" dirty="0">
                <a:latin typeface="Palatino Linotype" pitchFamily="18" charset="0"/>
              </a:rPr>
              <a:t> ἡ </a:t>
            </a:r>
            <a:r>
              <a:rPr lang="el-GR" sz="2300" dirty="0" err="1">
                <a:latin typeface="Palatino Linotype" pitchFamily="18" charset="0"/>
              </a:rPr>
              <a:t>σημείωση</a:t>
            </a:r>
            <a:r>
              <a:rPr lang="el-GR" sz="2300" dirty="0">
                <a:latin typeface="Palatino Linotype" pitchFamily="18" charset="0"/>
              </a:rPr>
              <a:t>: </a:t>
            </a:r>
            <a:r>
              <a:rPr lang="el-GR" sz="2300" i="1" dirty="0" err="1">
                <a:latin typeface="Palatino Linotype" pitchFamily="18" charset="0"/>
              </a:rPr>
              <a:t>ἐξήγησεν</a:t>
            </a:r>
            <a:r>
              <a:rPr lang="el-GR" sz="2300" i="1" dirty="0">
                <a:latin typeface="Palatino Linotype" pitchFamily="18" charset="0"/>
              </a:rPr>
              <a:t>/ </a:t>
            </a:r>
            <a:r>
              <a:rPr lang="el-GR" sz="2300" i="1" dirty="0" err="1">
                <a:latin typeface="Palatino Linotype" pitchFamily="18" charset="0"/>
              </a:rPr>
              <a:t>Γρ</a:t>
            </a:r>
            <a:r>
              <a:rPr lang="el-GR" sz="2300" i="1" dirty="0">
                <a:latin typeface="Palatino Linotype" pitchFamily="18" charset="0"/>
              </a:rPr>
              <a:t>. Θ. </a:t>
            </a:r>
            <a:r>
              <a:rPr lang="el-GR" sz="2300" i="1" dirty="0" err="1">
                <a:latin typeface="Palatino Linotype" pitchFamily="18" charset="0"/>
              </a:rPr>
              <a:t>Στάθης</a:t>
            </a:r>
            <a:r>
              <a:rPr lang="el-GR" sz="2300" i="1" dirty="0">
                <a:latin typeface="Palatino Linotype" pitchFamily="18" charset="0"/>
              </a:rPr>
              <a:t>/ 10.2.90</a:t>
            </a: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</a:p>
          <a:p>
            <a:pPr>
              <a:buNone/>
            </a:pPr>
            <a:r>
              <a:rPr lang="el-GR" dirty="0">
                <a:latin typeface="Palatino Linotype" pitchFamily="18" charset="0"/>
              </a:rPr>
              <a:t>	</a:t>
            </a:r>
            <a:r>
              <a:rPr lang="el-GR" sz="2400" dirty="0" err="1" smtClean="0">
                <a:latin typeface="Palatino Linotype" pitchFamily="18" charset="0"/>
              </a:rPr>
              <a:t>Στὸ</a:t>
            </a:r>
            <a:r>
              <a:rPr lang="el-GR" sz="2400" dirty="0" smtClean="0">
                <a:latin typeface="Palatino Linotype" pitchFamily="18" charset="0"/>
              </a:rPr>
              <a:t> </a:t>
            </a:r>
            <a:r>
              <a:rPr lang="el-GR" sz="2400" dirty="0" err="1">
                <a:latin typeface="Palatino Linotype" pitchFamily="18" charset="0"/>
              </a:rPr>
              <a:t>παρὸν</a:t>
            </a:r>
            <a:r>
              <a:rPr lang="el-GR" sz="2400" dirty="0">
                <a:latin typeface="Palatino Linotype" pitchFamily="18" charset="0"/>
              </a:rPr>
              <a:t> </a:t>
            </a:r>
            <a:r>
              <a:rPr lang="el-GR" sz="2400" dirty="0" err="1">
                <a:latin typeface="Palatino Linotype" pitchFamily="18" charset="0"/>
              </a:rPr>
              <a:t>μέλος</a:t>
            </a:r>
            <a:r>
              <a:rPr lang="el-GR" sz="2400" dirty="0">
                <a:latin typeface="Palatino Linotype" pitchFamily="18" charset="0"/>
              </a:rPr>
              <a:t> </a:t>
            </a:r>
            <a:r>
              <a:rPr lang="el-GR" sz="2400" dirty="0" err="1">
                <a:latin typeface="Palatino Linotype" pitchFamily="18" charset="0"/>
              </a:rPr>
              <a:t>ἐπισυνάπτονται</a:t>
            </a:r>
            <a:r>
              <a:rPr lang="el-GR" sz="2400" dirty="0">
                <a:latin typeface="Palatino Linotype" pitchFamily="18" charset="0"/>
              </a:rPr>
              <a:t> </a:t>
            </a:r>
            <a:r>
              <a:rPr lang="el-GR" sz="2400" dirty="0" err="1">
                <a:latin typeface="Palatino Linotype" pitchFamily="18" charset="0"/>
              </a:rPr>
              <a:t>παρεμφερῶς</a:t>
            </a:r>
            <a:r>
              <a:rPr lang="el-GR" sz="2400" dirty="0" smtClean="0">
                <a:latin typeface="Palatino Linotype" pitchFamily="18" charset="0"/>
              </a:rPr>
              <a:t>:</a:t>
            </a:r>
          </a:p>
          <a:p>
            <a:pPr>
              <a:buNone/>
            </a:pPr>
            <a:endParaRPr lang="el-GR" sz="2400" i="1" dirty="0">
              <a:latin typeface="Palatino Linotype" pitchFamily="18" charset="0"/>
            </a:endParaRPr>
          </a:p>
          <a:p>
            <a:pPr lvl="0"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l-GR" dirty="0" err="1" smtClean="0">
                <a:latin typeface="Palatino Linotype" pitchFamily="18" charset="0"/>
              </a:rPr>
              <a:t>Εἰς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τὸ</a:t>
            </a:r>
            <a:r>
              <a:rPr lang="el-GR" dirty="0">
                <a:latin typeface="Palatino Linotype" pitchFamily="18" charset="0"/>
              </a:rPr>
              <a:t> "</a:t>
            </a:r>
            <a:r>
              <a:rPr lang="el-GR" dirty="0" err="1" smtClean="0">
                <a:latin typeface="Palatino Linotype" pitchFamily="18" charset="0"/>
              </a:rPr>
              <a:t>Κατευθυνθήτω</a:t>
            </a:r>
            <a:r>
              <a:rPr lang="el-GR" dirty="0">
                <a:latin typeface="Palatino Linotype" pitchFamily="18" charset="0"/>
              </a:rPr>
              <a:t>" </a:t>
            </a:r>
            <a:r>
              <a:rPr lang="el-GR" dirty="0" err="1">
                <a:latin typeface="Palatino Linotype" pitchFamily="18" charset="0"/>
              </a:rPr>
              <a:t>τῆς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Λειτουργίας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τῶν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Προηγιασμένων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στίχοι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μελισθέντες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παρὰ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Γρ</a:t>
            </a:r>
            <a:r>
              <a:rPr lang="el-GR" dirty="0">
                <a:latin typeface="Palatino Linotype" pitchFamily="18" charset="0"/>
              </a:rPr>
              <a:t>. Θ. </a:t>
            </a:r>
            <a:r>
              <a:rPr lang="el-GR" dirty="0" err="1">
                <a:latin typeface="Palatino Linotype" pitchFamily="18" charset="0"/>
              </a:rPr>
              <a:t>Στάθη</a:t>
            </a:r>
            <a:r>
              <a:rPr lang="el-GR" dirty="0">
                <a:latin typeface="Palatino Linotype" pitchFamily="18" charset="0"/>
              </a:rPr>
              <a:t>· </a:t>
            </a:r>
            <a:r>
              <a:rPr lang="el-GR" dirty="0" err="1">
                <a:latin typeface="Palatino Linotype" pitchFamily="18" charset="0"/>
              </a:rPr>
              <a:t>ἦχος</a:t>
            </a:r>
            <a:r>
              <a:rPr lang="el-GR" dirty="0">
                <a:latin typeface="Palatino Linotype" pitchFamily="18" charset="0"/>
              </a:rPr>
              <a:t> α'  </a:t>
            </a:r>
            <a:r>
              <a:rPr lang="el-GR" i="1" dirty="0" err="1">
                <a:latin typeface="Palatino Linotype" pitchFamily="18" charset="0"/>
              </a:rPr>
              <a:t>Κύριε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ἐκέκραξα</a:t>
            </a:r>
            <a:r>
              <a:rPr lang="el-GR" i="1" dirty="0">
                <a:latin typeface="Palatino Linotype" pitchFamily="18" charset="0"/>
              </a:rPr>
              <a:t> - </a:t>
            </a:r>
            <a:r>
              <a:rPr lang="el-GR" i="1" dirty="0" err="1">
                <a:latin typeface="Palatino Linotype" pitchFamily="18" charset="0"/>
              </a:rPr>
              <a:t>Θοῦ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Κύριε</a:t>
            </a:r>
            <a:r>
              <a:rPr lang="el-GR" i="1" dirty="0">
                <a:latin typeface="Palatino Linotype" pitchFamily="18" charset="0"/>
              </a:rPr>
              <a:t> - </a:t>
            </a:r>
            <a:r>
              <a:rPr lang="el-GR" i="1" dirty="0" err="1">
                <a:latin typeface="Palatino Linotype" pitchFamily="18" charset="0"/>
              </a:rPr>
              <a:t>Μὴ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ἐκκλίνῃς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τὴν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καρδίαν</a:t>
            </a:r>
            <a:r>
              <a:rPr lang="el-GR" i="1" dirty="0">
                <a:latin typeface="Palatino Linotype" pitchFamily="18" charset="0"/>
              </a:rPr>
              <a:t> μου - </a:t>
            </a:r>
            <a:r>
              <a:rPr lang="el-GR" i="1" dirty="0" err="1">
                <a:latin typeface="Palatino Linotype" pitchFamily="18" charset="0"/>
              </a:rPr>
              <a:t>Δόξα</a:t>
            </a:r>
            <a:r>
              <a:rPr lang="el-GR" i="1" dirty="0">
                <a:latin typeface="Palatino Linotype" pitchFamily="18" charset="0"/>
              </a:rPr>
              <a:t>-</a:t>
            </a:r>
            <a:r>
              <a:rPr lang="el-GR" i="1" dirty="0" err="1">
                <a:latin typeface="Palatino Linotype" pitchFamily="18" charset="0"/>
              </a:rPr>
              <a:t>Καὶ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νῦν</a:t>
            </a:r>
            <a:endParaRPr lang="el-GR" i="1" dirty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</a:p>
          <a:p>
            <a:pPr>
              <a:buNone/>
            </a:pPr>
            <a:r>
              <a:rPr lang="el-GR" dirty="0">
                <a:latin typeface="Palatino Linotype" pitchFamily="18" charset="0"/>
              </a:rPr>
              <a:t>	</a:t>
            </a:r>
            <a:r>
              <a:rPr lang="el-GR" sz="2400" dirty="0" smtClean="0">
                <a:latin typeface="Palatino Linotype" pitchFamily="18" charset="0"/>
              </a:rPr>
              <a:t>[</a:t>
            </a:r>
            <a:r>
              <a:rPr lang="el-GR" sz="2400" dirty="0" err="1">
                <a:latin typeface="Palatino Linotype" pitchFamily="18" charset="0"/>
              </a:rPr>
              <a:t>Ἀνέκδοτο</a:t>
            </a:r>
            <a:r>
              <a:rPr lang="el-GR" sz="2400" dirty="0">
                <a:latin typeface="Palatino Linotype" pitchFamily="18" charset="0"/>
              </a:rPr>
              <a:t>]</a:t>
            </a:r>
            <a:endParaRPr lang="el-GR" sz="2400" i="1" dirty="0">
              <a:latin typeface="Palatino Linotype" pitchFamily="18" charset="0"/>
            </a:endParaRPr>
          </a:p>
          <a:p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Αχιλλέας Χαλδαιάκης\Documents\Σ Υ Ν Ε Δ Ρ Ι Α\2012\Βόλος\Κατευθυνθήτω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548680"/>
            <a:ext cx="4320479" cy="57606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Αχιλλέας Χαλδαιάκης\Documents\Σ Υ Ν Ε Δ Ρ Ι Α\2012\Βόλος\Κατευθυνθήτω\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56792"/>
            <a:ext cx="2927205" cy="4525963"/>
          </a:xfrm>
          <a:prstGeom prst="rect">
            <a:avLst/>
          </a:prstGeom>
          <a:noFill/>
        </p:spPr>
      </p:pic>
      <p:pic>
        <p:nvPicPr>
          <p:cNvPr id="2051" name="Picture 3" descr="C:\Users\Αχιλλέας Χαλδαιάκης\Documents\Σ Υ Ν Ε Δ Ρ Ι Α\2012\Βόλος\Κατευθυνθήτω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8" y="1556792"/>
            <a:ext cx="2979900" cy="432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l-GR" dirty="0" err="1" smtClean="0">
                <a:latin typeface="Palatino Linotype" pitchFamily="18" charset="0"/>
              </a:rPr>
              <a:t>Χερουβικὸν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>
                <a:latin typeface="Palatino Linotype" pitchFamily="18" charset="0"/>
              </a:rPr>
              <a:t>"</a:t>
            </a:r>
            <a:r>
              <a:rPr lang="el-GR" dirty="0" err="1">
                <a:latin typeface="Palatino Linotype" pitchFamily="18" charset="0"/>
              </a:rPr>
              <a:t>Νῦν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αἱ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δυνάμεις</a:t>
            </a:r>
            <a:r>
              <a:rPr lang="el-GR" dirty="0">
                <a:latin typeface="Palatino Linotype" pitchFamily="18" charset="0"/>
              </a:rPr>
              <a:t>", </a:t>
            </a:r>
            <a:r>
              <a:rPr lang="el-GR" dirty="0" err="1">
                <a:latin typeface="Palatino Linotype" pitchFamily="18" charset="0"/>
              </a:rPr>
              <a:t>μέλος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Παρθενίου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ἱερομονάχου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Μετεωρίτου</a:t>
            </a:r>
            <a:r>
              <a:rPr lang="el-GR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ἐξηγηθὲν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εἰς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τὴν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ἀναλυτικὴν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σημειογραφίαν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Νέας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Μεθόδου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παρὰ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Γρηγορίου</a:t>
            </a:r>
            <a:r>
              <a:rPr lang="el-GR" dirty="0">
                <a:latin typeface="Palatino Linotype" pitchFamily="18" charset="0"/>
              </a:rPr>
              <a:t> Θ. </a:t>
            </a:r>
            <a:r>
              <a:rPr lang="el-GR" dirty="0" err="1">
                <a:latin typeface="Palatino Linotype" pitchFamily="18" charset="0"/>
              </a:rPr>
              <a:t>Στάθη</a:t>
            </a:r>
            <a:r>
              <a:rPr lang="el-GR" dirty="0">
                <a:latin typeface="Palatino Linotype" pitchFamily="18" charset="0"/>
              </a:rPr>
              <a:t> (8 </a:t>
            </a:r>
            <a:r>
              <a:rPr lang="el-GR" dirty="0" err="1">
                <a:latin typeface="Palatino Linotype" pitchFamily="18" charset="0"/>
              </a:rPr>
              <a:t>Ἀπρ</a:t>
            </a:r>
            <a:r>
              <a:rPr lang="el-GR" dirty="0">
                <a:latin typeface="Palatino Linotype" pitchFamily="18" charset="0"/>
              </a:rPr>
              <a:t>. 1990)· </a:t>
            </a:r>
            <a:r>
              <a:rPr lang="el-GR" dirty="0" err="1">
                <a:latin typeface="Palatino Linotype" pitchFamily="18" charset="0"/>
              </a:rPr>
              <a:t>ἦχος</a:t>
            </a:r>
            <a:r>
              <a:rPr lang="el-GR" dirty="0">
                <a:latin typeface="Palatino Linotype" pitchFamily="18" charset="0"/>
              </a:rPr>
              <a:t> πλ. </a:t>
            </a:r>
            <a:r>
              <a:rPr lang="el-GR" dirty="0" smtClean="0">
                <a:latin typeface="Palatino Linotype" pitchFamily="18" charset="0"/>
              </a:rPr>
              <a:t>δ’ </a:t>
            </a:r>
            <a:r>
              <a:rPr lang="el-GR" i="1" dirty="0" err="1" smtClean="0">
                <a:latin typeface="Palatino Linotype" pitchFamily="18" charset="0"/>
              </a:rPr>
              <a:t>Νῦν</a:t>
            </a:r>
            <a:r>
              <a:rPr lang="el-GR" i="1" dirty="0" smtClean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αἱ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δυνάμεις</a:t>
            </a:r>
            <a:endParaRPr lang="el-GR" i="1" dirty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</a:p>
          <a:p>
            <a:pPr>
              <a:buNone/>
            </a:pPr>
            <a:r>
              <a:rPr lang="el-GR" dirty="0">
                <a:latin typeface="Palatino Linotype" pitchFamily="18" charset="0"/>
              </a:rPr>
              <a:t>	</a:t>
            </a:r>
            <a:r>
              <a:rPr lang="el-GR" sz="2000" dirty="0" smtClean="0">
                <a:latin typeface="Palatino Linotype" pitchFamily="18" charset="0"/>
              </a:rPr>
              <a:t>[</a:t>
            </a:r>
            <a:r>
              <a:rPr lang="el-GR" sz="2000" dirty="0" err="1">
                <a:latin typeface="Palatino Linotype" pitchFamily="18" charset="0"/>
              </a:rPr>
              <a:t>Ἀνέκδοτο</a:t>
            </a:r>
            <a:r>
              <a:rPr lang="el-GR" sz="2000" dirty="0">
                <a:latin typeface="Palatino Linotype" pitchFamily="18" charset="0"/>
              </a:rPr>
              <a:t>]</a:t>
            </a:r>
            <a:endParaRPr lang="el-GR" sz="2000" i="1" dirty="0">
              <a:latin typeface="Palatino Linotype" pitchFamily="18" charset="0"/>
            </a:endParaRPr>
          </a:p>
          <a:p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Αχιλλέας Χαλδαιάκης\Documents\Σ Υ Ν Ε Δ Ρ Ι Α\2012\Βόλος\Νυν αι δυναμεις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23" y="936429"/>
            <a:ext cx="3260972" cy="4525963"/>
          </a:xfrm>
          <a:prstGeom prst="rect">
            <a:avLst/>
          </a:prstGeom>
          <a:noFill/>
        </p:spPr>
      </p:pic>
      <p:pic>
        <p:nvPicPr>
          <p:cNvPr id="3075" name="Picture 3" descr="C:\Users\Αχιλλέας Χαλδαιάκης\Documents\Σ Υ Ν Ε Δ Ρ Ι Α\2012\Βόλος\Νυν αι δυναμεις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80728"/>
            <a:ext cx="3008977" cy="4464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Αχιλλέας Χαλδαιάκης\Documents\Σ Υ Ν Ε Δ Ρ Ι Α\2012\Βόλος\Νυν αι δυναμεις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08720"/>
            <a:ext cx="3121436" cy="4525963"/>
          </a:xfrm>
          <a:prstGeom prst="rect">
            <a:avLst/>
          </a:prstGeom>
          <a:noFill/>
        </p:spPr>
      </p:pic>
      <p:pic>
        <p:nvPicPr>
          <p:cNvPr id="4099" name="Picture 3" descr="C:\Users\Αχιλλέας Χαλδαιάκης\Documents\Σ Υ Ν Ε Δ Ρ Ι Α\2012\Βόλος\Νυν αι δυναμεις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908720"/>
            <a:ext cx="3083288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Αχιλλέας Χαλδαιάκης\Documents\Σ Υ Ν Ε Δ Ρ Ι Α\2012\Βόλος\Νυν αι δυναμεις\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08720"/>
            <a:ext cx="3008491" cy="4525963"/>
          </a:xfrm>
          <a:prstGeom prst="rect">
            <a:avLst/>
          </a:prstGeom>
          <a:noFill/>
        </p:spPr>
      </p:pic>
      <p:pic>
        <p:nvPicPr>
          <p:cNvPr id="5123" name="Picture 3" descr="C:\Users\Αχιλλέας Χαλδαιάκης\Documents\Σ Υ Ν Ε Δ Ρ Ι Α\2012\Βόλος\Νυν αι δυναμεις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836712"/>
            <a:ext cx="2953050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l-GR" dirty="0" err="1" smtClean="0">
                <a:latin typeface="Palatino Linotype" pitchFamily="18" charset="0"/>
              </a:rPr>
              <a:t>Πολυέλεος</a:t>
            </a:r>
            <a:r>
              <a:rPr lang="el-GR" dirty="0">
                <a:latin typeface="Palatino Linotype" pitchFamily="18" charset="0"/>
              </a:rPr>
              <a:t>, "</a:t>
            </a:r>
            <a:r>
              <a:rPr lang="el-GR" dirty="0" err="1">
                <a:latin typeface="Palatino Linotype" pitchFamily="18" charset="0"/>
              </a:rPr>
              <a:t>ποίημα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κὺρ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Παρθενίου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ἱερομονάχου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ἐκ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πόλεως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Τρίκκης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καὶ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καθηγουμένου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μονῆς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Μετεώρου</a:t>
            </a:r>
            <a:r>
              <a:rPr lang="el-GR" dirty="0">
                <a:latin typeface="Palatino Linotype" pitchFamily="18" charset="0"/>
              </a:rPr>
              <a:t>" (</a:t>
            </a:r>
            <a:r>
              <a:rPr lang="el-GR" dirty="0" err="1">
                <a:latin typeface="Palatino Linotype" pitchFamily="18" charset="0"/>
              </a:rPr>
              <a:t>χφ</a:t>
            </a:r>
            <a:r>
              <a:rPr lang="el-GR" dirty="0">
                <a:latin typeface="Palatino Linotype" pitchFamily="18" charset="0"/>
              </a:rPr>
              <a:t>. 329, </a:t>
            </a:r>
            <a:r>
              <a:rPr lang="el-GR" dirty="0" err="1">
                <a:latin typeface="Palatino Linotype" pitchFamily="18" charset="0"/>
              </a:rPr>
              <a:t>φφ</a:t>
            </a:r>
            <a:r>
              <a:rPr lang="el-GR" dirty="0">
                <a:latin typeface="Palatino Linotype" pitchFamily="18" charset="0"/>
              </a:rPr>
              <a:t>. 108-111), </a:t>
            </a:r>
            <a:r>
              <a:rPr lang="el-GR" dirty="0" err="1">
                <a:latin typeface="Palatino Linotype" pitchFamily="18" charset="0"/>
              </a:rPr>
              <a:t>ἐξηγηθεὶς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παρὰ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Γρηγορίου</a:t>
            </a:r>
            <a:r>
              <a:rPr lang="el-GR" dirty="0">
                <a:latin typeface="Palatino Linotype" pitchFamily="18" charset="0"/>
              </a:rPr>
              <a:t> Θ. </a:t>
            </a:r>
            <a:r>
              <a:rPr lang="el-GR" dirty="0" err="1">
                <a:latin typeface="Palatino Linotype" pitchFamily="18" charset="0"/>
              </a:rPr>
              <a:t>Στάθη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τὴν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ἡμέραν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Πεντηκοστῆς</a:t>
            </a:r>
            <a:r>
              <a:rPr lang="el-GR" dirty="0">
                <a:latin typeface="Palatino Linotype" pitchFamily="18" charset="0"/>
              </a:rPr>
              <a:t>· </a:t>
            </a:r>
            <a:r>
              <a:rPr lang="el-GR" dirty="0" smtClean="0">
                <a:latin typeface="Palatino Linotype" pitchFamily="18" charset="0"/>
              </a:rPr>
              <a:t>ιη’ </a:t>
            </a:r>
            <a:r>
              <a:rPr lang="el-GR" dirty="0" err="1">
                <a:latin typeface="Palatino Linotype" pitchFamily="18" charset="0"/>
              </a:rPr>
              <a:t>ἰουνίου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σωτηρίου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ἔτους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ᾳϠπθ</a:t>
            </a:r>
            <a:r>
              <a:rPr lang="el-GR" dirty="0" smtClean="0">
                <a:latin typeface="Palatino Linotype" pitchFamily="18" charset="0"/>
              </a:rPr>
              <a:t>’· </a:t>
            </a:r>
            <a:r>
              <a:rPr lang="el-GR" dirty="0" err="1">
                <a:latin typeface="Palatino Linotype" pitchFamily="18" charset="0"/>
              </a:rPr>
              <a:t>ἦχος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smtClean="0">
                <a:latin typeface="Palatino Linotype" pitchFamily="18" charset="0"/>
              </a:rPr>
              <a:t>β’ </a:t>
            </a:r>
            <a:r>
              <a:rPr lang="el-GR" i="1" dirty="0" err="1" smtClean="0">
                <a:latin typeface="Palatino Linotype" pitchFamily="18" charset="0"/>
              </a:rPr>
              <a:t>Δοῦλοι</a:t>
            </a:r>
            <a:r>
              <a:rPr lang="el-GR" i="1" dirty="0">
                <a:latin typeface="Palatino Linotype" pitchFamily="18" charset="0"/>
              </a:rPr>
              <a:t>, </a:t>
            </a:r>
            <a:r>
              <a:rPr lang="el-GR" i="1" dirty="0" err="1">
                <a:latin typeface="Palatino Linotype" pitchFamily="18" charset="0"/>
              </a:rPr>
              <a:t>Κύριον</a:t>
            </a:r>
            <a:r>
              <a:rPr lang="el-GR" dirty="0">
                <a:latin typeface="Palatino Linotype" pitchFamily="18" charset="0"/>
              </a:rPr>
              <a:t> </a:t>
            </a:r>
            <a:endParaRPr lang="el-GR" i="1" dirty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l-GR" sz="2300" dirty="0" smtClean="0">
                <a:latin typeface="Palatino Linotype" pitchFamily="18" charset="0"/>
              </a:rPr>
              <a:t>[</a:t>
            </a:r>
            <a:r>
              <a:rPr lang="el-GR" sz="2300" dirty="0" err="1">
                <a:latin typeface="Palatino Linotype" pitchFamily="18" charset="0"/>
              </a:rPr>
              <a:t>Οἱ</a:t>
            </a:r>
            <a:r>
              <a:rPr lang="el-GR" sz="2300" dirty="0">
                <a:latin typeface="Palatino Linotype" pitchFamily="18" charset="0"/>
              </a:rPr>
              <a:t> </a:t>
            </a:r>
            <a:r>
              <a:rPr lang="el-GR" sz="2300" dirty="0" err="1">
                <a:latin typeface="Palatino Linotype" pitchFamily="18" charset="0"/>
              </a:rPr>
              <a:t>σαράντα</a:t>
            </a:r>
            <a:r>
              <a:rPr lang="el-GR" sz="2300" dirty="0">
                <a:latin typeface="Palatino Linotype" pitchFamily="18" charset="0"/>
              </a:rPr>
              <a:t> </a:t>
            </a:r>
            <a:r>
              <a:rPr lang="el-GR" sz="2300" dirty="0" err="1">
                <a:latin typeface="Palatino Linotype" pitchFamily="18" charset="0"/>
              </a:rPr>
              <a:t>στίχοι</a:t>
            </a:r>
            <a:r>
              <a:rPr lang="el-GR" sz="2300" dirty="0">
                <a:latin typeface="Palatino Linotype" pitchFamily="18" charset="0"/>
              </a:rPr>
              <a:t> </a:t>
            </a:r>
            <a:r>
              <a:rPr lang="el-GR" sz="2300" dirty="0" err="1">
                <a:latin typeface="Palatino Linotype" pitchFamily="18" charset="0"/>
              </a:rPr>
              <a:t>τοῦ</a:t>
            </a:r>
            <a:r>
              <a:rPr lang="el-GR" sz="2300" dirty="0">
                <a:latin typeface="Palatino Linotype" pitchFamily="18" charset="0"/>
              </a:rPr>
              <a:t> </a:t>
            </a:r>
            <a:r>
              <a:rPr lang="el-GR" sz="2300" dirty="0" err="1">
                <a:latin typeface="Palatino Linotype" pitchFamily="18" charset="0"/>
              </a:rPr>
              <a:t>πολυελέου</a:t>
            </a:r>
            <a:r>
              <a:rPr lang="el-GR" sz="2300" dirty="0">
                <a:latin typeface="Palatino Linotype" pitchFamily="18" charset="0"/>
              </a:rPr>
              <a:t>]</a:t>
            </a:r>
            <a:endParaRPr lang="el-GR" sz="2300" i="1" dirty="0">
              <a:latin typeface="Palatino Linotype" pitchFamily="18" charset="0"/>
            </a:endParaRPr>
          </a:p>
          <a:p>
            <a:pPr>
              <a:buNone/>
            </a:pP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l-GR" sz="2300" dirty="0" smtClean="0">
                <a:latin typeface="Palatino Linotype" pitchFamily="18" charset="0"/>
              </a:rPr>
              <a:t>[</a:t>
            </a:r>
            <a:r>
              <a:rPr lang="el-GR" sz="2300" dirty="0" err="1">
                <a:latin typeface="Palatino Linotype" pitchFamily="18" charset="0"/>
              </a:rPr>
              <a:t>Ἐκδεδομένος</a:t>
            </a:r>
            <a:r>
              <a:rPr lang="el-GR" sz="2300" dirty="0">
                <a:latin typeface="Palatino Linotype" pitchFamily="18" charset="0"/>
              </a:rPr>
              <a:t> </a:t>
            </a:r>
            <a:r>
              <a:rPr lang="el-GR" sz="2300" dirty="0" err="1">
                <a:latin typeface="Palatino Linotype" pitchFamily="18" charset="0"/>
              </a:rPr>
              <a:t>στὸ</a:t>
            </a:r>
            <a:r>
              <a:rPr lang="el-GR" sz="2300" dirty="0">
                <a:latin typeface="Palatino Linotype" pitchFamily="18" charset="0"/>
              </a:rPr>
              <a:t> </a:t>
            </a:r>
            <a:r>
              <a:rPr lang="el-GR" sz="2300" dirty="0" err="1">
                <a:latin typeface="Palatino Linotype" pitchFamily="18" charset="0"/>
              </a:rPr>
              <a:t>Ἀχιλλέως</a:t>
            </a:r>
            <a:r>
              <a:rPr lang="el-GR" sz="2300" dirty="0">
                <a:latin typeface="Palatino Linotype" pitchFamily="18" charset="0"/>
              </a:rPr>
              <a:t> Γ. </a:t>
            </a:r>
            <a:r>
              <a:rPr lang="el-GR" sz="2300" dirty="0" err="1">
                <a:latin typeface="Palatino Linotype" pitchFamily="18" charset="0"/>
              </a:rPr>
              <a:t>Χαλδαιάκη</a:t>
            </a:r>
            <a:r>
              <a:rPr lang="el-GR" sz="2300" dirty="0">
                <a:latin typeface="Palatino Linotype" pitchFamily="18" charset="0"/>
              </a:rPr>
              <a:t>, </a:t>
            </a:r>
            <a:r>
              <a:rPr lang="el-GR" sz="2300" i="1" dirty="0">
                <a:latin typeface="Palatino Linotype" pitchFamily="18" charset="0"/>
              </a:rPr>
              <a:t>Ὁ πολυέλεος Παρθενίου </a:t>
            </a:r>
            <a:r>
              <a:rPr lang="el-GR" sz="2300" i="1" dirty="0" err="1">
                <a:latin typeface="Palatino Linotype" pitchFamily="18" charset="0"/>
              </a:rPr>
              <a:t>ἱερομονάχου</a:t>
            </a:r>
            <a:r>
              <a:rPr lang="el-GR" sz="2300" i="1" dirty="0">
                <a:latin typeface="Palatino Linotype" pitchFamily="18" charset="0"/>
              </a:rPr>
              <a:t> </a:t>
            </a:r>
            <a:r>
              <a:rPr lang="el-GR" sz="2300" i="1" dirty="0" err="1">
                <a:latin typeface="Palatino Linotype" pitchFamily="18" charset="0"/>
              </a:rPr>
              <a:t>τοῦ</a:t>
            </a:r>
            <a:r>
              <a:rPr lang="el-GR" sz="2300" i="1" dirty="0">
                <a:latin typeface="Palatino Linotype" pitchFamily="18" charset="0"/>
              </a:rPr>
              <a:t> </a:t>
            </a:r>
            <a:r>
              <a:rPr lang="el-GR" sz="2300" i="1" dirty="0" err="1">
                <a:latin typeface="Palatino Linotype" pitchFamily="18" charset="0"/>
              </a:rPr>
              <a:t>Μετεωρίτου</a:t>
            </a:r>
            <a:r>
              <a:rPr lang="el-GR" sz="2300" dirty="0">
                <a:latin typeface="Palatino Linotype" pitchFamily="18" charset="0"/>
              </a:rPr>
              <a:t>, </a:t>
            </a:r>
            <a:r>
              <a:rPr lang="el-GR" sz="2300" dirty="0" err="1">
                <a:latin typeface="Palatino Linotype" pitchFamily="18" charset="0"/>
              </a:rPr>
              <a:t>Ἀθήνα</a:t>
            </a:r>
            <a:r>
              <a:rPr lang="el-GR" sz="2300" dirty="0">
                <a:latin typeface="Palatino Linotype" pitchFamily="18" charset="0"/>
              </a:rPr>
              <a:t> 2009, σ. 150 </a:t>
            </a:r>
            <a:r>
              <a:rPr lang="el-GR" sz="2300" dirty="0" err="1">
                <a:latin typeface="Palatino Linotype" pitchFamily="18" charset="0"/>
              </a:rPr>
              <a:t>κ.ἑ</a:t>
            </a:r>
            <a:r>
              <a:rPr lang="el-GR" sz="2300" dirty="0">
                <a:latin typeface="Palatino Linotype" pitchFamily="18" charset="0"/>
              </a:rPr>
              <a:t>.]</a:t>
            </a:r>
            <a:endParaRPr lang="el-GR" sz="2300" i="1" dirty="0">
              <a:latin typeface="Palatino Linotype" pitchFamily="18" charset="0"/>
            </a:endParaRPr>
          </a:p>
          <a:p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l-GR" dirty="0" err="1" smtClean="0">
                <a:latin typeface="Palatino Linotype" pitchFamily="18" charset="0"/>
              </a:rPr>
              <a:t>Δοξολογία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>
                <a:latin typeface="Palatino Linotype" pitchFamily="18" charset="0"/>
              </a:rPr>
              <a:t>"</a:t>
            </a:r>
            <a:r>
              <a:rPr lang="el-GR" dirty="0" err="1">
                <a:latin typeface="Palatino Linotype" pitchFamily="18" charset="0"/>
              </a:rPr>
              <a:t>κυρίου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Παρθενίου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ἱερομονάχου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καὶ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ἡγουμένου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μονῆς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τῶν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Μετεώρων</a:t>
            </a:r>
            <a:r>
              <a:rPr lang="el-GR" dirty="0">
                <a:latin typeface="Palatino Linotype" pitchFamily="18" charset="0"/>
              </a:rPr>
              <a:t>", </a:t>
            </a:r>
            <a:r>
              <a:rPr lang="el-GR" dirty="0" err="1">
                <a:latin typeface="Palatino Linotype" pitchFamily="18" charset="0"/>
              </a:rPr>
              <a:t>νῦν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τὸ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πρῶτον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ἐξηγηθεῖσα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ἐκ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κώδικος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Μετεώρων</a:t>
            </a:r>
            <a:r>
              <a:rPr lang="el-GR" dirty="0">
                <a:latin typeface="Palatino Linotype" pitchFamily="18" charset="0"/>
              </a:rPr>
              <a:t>-</a:t>
            </a:r>
            <a:r>
              <a:rPr lang="el-GR" dirty="0" err="1">
                <a:latin typeface="Palatino Linotype" pitchFamily="18" charset="0"/>
              </a:rPr>
              <a:t>Μεταμορφώσεως</a:t>
            </a:r>
            <a:r>
              <a:rPr lang="el-GR" dirty="0">
                <a:latin typeface="Palatino Linotype" pitchFamily="18" charset="0"/>
              </a:rPr>
              <a:t> 329, </a:t>
            </a:r>
            <a:r>
              <a:rPr lang="el-GR" dirty="0" err="1">
                <a:latin typeface="Palatino Linotype" pitchFamily="18" charset="0"/>
              </a:rPr>
              <a:t>φφ</a:t>
            </a:r>
            <a:r>
              <a:rPr lang="el-GR" dirty="0">
                <a:latin typeface="Palatino Linotype" pitchFamily="18" charset="0"/>
              </a:rPr>
              <a:t>. 121α-123α (</a:t>
            </a:r>
            <a:r>
              <a:rPr lang="el-GR" dirty="0" err="1">
                <a:latin typeface="Palatino Linotype" pitchFamily="18" charset="0"/>
              </a:rPr>
              <a:t>ἰδιοχείρου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αὐτοῦ</a:t>
            </a:r>
            <a:r>
              <a:rPr lang="el-GR" dirty="0">
                <a:latin typeface="Palatino Linotype" pitchFamily="18" charset="0"/>
              </a:rPr>
              <a:t>;) παρ' </a:t>
            </a:r>
            <a:r>
              <a:rPr lang="el-GR" dirty="0" err="1">
                <a:latin typeface="Palatino Linotype" pitchFamily="18" charset="0"/>
              </a:rPr>
              <a:t>ἐμοῦ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Γρηγορίου</a:t>
            </a:r>
            <a:r>
              <a:rPr lang="el-GR" dirty="0">
                <a:latin typeface="Palatino Linotype" pitchFamily="18" charset="0"/>
              </a:rPr>
              <a:t> Θ. </a:t>
            </a:r>
            <a:r>
              <a:rPr lang="el-GR" dirty="0" err="1">
                <a:latin typeface="Palatino Linotype" pitchFamily="18" charset="0"/>
              </a:rPr>
              <a:t>Στάθη</a:t>
            </a:r>
            <a:r>
              <a:rPr lang="el-GR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καθηγητοῦ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Πανεπιστημίου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Ἀθηνῶν</a:t>
            </a:r>
            <a:r>
              <a:rPr lang="el-GR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κατὰ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τὴν</a:t>
            </a:r>
            <a:r>
              <a:rPr lang="el-GR" dirty="0">
                <a:latin typeface="Palatino Linotype" pitchFamily="18" charset="0"/>
              </a:rPr>
              <a:t> γ' </a:t>
            </a:r>
            <a:r>
              <a:rPr lang="el-GR" dirty="0" err="1">
                <a:latin typeface="Palatino Linotype" pitchFamily="18" charset="0"/>
              </a:rPr>
              <a:t>καὶ</a:t>
            </a:r>
            <a:r>
              <a:rPr lang="el-GR" dirty="0">
                <a:latin typeface="Palatino Linotype" pitchFamily="18" charset="0"/>
              </a:rPr>
              <a:t> δ' </a:t>
            </a:r>
            <a:r>
              <a:rPr lang="el-GR" dirty="0" err="1">
                <a:latin typeface="Palatino Linotype" pitchFamily="18" charset="0"/>
              </a:rPr>
              <a:t>μηνὸς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Μαΐου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σωτηρίου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ἔτους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ᾳϠπθ</a:t>
            </a:r>
            <a:r>
              <a:rPr lang="el-GR" dirty="0" smtClean="0">
                <a:latin typeface="Palatino Linotype" pitchFamily="18" charset="0"/>
              </a:rPr>
              <a:t>’"· </a:t>
            </a:r>
            <a:r>
              <a:rPr lang="el-GR" dirty="0" err="1">
                <a:latin typeface="Palatino Linotype" pitchFamily="18" charset="0"/>
              </a:rPr>
              <a:t>ἦχος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smtClean="0">
                <a:latin typeface="Palatino Linotype" pitchFamily="18" charset="0"/>
              </a:rPr>
              <a:t>α’ </a:t>
            </a:r>
            <a:r>
              <a:rPr lang="el-GR" i="1" dirty="0" err="1">
                <a:latin typeface="Palatino Linotype" pitchFamily="18" charset="0"/>
              </a:rPr>
              <a:t>Δόξα</a:t>
            </a:r>
            <a:r>
              <a:rPr lang="el-GR" i="1" dirty="0">
                <a:latin typeface="Palatino Linotype" pitchFamily="18" charset="0"/>
              </a:rPr>
              <a:t> σοι </a:t>
            </a:r>
            <a:r>
              <a:rPr lang="el-GR" i="1" dirty="0" err="1">
                <a:latin typeface="Palatino Linotype" pitchFamily="18" charset="0"/>
              </a:rPr>
              <a:t>τῷ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δείξαντι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τὸ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φῶς</a:t>
            </a:r>
            <a:r>
              <a:rPr lang="el-GR" i="1" dirty="0">
                <a:latin typeface="Palatino Linotype" pitchFamily="18" charset="0"/>
              </a:rPr>
              <a:t> </a:t>
            </a:r>
          </a:p>
          <a:p>
            <a:pPr>
              <a:buNone/>
            </a:pP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>
                <a:latin typeface="Palatino Linotype" pitchFamily="18" charset="0"/>
              </a:rPr>
              <a:t>	</a:t>
            </a:r>
            <a:r>
              <a:rPr lang="en-US" sz="2500" dirty="0" err="1" smtClean="0">
                <a:latin typeface="Palatino Linotype" pitchFamily="18" charset="0"/>
              </a:rPr>
              <a:t>Δημοσιευμένη</a:t>
            </a:r>
            <a:r>
              <a:rPr lang="en-US" sz="2500" dirty="0" smtClean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δίς</a:t>
            </a:r>
            <a:r>
              <a:rPr lang="en-US" sz="2500" dirty="0">
                <a:latin typeface="Palatino Linotype" pitchFamily="18" charset="0"/>
              </a:rPr>
              <a:t>, </a:t>
            </a:r>
            <a:r>
              <a:rPr lang="en-US" sz="2500" dirty="0" err="1">
                <a:latin typeface="Palatino Linotype" pitchFamily="18" charset="0"/>
              </a:rPr>
              <a:t>ὡς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ἀκολούθως</a:t>
            </a:r>
            <a:r>
              <a:rPr lang="en-US" sz="2500" dirty="0">
                <a:latin typeface="Palatino Linotype" pitchFamily="18" charset="0"/>
              </a:rPr>
              <a:t>:</a:t>
            </a:r>
            <a:endParaRPr lang="el-GR" sz="2500" dirty="0">
              <a:latin typeface="Palatino Linotype" pitchFamily="18" charset="0"/>
            </a:endParaRPr>
          </a:p>
          <a:p>
            <a:pPr lvl="0">
              <a:buNone/>
            </a:pPr>
            <a:r>
              <a:rPr lang="el-GR" sz="2500" dirty="0" smtClean="0">
                <a:latin typeface="Palatino Linotype" pitchFamily="18" charset="0"/>
              </a:rPr>
              <a:t>	</a:t>
            </a:r>
          </a:p>
          <a:p>
            <a:r>
              <a:rPr lang="en-US" sz="2500" dirty="0" err="1" smtClean="0">
                <a:latin typeface="Palatino Linotype" pitchFamily="18" charset="0"/>
              </a:rPr>
              <a:t>Στὶς</a:t>
            </a:r>
            <a:r>
              <a:rPr lang="en-US" sz="2500" dirty="0" smtClean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σσ</a:t>
            </a:r>
            <a:r>
              <a:rPr lang="en-US" sz="2500" dirty="0">
                <a:latin typeface="Palatino Linotype" pitchFamily="18" charset="0"/>
              </a:rPr>
              <a:t>. Ϛ'-ζ' </a:t>
            </a:r>
            <a:r>
              <a:rPr lang="en-US" sz="2500" dirty="0" err="1">
                <a:latin typeface="Palatino Linotype" pitchFamily="18" charset="0"/>
              </a:rPr>
              <a:t>τοῦ</a:t>
            </a:r>
            <a:r>
              <a:rPr lang="en-US" sz="2500" dirty="0">
                <a:latin typeface="Palatino Linotype" pitchFamily="18" charset="0"/>
              </a:rPr>
              <a:t> 12σελίδου </a:t>
            </a:r>
            <a:r>
              <a:rPr lang="en-US" sz="2500" dirty="0" err="1">
                <a:latin typeface="Palatino Linotype" pitchFamily="18" charset="0"/>
              </a:rPr>
              <a:t>φυλλαδίου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ποὺ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συνοδεύει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τὸν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δίσκο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βινυλίου</a:t>
            </a:r>
            <a:r>
              <a:rPr lang="en-US" sz="2500" dirty="0">
                <a:latin typeface="Palatino Linotype" pitchFamily="18" charset="0"/>
              </a:rPr>
              <a:t>·  </a:t>
            </a:r>
            <a:r>
              <a:rPr lang="el-GR" sz="2500" i="1" dirty="0" err="1">
                <a:latin typeface="Palatino Linotype" pitchFamily="18" charset="0"/>
              </a:rPr>
              <a:t>Μετέωρα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τὰ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Ἱερά</a:t>
            </a:r>
            <a:r>
              <a:rPr lang="en-US" sz="2500" i="1" dirty="0">
                <a:latin typeface="Palatino Linotype" pitchFamily="18" charset="0"/>
              </a:rPr>
              <a:t>.1387/88-1988.600</a:t>
            </a:r>
            <a:r>
              <a:rPr lang="el-GR" sz="2500" i="1" dirty="0" err="1">
                <a:latin typeface="Palatino Linotype" pitchFamily="18" charset="0"/>
              </a:rPr>
              <a:t>ετηρίδα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Ἱερᾶς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Μονῆς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Μεταμορφώσεως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τοῦ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Σωτῆρος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τοῦ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Μεγάλου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Μετεώρου</a:t>
            </a:r>
            <a:r>
              <a:rPr lang="en-US" sz="2500" i="1" dirty="0">
                <a:latin typeface="Palatino Linotype" pitchFamily="18" charset="0"/>
              </a:rPr>
              <a:t>.  </a:t>
            </a:r>
            <a:r>
              <a:rPr lang="el-GR" sz="2500" i="1" dirty="0" err="1">
                <a:latin typeface="Palatino Linotype" pitchFamily="18" charset="0"/>
              </a:rPr>
              <a:t>Μελουργήματα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τῶν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Ἀκολουθιῶν</a:t>
            </a:r>
            <a:r>
              <a:rPr lang="el-GR" sz="2500" i="1" dirty="0">
                <a:latin typeface="Palatino Linotype" pitchFamily="18" charset="0"/>
              </a:rPr>
              <a:t> α</a:t>
            </a:r>
            <a:r>
              <a:rPr lang="en-US" sz="2500" i="1" dirty="0">
                <a:latin typeface="Palatino Linotype" pitchFamily="18" charset="0"/>
              </a:rPr>
              <a:t>´.</a:t>
            </a:r>
            <a:r>
              <a:rPr lang="el-GR" sz="2500" i="1" dirty="0" err="1">
                <a:latin typeface="Palatino Linotype" pitchFamily="18" charset="0"/>
              </a:rPr>
              <a:t>Τῶν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ἁγίων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κτιτόρων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Ἀθανασίου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καὶ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Ἰωάσαφ</a:t>
            </a:r>
            <a:r>
              <a:rPr lang="el-GR" sz="2500" i="1" dirty="0">
                <a:latin typeface="Palatino Linotype" pitchFamily="18" charset="0"/>
              </a:rPr>
              <a:t> β</a:t>
            </a:r>
            <a:r>
              <a:rPr lang="en-US" sz="2500" i="1" dirty="0">
                <a:latin typeface="Palatino Linotype" pitchFamily="18" charset="0"/>
              </a:rPr>
              <a:t>´.</a:t>
            </a:r>
            <a:r>
              <a:rPr lang="el-GR" sz="2500" i="1" dirty="0" err="1">
                <a:latin typeface="Palatino Linotype" pitchFamily="18" charset="0"/>
              </a:rPr>
              <a:t>Τῆς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Μεταμορφώσεως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τοῦ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Κυρίου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καὶ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Θεοῦ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καὶ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Σωτῆρος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ἡμῶν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Ἰησοῦ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Χριστοῦ</a:t>
            </a:r>
            <a:r>
              <a:rPr lang="en-US" sz="2500" i="1" dirty="0">
                <a:latin typeface="Palatino Linotype" pitchFamily="18" charset="0"/>
              </a:rPr>
              <a:t>.[</a:t>
            </a:r>
            <a:r>
              <a:rPr lang="el-GR" sz="2500" i="1" dirty="0">
                <a:latin typeface="Palatino Linotype" pitchFamily="18" charset="0"/>
              </a:rPr>
              <a:t>ΜΜΜ</a:t>
            </a:r>
            <a:r>
              <a:rPr lang="en-US" sz="2500" i="1" dirty="0">
                <a:latin typeface="Palatino Linotype" pitchFamily="18" charset="0"/>
              </a:rPr>
              <a:t> 211-212 (1990)]. </a:t>
            </a:r>
            <a:r>
              <a:rPr lang="el-GR" sz="2500" i="1" dirty="0" err="1">
                <a:latin typeface="Palatino Linotype" pitchFamily="18" charset="0"/>
              </a:rPr>
              <a:t>Ψάλλει</a:t>
            </a:r>
            <a:r>
              <a:rPr lang="el-GR" sz="2500" i="1" dirty="0">
                <a:latin typeface="Palatino Linotype" pitchFamily="18" charset="0"/>
              </a:rPr>
              <a:t> ὁ </a:t>
            </a:r>
            <a:r>
              <a:rPr lang="el-GR" sz="2500" i="1" dirty="0" err="1">
                <a:latin typeface="Palatino Linotype" pitchFamily="18" charset="0"/>
              </a:rPr>
              <a:t>χορὸς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ψαλτῶν</a:t>
            </a:r>
            <a:r>
              <a:rPr lang="en-US" sz="2500" i="1" dirty="0">
                <a:latin typeface="Palatino Linotype" pitchFamily="18" charset="0"/>
              </a:rPr>
              <a:t> "</a:t>
            </a:r>
            <a:r>
              <a:rPr lang="el-GR" sz="2500" i="1" dirty="0" err="1">
                <a:latin typeface="Palatino Linotype" pitchFamily="18" charset="0"/>
              </a:rPr>
              <a:t>Οἱ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μαΐστορες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ψαλτικῆς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τέχνης</a:t>
            </a:r>
            <a:r>
              <a:rPr lang="en-US" sz="2500" i="1" dirty="0">
                <a:latin typeface="Palatino Linotype" pitchFamily="18" charset="0"/>
              </a:rPr>
              <a:t>".</a:t>
            </a:r>
            <a:r>
              <a:rPr lang="el-GR" sz="2500" i="1" dirty="0" err="1">
                <a:latin typeface="Palatino Linotype" pitchFamily="18" charset="0"/>
              </a:rPr>
              <a:t>Χοράρχης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Γρηγόριος</a:t>
            </a:r>
            <a:r>
              <a:rPr lang="el-GR" sz="2500" i="1" dirty="0">
                <a:latin typeface="Palatino Linotype" pitchFamily="18" charset="0"/>
              </a:rPr>
              <a:t> Θ</a:t>
            </a:r>
            <a:r>
              <a:rPr lang="en-US" sz="2500" i="1" dirty="0">
                <a:latin typeface="Palatino Linotype" pitchFamily="18" charset="0"/>
              </a:rPr>
              <a:t>.</a:t>
            </a:r>
            <a:r>
              <a:rPr lang="el-GR" sz="2500" i="1" dirty="0" err="1">
                <a:latin typeface="Palatino Linotype" pitchFamily="18" charset="0"/>
              </a:rPr>
              <a:t>Στάθης</a:t>
            </a:r>
            <a:endParaRPr lang="el-GR" sz="2500" dirty="0">
              <a:latin typeface="Palatino Linotype" pitchFamily="18" charset="0"/>
            </a:endParaRPr>
          </a:p>
          <a:p>
            <a:pPr lvl="0">
              <a:buNone/>
            </a:pPr>
            <a:r>
              <a:rPr lang="el-GR" sz="2500" dirty="0" smtClean="0">
                <a:latin typeface="Palatino Linotype" pitchFamily="18" charset="0"/>
              </a:rPr>
              <a:t>	</a:t>
            </a:r>
          </a:p>
          <a:p>
            <a:r>
              <a:rPr lang="el-GR" sz="2500" dirty="0" err="1" smtClean="0">
                <a:latin typeface="Palatino Linotype" pitchFamily="18" charset="0"/>
              </a:rPr>
              <a:t>Γρηγ</a:t>
            </a:r>
            <a:r>
              <a:rPr lang="en-US" sz="2500" dirty="0">
                <a:latin typeface="Palatino Linotype" pitchFamily="18" charset="0"/>
              </a:rPr>
              <a:t>. </a:t>
            </a:r>
            <a:r>
              <a:rPr lang="el-GR" sz="2500" dirty="0">
                <a:latin typeface="Palatino Linotype" pitchFamily="18" charset="0"/>
              </a:rPr>
              <a:t>Θ</a:t>
            </a:r>
            <a:r>
              <a:rPr lang="en-US" sz="2500" dirty="0">
                <a:latin typeface="Palatino Linotype" pitchFamily="18" charset="0"/>
              </a:rPr>
              <a:t>. </a:t>
            </a:r>
            <a:r>
              <a:rPr lang="el-GR" sz="2500" dirty="0" err="1">
                <a:latin typeface="Palatino Linotype" pitchFamily="18" charset="0"/>
              </a:rPr>
              <a:t>Στάθη</a:t>
            </a:r>
            <a:r>
              <a:rPr lang="en-US" sz="2500" dirty="0">
                <a:latin typeface="Palatino Linotype" pitchFamily="18" charset="0"/>
              </a:rPr>
              <a:t>,</a:t>
            </a:r>
            <a:r>
              <a:rPr lang="en-US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Φάκελος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Μαθήματος</a:t>
            </a:r>
            <a:r>
              <a:rPr lang="en-US" sz="2500" i="1" dirty="0">
                <a:latin typeface="Palatino Linotype" pitchFamily="18" charset="0"/>
              </a:rPr>
              <a:t> "</a:t>
            </a:r>
            <a:r>
              <a:rPr lang="el-GR" sz="2500" i="1" dirty="0" err="1">
                <a:latin typeface="Palatino Linotype" pitchFamily="18" charset="0"/>
              </a:rPr>
              <a:t>Βυζαντινὴ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Μουσικὴ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Ψαλτικὴ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Τέχνη</a:t>
            </a:r>
            <a:r>
              <a:rPr lang="en-US" sz="2500" i="1" dirty="0">
                <a:latin typeface="Palatino Linotype" pitchFamily="18" charset="0"/>
              </a:rPr>
              <a:t>". </a:t>
            </a:r>
            <a:r>
              <a:rPr lang="el-GR" sz="2500" i="1" dirty="0" err="1">
                <a:latin typeface="Palatino Linotype" pitchFamily="18" charset="0"/>
              </a:rPr>
              <a:t>Σημειώσεις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πανεπιστημιακῶν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παραδόσεων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καὶ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τέσσερεις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ἐνότητες</a:t>
            </a:r>
            <a:r>
              <a:rPr lang="en-US" sz="2500" i="1" dirty="0">
                <a:latin typeface="Palatino Linotype" pitchFamily="18" charset="0"/>
              </a:rPr>
              <a:t> -</a:t>
            </a:r>
            <a:r>
              <a:rPr lang="el-GR" sz="2500" i="1" dirty="0" err="1">
                <a:latin typeface="Palatino Linotype" pitchFamily="18" charset="0"/>
              </a:rPr>
              <a:t>προθεωρία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καὶ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μελισμένα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τροπάρια</a:t>
            </a:r>
            <a:r>
              <a:rPr lang="en-US" sz="2500" i="1" dirty="0">
                <a:latin typeface="Palatino Linotype" pitchFamily="18" charset="0"/>
              </a:rPr>
              <a:t>- </a:t>
            </a:r>
            <a:r>
              <a:rPr lang="el-GR" sz="2500" i="1" dirty="0" err="1">
                <a:latin typeface="Palatino Linotype" pitchFamily="18" charset="0"/>
              </a:rPr>
              <a:t>ἀπὸ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χειρόγραφους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καὶ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ἔντυπους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μουσικοὺς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κώδικες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μὲ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βυζαντινὴ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σημειογραφία</a:t>
            </a:r>
            <a:r>
              <a:rPr lang="en-US" sz="2500" dirty="0">
                <a:latin typeface="Palatino Linotype" pitchFamily="18" charset="0"/>
              </a:rPr>
              <a:t>,</a:t>
            </a:r>
            <a:r>
              <a:rPr lang="en-US" sz="2500" i="1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Ἀθήνα</a:t>
            </a:r>
            <a:r>
              <a:rPr lang="en-US" sz="2500" dirty="0">
                <a:latin typeface="Palatino Linotype" pitchFamily="18" charset="0"/>
              </a:rPr>
              <a:t> 1992, </a:t>
            </a:r>
            <a:r>
              <a:rPr lang="en-US" sz="2500" dirty="0" err="1">
                <a:latin typeface="Palatino Linotype" pitchFamily="18" charset="0"/>
              </a:rPr>
              <a:t>σσ</a:t>
            </a:r>
            <a:r>
              <a:rPr lang="en-US" sz="2500" dirty="0">
                <a:latin typeface="Palatino Linotype" pitchFamily="18" charset="0"/>
              </a:rPr>
              <a:t>. 125-134 [</a:t>
            </a:r>
            <a:r>
              <a:rPr lang="en-US" sz="2500" dirty="0" err="1">
                <a:latin typeface="Palatino Linotype" pitchFamily="18" charset="0"/>
              </a:rPr>
              <a:t>ὁμοίως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καὶ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στὶς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ἑπόμενες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τρεῖς</a:t>
            </a:r>
            <a:r>
              <a:rPr lang="en-US" sz="2500" dirty="0">
                <a:latin typeface="Palatino Linotype" pitchFamily="18" charset="0"/>
              </a:rPr>
              <a:t> (1993/1997/1999) </a:t>
            </a:r>
            <a:r>
              <a:rPr lang="en-US" sz="2500" dirty="0" err="1">
                <a:latin typeface="Palatino Linotype" pitchFamily="18" charset="0"/>
              </a:rPr>
              <a:t>ἐπανεκδόσεις</a:t>
            </a:r>
            <a:r>
              <a:rPr lang="en-US" sz="2500" dirty="0" smtClean="0">
                <a:latin typeface="Palatino Linotype" pitchFamily="18" charset="0"/>
              </a:rPr>
              <a:t>].</a:t>
            </a:r>
            <a:endParaRPr lang="el-GR" sz="2500" dirty="0" smtClean="0">
              <a:latin typeface="Palatino Linotype" pitchFamily="18" charset="0"/>
            </a:endParaRPr>
          </a:p>
          <a:p>
            <a:pPr lvl="0">
              <a:buNone/>
            </a:pPr>
            <a:endParaRPr lang="el-GR" sz="2500" dirty="0">
              <a:latin typeface="Palatino Linotype" pitchFamily="18" charset="0"/>
            </a:endParaRPr>
          </a:p>
          <a:p>
            <a:pPr lvl="0">
              <a:buNone/>
            </a:pPr>
            <a:r>
              <a:rPr lang="el-GR" sz="2500" dirty="0" smtClean="0">
                <a:latin typeface="Palatino Linotype" pitchFamily="18" charset="0"/>
              </a:rPr>
              <a:t>	</a:t>
            </a:r>
            <a:r>
              <a:rPr lang="en-US" sz="2500" dirty="0" err="1" smtClean="0">
                <a:latin typeface="Palatino Linotype" pitchFamily="18" charset="0"/>
              </a:rPr>
              <a:t>Περιλαμβάνεται</a:t>
            </a:r>
            <a:r>
              <a:rPr lang="en-US" sz="2500" dirty="0" smtClean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ἐπίσης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στὸ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δίσκο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βινυλίου</a:t>
            </a:r>
            <a:r>
              <a:rPr lang="en-US" sz="2500" dirty="0">
                <a:latin typeface="Palatino Linotype" pitchFamily="18" charset="0"/>
              </a:rPr>
              <a:t> (</a:t>
            </a:r>
            <a:r>
              <a:rPr lang="en-US" sz="2500" dirty="0" err="1">
                <a:latin typeface="Palatino Linotype" pitchFamily="18" charset="0"/>
              </a:rPr>
              <a:t>καθὼς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καὶ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στὴν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ὁμοειδῆ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κασέτα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καὶ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τὸν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ψηφιακὸ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δίσκο</a:t>
            </a:r>
            <a:r>
              <a:rPr lang="en-US" sz="2500" dirty="0">
                <a:latin typeface="Palatino Linotype" pitchFamily="18" charset="0"/>
              </a:rPr>
              <a:t>)·</a:t>
            </a:r>
            <a:r>
              <a:rPr lang="en-US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Μετέωρα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τὰ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Ἱερά</a:t>
            </a:r>
            <a:r>
              <a:rPr lang="en-US" sz="2500" i="1" dirty="0">
                <a:latin typeface="Palatino Linotype" pitchFamily="18" charset="0"/>
              </a:rPr>
              <a:t>.1387/88-1988.600</a:t>
            </a:r>
            <a:r>
              <a:rPr lang="el-GR" sz="2500" i="1" dirty="0" err="1">
                <a:latin typeface="Palatino Linotype" pitchFamily="18" charset="0"/>
              </a:rPr>
              <a:t>ετηρίδα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Ἱερᾶς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Μονῆς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Μεταμορφώσεως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τοῦ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Σωτῆρος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τοῦ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Μεγάλου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Μετεώρου</a:t>
            </a:r>
            <a:r>
              <a:rPr lang="en-US" sz="2500" i="1" dirty="0">
                <a:latin typeface="Palatino Linotype" pitchFamily="18" charset="0"/>
              </a:rPr>
              <a:t>.  </a:t>
            </a:r>
            <a:r>
              <a:rPr lang="el-GR" sz="2500" i="1" dirty="0" err="1">
                <a:latin typeface="Palatino Linotype" pitchFamily="18" charset="0"/>
              </a:rPr>
              <a:t>Μελουργήματα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τῶν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Ἀκολουθιῶν</a:t>
            </a:r>
            <a:r>
              <a:rPr lang="el-GR" sz="2500" i="1" dirty="0">
                <a:latin typeface="Palatino Linotype" pitchFamily="18" charset="0"/>
              </a:rPr>
              <a:t> α</a:t>
            </a:r>
            <a:r>
              <a:rPr lang="en-US" sz="2500" i="1" dirty="0">
                <a:latin typeface="Palatino Linotype" pitchFamily="18" charset="0"/>
              </a:rPr>
              <a:t>´.</a:t>
            </a:r>
            <a:r>
              <a:rPr lang="el-GR" sz="2500" i="1" dirty="0" err="1">
                <a:latin typeface="Palatino Linotype" pitchFamily="18" charset="0"/>
              </a:rPr>
              <a:t>Τῶν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ἁγίων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κτιτόρων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Ἀθανασίου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καὶ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Ἰωάσαφ</a:t>
            </a:r>
            <a:r>
              <a:rPr lang="el-GR" sz="2500" i="1" dirty="0">
                <a:latin typeface="Palatino Linotype" pitchFamily="18" charset="0"/>
              </a:rPr>
              <a:t> β</a:t>
            </a:r>
            <a:r>
              <a:rPr lang="en-US" sz="2500" i="1" dirty="0">
                <a:latin typeface="Palatino Linotype" pitchFamily="18" charset="0"/>
              </a:rPr>
              <a:t>´.</a:t>
            </a:r>
            <a:r>
              <a:rPr lang="el-GR" sz="2500" i="1" dirty="0" err="1">
                <a:latin typeface="Palatino Linotype" pitchFamily="18" charset="0"/>
              </a:rPr>
              <a:t>Τῆς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Μεταμορφώσεως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τοῦ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Κυρίου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καὶ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Θεοῦ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καὶ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Σωτῆρος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ἡμῶν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Ἰησοῦ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Χριστοῦ</a:t>
            </a:r>
            <a:r>
              <a:rPr lang="en-US" sz="2500" i="1" dirty="0">
                <a:latin typeface="Palatino Linotype" pitchFamily="18" charset="0"/>
              </a:rPr>
              <a:t>.[</a:t>
            </a:r>
            <a:r>
              <a:rPr lang="el-GR" sz="2500" i="1" dirty="0">
                <a:latin typeface="Palatino Linotype" pitchFamily="18" charset="0"/>
              </a:rPr>
              <a:t>ΜΜΜ</a:t>
            </a:r>
            <a:r>
              <a:rPr lang="en-US" sz="2500" i="1" dirty="0">
                <a:latin typeface="Palatino Linotype" pitchFamily="18" charset="0"/>
              </a:rPr>
              <a:t> 211-212 (1990)]. </a:t>
            </a:r>
            <a:r>
              <a:rPr lang="el-GR" sz="2500" i="1" dirty="0" err="1">
                <a:latin typeface="Palatino Linotype" pitchFamily="18" charset="0"/>
              </a:rPr>
              <a:t>Ψάλλει</a:t>
            </a:r>
            <a:r>
              <a:rPr lang="el-GR" sz="2500" i="1" dirty="0">
                <a:latin typeface="Palatino Linotype" pitchFamily="18" charset="0"/>
              </a:rPr>
              <a:t> ὁ </a:t>
            </a:r>
            <a:r>
              <a:rPr lang="el-GR" sz="2500" i="1" dirty="0" err="1">
                <a:latin typeface="Palatino Linotype" pitchFamily="18" charset="0"/>
              </a:rPr>
              <a:t>χορὸς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ψαλτῶν</a:t>
            </a:r>
            <a:r>
              <a:rPr lang="en-US" sz="2500" i="1" dirty="0">
                <a:latin typeface="Palatino Linotype" pitchFamily="18" charset="0"/>
              </a:rPr>
              <a:t> "</a:t>
            </a:r>
            <a:r>
              <a:rPr lang="el-GR" sz="2500" i="1" dirty="0" err="1">
                <a:latin typeface="Palatino Linotype" pitchFamily="18" charset="0"/>
              </a:rPr>
              <a:t>Οἱ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μαΐστορες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ψαλτικῆς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τέχνης</a:t>
            </a:r>
            <a:r>
              <a:rPr lang="en-US" sz="2500" i="1" dirty="0">
                <a:latin typeface="Palatino Linotype" pitchFamily="18" charset="0"/>
              </a:rPr>
              <a:t>".</a:t>
            </a:r>
            <a:r>
              <a:rPr lang="el-GR" sz="2500" i="1" dirty="0" err="1">
                <a:latin typeface="Palatino Linotype" pitchFamily="18" charset="0"/>
              </a:rPr>
              <a:t>Χοράρχης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Γρηγόριος</a:t>
            </a:r>
            <a:r>
              <a:rPr lang="el-GR" sz="2500" i="1" dirty="0">
                <a:latin typeface="Palatino Linotype" pitchFamily="18" charset="0"/>
              </a:rPr>
              <a:t> Θ</a:t>
            </a:r>
            <a:r>
              <a:rPr lang="en-US" sz="2500" i="1" dirty="0">
                <a:latin typeface="Palatino Linotype" pitchFamily="18" charset="0"/>
              </a:rPr>
              <a:t>.</a:t>
            </a:r>
            <a:r>
              <a:rPr lang="el-GR" sz="2500" i="1" dirty="0" err="1">
                <a:latin typeface="Palatino Linotype" pitchFamily="18" charset="0"/>
              </a:rPr>
              <a:t>Στάθης</a:t>
            </a:r>
            <a:r>
              <a:rPr lang="en-US" sz="2500" dirty="0">
                <a:latin typeface="Palatino Linotype" pitchFamily="18" charset="0"/>
              </a:rPr>
              <a:t>, </a:t>
            </a:r>
            <a:r>
              <a:rPr lang="el-GR" sz="2500" dirty="0" err="1">
                <a:latin typeface="Palatino Linotype" pitchFamily="18" charset="0"/>
              </a:rPr>
              <a:t>δίσκος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 smtClean="0">
                <a:latin typeface="Palatino Linotype" pitchFamily="18" charset="0"/>
              </a:rPr>
              <a:t>πρῶτος</a:t>
            </a:r>
            <a:r>
              <a:rPr lang="el-GR" sz="2500" dirty="0" smtClean="0">
                <a:latin typeface="Palatino Linotype" pitchFamily="18" charset="0"/>
              </a:rPr>
              <a:t>, </a:t>
            </a:r>
            <a:r>
              <a:rPr lang="el-GR" sz="2500" dirty="0" err="1" smtClean="0">
                <a:latin typeface="Palatino Linotype" pitchFamily="18" charset="0"/>
              </a:rPr>
              <a:t>μέλος</a:t>
            </a:r>
            <a:r>
              <a:rPr lang="el-GR" sz="2500" dirty="0" smtClean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ὑπ</a:t>
            </a:r>
            <a:r>
              <a:rPr lang="en-US" sz="2500" dirty="0">
                <a:latin typeface="Palatino Linotype" pitchFamily="18" charset="0"/>
              </a:rPr>
              <a:t>' </a:t>
            </a:r>
            <a:r>
              <a:rPr lang="el-GR" sz="2500" dirty="0" err="1">
                <a:latin typeface="Palatino Linotype" pitchFamily="18" charset="0"/>
              </a:rPr>
              <a:t>ἀριθμὸν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smtClean="0">
                <a:latin typeface="Palatino Linotype" pitchFamily="18" charset="0"/>
              </a:rPr>
              <a:t>8.</a:t>
            </a:r>
            <a:endParaRPr lang="el-GR" sz="2500" dirty="0">
              <a:latin typeface="Palatino Linotype" pitchFamily="18" charset="0"/>
            </a:endParaRPr>
          </a:p>
          <a:p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Αχιλλέας Χαλδαιάκης\Documents\Σ Υ Ν Ε Δ Ρ Ι Α\2012\Βόλος\Δοξολογία Παρθενίου α'\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980728"/>
            <a:ext cx="2928697" cy="4525963"/>
          </a:xfrm>
          <a:prstGeom prst="rect">
            <a:avLst/>
          </a:prstGeom>
          <a:noFill/>
        </p:spPr>
      </p:pic>
      <p:pic>
        <p:nvPicPr>
          <p:cNvPr id="6147" name="Picture 3" descr="C:\Users\Αχιλλέας Χαλδαιάκης\Documents\Σ Υ Ν Ε Δ Ρ Ι Α\2012\Βόλος\Δοξολογία Παρθενίου α'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980728"/>
            <a:ext cx="2969236" cy="4500000"/>
          </a:xfrm>
          <a:prstGeom prst="rect">
            <a:avLst/>
          </a:prstGeom>
          <a:noFill/>
        </p:spPr>
      </p:pic>
      <p:pic>
        <p:nvPicPr>
          <p:cNvPr id="6" name="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l-GR" sz="4800" b="1" dirty="0" smtClean="0">
                <a:solidFill>
                  <a:srgbClr val="FF0000"/>
                </a:solidFill>
                <a:latin typeface="Palatino Linotype" pitchFamily="18" charset="0"/>
              </a:rPr>
              <a:t>ΕΞΗΓΗΣΗ</a:t>
            </a:r>
          </a:p>
          <a:p>
            <a:pPr algn="ctr">
              <a:buNone/>
            </a:pPr>
            <a:endParaRPr lang="el-GR" b="1" dirty="0">
              <a:latin typeface="Palatino Linotype" pitchFamily="18" charset="0"/>
            </a:endParaRPr>
          </a:p>
          <a:p>
            <a:pPr algn="ctr">
              <a:buNone/>
            </a:pPr>
            <a:r>
              <a:rPr lang="el-GR" dirty="0">
                <a:latin typeface="Palatino Linotype" pitchFamily="18" charset="0"/>
              </a:rPr>
              <a:t>Ἡ </a:t>
            </a:r>
            <a:r>
              <a:rPr lang="el-GR" b="1" dirty="0">
                <a:latin typeface="Palatino Linotype" pitchFamily="18" charset="0"/>
              </a:rPr>
              <a:t>ΕΞΗΓΗΣΗ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ὡς</a:t>
            </a:r>
            <a:r>
              <a:rPr lang="el-GR" dirty="0">
                <a:latin typeface="Palatino Linotype" pitchFamily="18" charset="0"/>
              </a:rPr>
              <a:t> μέγα </a:t>
            </a:r>
            <a:r>
              <a:rPr lang="el-GR" dirty="0" err="1">
                <a:latin typeface="Palatino Linotype" pitchFamily="18" charset="0"/>
              </a:rPr>
              <a:t>καὶ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ὀρθοτόμον</a:t>
            </a:r>
            <a:r>
              <a:rPr lang="el-GR" dirty="0">
                <a:latin typeface="Palatino Linotype" pitchFamily="18" charset="0"/>
              </a:rPr>
              <a:t> κεφάλαιο </a:t>
            </a:r>
            <a:r>
              <a:rPr lang="el-GR" dirty="0" err="1">
                <a:latin typeface="Palatino Linotype" pitchFamily="18" charset="0"/>
              </a:rPr>
              <a:t>στὴν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ἐρευνητικὴ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καὶ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συγγραφικὴ</a:t>
            </a:r>
            <a:r>
              <a:rPr lang="el-GR" dirty="0">
                <a:latin typeface="Palatino Linotype" pitchFamily="18" charset="0"/>
              </a:rPr>
              <a:t> δραστηριότητα </a:t>
            </a:r>
            <a:r>
              <a:rPr lang="el-GR" dirty="0" err="1">
                <a:latin typeface="Palatino Linotype" pitchFamily="18" charset="0"/>
              </a:rPr>
              <a:t>τοῦ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b="1" dirty="0">
                <a:latin typeface="Palatino Linotype" pitchFamily="18" charset="0"/>
              </a:rPr>
              <a:t>Γρηγορίου Στάθη</a:t>
            </a:r>
            <a:r>
              <a:rPr lang="el-GR" dirty="0">
                <a:latin typeface="Palatino Linotype" pitchFamily="18" charset="0"/>
              </a:rPr>
              <a:t>, </a:t>
            </a:r>
            <a:r>
              <a:rPr lang="el-GR" i="1" dirty="0">
                <a:latin typeface="Palatino Linotype" pitchFamily="18" charset="0"/>
              </a:rPr>
              <a:t>«</a:t>
            </a:r>
            <a:r>
              <a:rPr lang="el-GR" i="1" dirty="0" err="1">
                <a:latin typeface="Palatino Linotype" pitchFamily="18" charset="0"/>
              </a:rPr>
              <a:t>τομώτερον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ὑπὲρ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πᾶσαν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μάχαιραν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δίστομον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καὶ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διϊκνούμενον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ἄχρι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μυελοῦ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ὀ</a:t>
            </a:r>
            <a:r>
              <a:rPr lang="el-GR" i="1" dirty="0" err="1" smtClean="0">
                <a:latin typeface="Palatino Linotype" pitchFamily="18" charset="0"/>
              </a:rPr>
              <a:t>στέων</a:t>
            </a:r>
            <a:r>
              <a:rPr lang="el-GR" i="1" dirty="0">
                <a:latin typeface="Palatino Linotype" pitchFamily="18" charset="0"/>
              </a:rPr>
              <a:t>»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τῆς</a:t>
            </a:r>
            <a:r>
              <a:rPr lang="el-GR" dirty="0">
                <a:latin typeface="Palatino Linotype" pitchFamily="18" charset="0"/>
              </a:rPr>
              <a:t> σύγχρονης </a:t>
            </a:r>
            <a:r>
              <a:rPr lang="el-GR" dirty="0" err="1">
                <a:latin typeface="Palatino Linotype" pitchFamily="18" charset="0"/>
              </a:rPr>
              <a:t>βυζαντινομουσικολογικῆς</a:t>
            </a:r>
            <a:r>
              <a:rPr lang="el-GR" dirty="0">
                <a:latin typeface="Palatino Linotype" pitchFamily="18" charset="0"/>
              </a:rPr>
              <a:t> φιλολογίας. </a:t>
            </a:r>
          </a:p>
          <a:p>
            <a:pPr algn="ctr">
              <a:buNone/>
            </a:pPr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Αχιλλέας Χαλδαιάκης\Documents\Σ Υ Ν Ε Δ Ρ Ι Α\2012\Βόλος\Δοξολογία Παρθενίου α'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3091695" cy="4525963"/>
          </a:xfrm>
          <a:prstGeom prst="rect">
            <a:avLst/>
          </a:prstGeom>
          <a:noFill/>
        </p:spPr>
      </p:pic>
      <p:pic>
        <p:nvPicPr>
          <p:cNvPr id="7171" name="Picture 3" descr="C:\Users\Αχιλλέας Χαλδαιάκης\Documents\Σ Υ Ν Ε Δ Ρ Ι Α\2012\Βόλος\Δοξολογία Παρθενίου α'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908720"/>
            <a:ext cx="3030090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C:\Users\Αχιλλέας Χαλδαιάκης\Documents\Σ Υ Ν Ε Δ Ρ Ι Α\2012\Βόλος\Δοξολογία Παρθενίου α'\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836712"/>
            <a:ext cx="3103046" cy="4525963"/>
          </a:xfrm>
          <a:prstGeom prst="rect">
            <a:avLst/>
          </a:prstGeom>
          <a:noFill/>
        </p:spPr>
      </p:pic>
      <p:pic>
        <p:nvPicPr>
          <p:cNvPr id="8195" name="Picture 3" descr="C:\Users\Αχιλλέας Χαλδαιάκης\Documents\Σ Υ Ν Ε Δ Ρ Ι Α\2012\Βόλος\Δοξολογία Παρθενίου α'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836712"/>
            <a:ext cx="3056999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Αχιλλέας Χαλδαιάκης\Documents\Σ Υ Ν Ε Δ Ρ Ι Α\2012\Βόλος\Δοξολογία Παρθενίου α'\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08720"/>
            <a:ext cx="3011113" cy="4525963"/>
          </a:xfrm>
          <a:prstGeom prst="rect">
            <a:avLst/>
          </a:prstGeom>
          <a:noFill/>
        </p:spPr>
      </p:pic>
      <p:pic>
        <p:nvPicPr>
          <p:cNvPr id="9219" name="Picture 3" descr="C:\Users\Αχιλλέας Χαλδαιάκης\Documents\Σ Υ Ν Ε Δ Ρ Ι Α\2012\Βόλος\Δοξολογία Παρθενίου α'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340768"/>
            <a:ext cx="3245232" cy="3456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 descr="C:\Users\Αχιλλέας Χαλδαιάκης\Documents\Σ Υ Ν Ε Δ Ρ Ι Α\2012\Βόλος\Δοξολογία Παρθενίου α'\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08720"/>
            <a:ext cx="3033606" cy="4525963"/>
          </a:xfrm>
          <a:prstGeom prst="rect">
            <a:avLst/>
          </a:prstGeom>
          <a:noFill/>
        </p:spPr>
      </p:pic>
      <p:pic>
        <p:nvPicPr>
          <p:cNvPr id="10243" name="Picture 3" descr="C:\Users\Αχιλλέας Χαλδαιάκης\Documents\Σ Υ Ν Ε Δ Ρ Ι Α\2012\Βόλος\Δοξολογία Παρθενίου α'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340768"/>
            <a:ext cx="2011171" cy="396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Ἀ</a:t>
            </a:r>
            <a:r>
              <a:rPr lang="en-US" dirty="0" err="1" smtClean="0">
                <a:latin typeface="Palatino Linotype" pitchFamily="18" charset="0"/>
              </a:rPr>
              <a:t>σματικὸν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Τρισάγιον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τῆς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εἰς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ἦχον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smtClean="0">
                <a:latin typeface="Palatino Linotype" pitchFamily="18" charset="0"/>
              </a:rPr>
              <a:t>α</a:t>
            </a:r>
            <a:r>
              <a:rPr lang="el-GR" dirty="0" smtClean="0">
                <a:latin typeface="Palatino Linotype" pitchFamily="18" charset="0"/>
              </a:rPr>
              <a:t>’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Δοξολογίας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τοῦ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κὺρ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Παρθενίου</a:t>
            </a:r>
            <a:r>
              <a:rPr lang="en-US" b="1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ἱερομονάχου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τοῦ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Μετεωρίτου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n-US" dirty="0" err="1">
                <a:latin typeface="Palatino Linotype" pitchFamily="18" charset="0"/>
              </a:rPr>
              <a:t>ἐξηγηθὲν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καὶ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τουτὶ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τὸ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πρῶτον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παρ</a:t>
            </a:r>
            <a:r>
              <a:rPr lang="en-US" dirty="0">
                <a:latin typeface="Palatino Linotype" pitchFamily="18" charset="0"/>
              </a:rPr>
              <a:t>' </a:t>
            </a:r>
            <a:r>
              <a:rPr lang="en-US" dirty="0" err="1">
                <a:latin typeface="Palatino Linotype" pitchFamily="18" charset="0"/>
              </a:rPr>
              <a:t>ἐμοῦ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Γρηγορίου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n-US" dirty="0" err="1">
                <a:latin typeface="Palatino Linotype" pitchFamily="18" charset="0"/>
              </a:rPr>
              <a:t>τῇ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βαϊφόρῳ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Κυριακῇ</a:t>
            </a:r>
            <a:r>
              <a:rPr lang="en-US" dirty="0">
                <a:latin typeface="Palatino Linotype" pitchFamily="18" charset="0"/>
              </a:rPr>
              <a:t>, η' </a:t>
            </a:r>
            <a:r>
              <a:rPr lang="en-US" dirty="0" err="1">
                <a:latin typeface="Palatino Linotype" pitchFamily="18" charset="0"/>
              </a:rPr>
              <a:t>Ἀπριλίου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 smtClean="0">
                <a:latin typeface="Palatino Linotype" pitchFamily="18" charset="0"/>
              </a:rPr>
              <a:t>ᾳϠ</a:t>
            </a:r>
            <a:r>
              <a:rPr lang="el-GR" dirty="0" smtClean="0">
                <a:latin typeface="Palatino Linotype" pitchFamily="18" charset="0"/>
              </a:rPr>
              <a:t>ϟ’</a:t>
            </a:r>
            <a:r>
              <a:rPr lang="en-US" dirty="0" smtClean="0">
                <a:latin typeface="Palatino Linotype" pitchFamily="18" charset="0"/>
              </a:rPr>
              <a:t>· </a:t>
            </a:r>
            <a:r>
              <a:rPr lang="en-US" dirty="0" err="1">
                <a:latin typeface="Palatino Linotype" pitchFamily="18" charset="0"/>
              </a:rPr>
              <a:t>ἦχος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smtClean="0">
                <a:latin typeface="Palatino Linotype" pitchFamily="18" charset="0"/>
              </a:rPr>
              <a:t>α</a:t>
            </a:r>
            <a:r>
              <a:rPr lang="el-GR" dirty="0" smtClean="0">
                <a:latin typeface="Palatino Linotype" pitchFamily="18" charset="0"/>
              </a:rPr>
              <a:t>’</a:t>
            </a:r>
            <a:r>
              <a:rPr lang="en-US" dirty="0" smtClean="0">
                <a:latin typeface="Palatino Linotype" pitchFamily="18" charset="0"/>
              </a:rPr>
              <a:t>  </a:t>
            </a:r>
            <a:r>
              <a:rPr lang="en-US" i="1" dirty="0" err="1">
                <a:latin typeface="Palatino Linotype" pitchFamily="18" charset="0"/>
              </a:rPr>
              <a:t>Ἅγιος</a:t>
            </a:r>
            <a:r>
              <a:rPr lang="en-US" i="1" dirty="0">
                <a:latin typeface="Palatino Linotype" pitchFamily="18" charset="0"/>
              </a:rPr>
              <a:t> ὁ </a:t>
            </a:r>
            <a:r>
              <a:rPr lang="en-US" i="1" dirty="0" err="1">
                <a:latin typeface="Palatino Linotype" pitchFamily="18" charset="0"/>
              </a:rPr>
              <a:t>Θεός</a:t>
            </a:r>
            <a:endParaRPr lang="el-GR" i="1" dirty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</a:p>
          <a:p>
            <a:pPr>
              <a:buNone/>
            </a:pPr>
            <a:r>
              <a:rPr lang="el-GR" dirty="0">
                <a:latin typeface="Palatino Linotype" pitchFamily="18" charset="0"/>
              </a:rPr>
              <a:t>	</a:t>
            </a:r>
            <a:r>
              <a:rPr lang="en-US" sz="2000" dirty="0" smtClean="0">
                <a:latin typeface="Palatino Linotype" pitchFamily="18" charset="0"/>
              </a:rPr>
              <a:t>[</a:t>
            </a:r>
            <a:r>
              <a:rPr lang="en-US" sz="2000" dirty="0" err="1">
                <a:latin typeface="Palatino Linotype" pitchFamily="18" charset="0"/>
              </a:rPr>
              <a:t>Ἀνέκδοτο</a:t>
            </a:r>
            <a:r>
              <a:rPr lang="en-US" sz="2000" dirty="0">
                <a:latin typeface="Palatino Linotype" pitchFamily="18" charset="0"/>
              </a:rPr>
              <a:t>]</a:t>
            </a:r>
            <a:endParaRPr lang="el-GR" sz="2000" i="1" dirty="0">
              <a:latin typeface="Palatino Linotype" pitchFamily="18" charset="0"/>
            </a:endParaRPr>
          </a:p>
          <a:p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 descr="C:\Users\Αχιλλέας Χαλδαιάκης\Documents\Σ Υ Ν Ε Δ Ρ Ι Α\2012\Βόλος\ασματικό δοξολογίας α'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2941300" cy="4525963"/>
          </a:xfrm>
          <a:prstGeom prst="rect">
            <a:avLst/>
          </a:prstGeom>
          <a:noFill/>
        </p:spPr>
      </p:pic>
      <p:pic>
        <p:nvPicPr>
          <p:cNvPr id="11267" name="Picture 3" descr="C:\Users\Αχιλλέας Χαλδαιάκης\Documents\Σ Υ Ν Ε Δ Ρ Ι Α\2012\Βόλος\ασματικό δοξολογίας α'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692696"/>
            <a:ext cx="2943933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 descr="C:\Users\Αχιλλέας Χαλδαιάκης\Documents\Σ Υ Ν Ε Δ Ρ Ι Α\2012\Βόλος\ασματικό δοξολογίας α'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052736"/>
            <a:ext cx="2935823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n-US" dirty="0" err="1" smtClean="0">
                <a:latin typeface="Palatino Linotype" pitchFamily="18" charset="0"/>
              </a:rPr>
              <a:t>Δοξολογία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κυρίου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Παρθενίου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ἱερομονάχου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καὶ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ἡγουμένου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τῆς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μονῆς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τῶν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Μετεώρων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n-US" dirty="0" err="1">
                <a:latin typeface="Palatino Linotype" pitchFamily="18" charset="0"/>
              </a:rPr>
              <a:t>ἐξηγηθεῖσα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τὸ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πρῶτον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ἐν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ἐσχάτοις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καιροῖς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τὴν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Δευτέραν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τοῦ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Ἁγίου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Πνεύματος</a:t>
            </a:r>
            <a:r>
              <a:rPr lang="en-US" dirty="0">
                <a:latin typeface="Palatino Linotype" pitchFamily="18" charset="0"/>
              </a:rPr>
              <a:t> (</a:t>
            </a:r>
            <a:r>
              <a:rPr lang="en-US" dirty="0" smtClean="0">
                <a:latin typeface="Palatino Linotype" pitchFamily="18" charset="0"/>
              </a:rPr>
              <a:t>δ</a:t>
            </a:r>
            <a:r>
              <a:rPr lang="el-GR" dirty="0" smtClean="0">
                <a:latin typeface="Palatino Linotype" pitchFamily="18" charset="0"/>
              </a:rPr>
              <a:t>’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ἰουνίου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 smtClean="0">
                <a:latin typeface="Palatino Linotype" pitchFamily="18" charset="0"/>
              </a:rPr>
              <a:t>ᾳϠ</a:t>
            </a:r>
            <a:r>
              <a:rPr lang="el-GR" dirty="0" smtClean="0">
                <a:latin typeface="Palatino Linotype" pitchFamily="18" charset="0"/>
              </a:rPr>
              <a:t>ϟ’</a:t>
            </a:r>
            <a:r>
              <a:rPr lang="en-US" dirty="0" smtClean="0">
                <a:latin typeface="Palatino Linotype" pitchFamily="18" charset="0"/>
              </a:rPr>
              <a:t>) </a:t>
            </a:r>
            <a:r>
              <a:rPr lang="en-US" dirty="0" err="1">
                <a:latin typeface="Palatino Linotype" pitchFamily="18" charset="0"/>
              </a:rPr>
              <a:t>παρ</a:t>
            </a:r>
            <a:r>
              <a:rPr lang="en-US" dirty="0">
                <a:latin typeface="Palatino Linotype" pitchFamily="18" charset="0"/>
              </a:rPr>
              <a:t>' </a:t>
            </a:r>
            <a:r>
              <a:rPr lang="en-US" dirty="0" err="1">
                <a:latin typeface="Palatino Linotype" pitchFamily="18" charset="0"/>
              </a:rPr>
              <a:t>ἐμοῦ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Γρηγορίου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 smtClean="0">
                <a:latin typeface="Palatino Linotype" pitchFamily="18" charset="0"/>
              </a:rPr>
              <a:t>τοῦ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n-US" dirty="0" smtClean="0">
                <a:latin typeface="Palatino Linotype" pitchFamily="18" charset="0"/>
              </a:rPr>
              <a:t>'</a:t>
            </a:r>
            <a:r>
              <a:rPr lang="en-US" dirty="0" err="1" smtClean="0">
                <a:latin typeface="Palatino Linotype" pitchFamily="18" charset="0"/>
              </a:rPr>
              <a:t>πίκλην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Στάθη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καὶ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καθαρογραφηθεῖσα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τὴν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smtClean="0">
                <a:latin typeface="Palatino Linotype" pitchFamily="18" charset="0"/>
              </a:rPr>
              <a:t>η</a:t>
            </a:r>
            <a:r>
              <a:rPr lang="el-GR" dirty="0" smtClean="0">
                <a:latin typeface="Palatino Linotype" pitchFamily="18" charset="0"/>
              </a:rPr>
              <a:t>’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νοεμ</a:t>
            </a:r>
            <a:r>
              <a:rPr lang="en-US" dirty="0">
                <a:latin typeface="Palatino Linotype" pitchFamily="18" charset="0"/>
              </a:rPr>
              <a:t>. </a:t>
            </a:r>
            <a:r>
              <a:rPr lang="en-US" dirty="0" err="1" smtClean="0">
                <a:latin typeface="Palatino Linotype" pitchFamily="18" charset="0"/>
              </a:rPr>
              <a:t>ᾳϠ</a:t>
            </a:r>
            <a:r>
              <a:rPr lang="el-GR" dirty="0" smtClean="0">
                <a:latin typeface="Palatino Linotype" pitchFamily="18" charset="0"/>
              </a:rPr>
              <a:t>ϟ</a:t>
            </a:r>
            <a:r>
              <a:rPr lang="en-US" dirty="0" smtClean="0">
                <a:latin typeface="Palatino Linotype" pitchFamily="18" charset="0"/>
              </a:rPr>
              <a:t>α</a:t>
            </a:r>
            <a:r>
              <a:rPr lang="el-GR" dirty="0" smtClean="0">
                <a:latin typeface="Palatino Linotype" pitchFamily="18" charset="0"/>
              </a:rPr>
              <a:t>’</a:t>
            </a:r>
            <a:r>
              <a:rPr lang="en-US" dirty="0" smtClean="0">
                <a:latin typeface="Palatino Linotype" pitchFamily="18" charset="0"/>
              </a:rPr>
              <a:t>, </a:t>
            </a:r>
            <a:r>
              <a:rPr lang="en-US" dirty="0" err="1">
                <a:latin typeface="Palatino Linotype" pitchFamily="18" charset="0"/>
              </a:rPr>
              <a:t>καθ</a:t>
            </a:r>
            <a:r>
              <a:rPr lang="en-US" dirty="0">
                <a:latin typeface="Palatino Linotype" pitchFamily="18" charset="0"/>
              </a:rPr>
              <a:t>' </a:t>
            </a:r>
            <a:r>
              <a:rPr lang="en-US" dirty="0" err="1">
                <a:latin typeface="Palatino Linotype" pitchFamily="18" charset="0"/>
              </a:rPr>
              <a:t>ἣν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ἡμέραν</a:t>
            </a:r>
            <a:r>
              <a:rPr lang="en-US" dirty="0">
                <a:latin typeface="Palatino Linotype" pitchFamily="18" charset="0"/>
              </a:rPr>
              <a:t> ἡ </a:t>
            </a:r>
            <a:r>
              <a:rPr lang="en-US" dirty="0" err="1">
                <a:latin typeface="Palatino Linotype" pitchFamily="18" charset="0"/>
              </a:rPr>
              <a:t>ταπεινότης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μου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ἄγει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τὰ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γενέθλια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αὐτῆς</a:t>
            </a:r>
            <a:r>
              <a:rPr lang="en-US" dirty="0">
                <a:latin typeface="Palatino Linotype" pitchFamily="18" charset="0"/>
              </a:rPr>
              <a:t>· </a:t>
            </a:r>
            <a:r>
              <a:rPr lang="en-US" dirty="0" err="1">
                <a:latin typeface="Palatino Linotype" pitchFamily="18" charset="0"/>
              </a:rPr>
              <a:t>ἦχος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smtClean="0">
                <a:latin typeface="Palatino Linotype" pitchFamily="18" charset="0"/>
              </a:rPr>
              <a:t>δ</a:t>
            </a:r>
            <a:r>
              <a:rPr lang="el-GR" dirty="0" smtClean="0">
                <a:latin typeface="Palatino Linotype" pitchFamily="18" charset="0"/>
              </a:rPr>
              <a:t>’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λέγετος</a:t>
            </a:r>
            <a:r>
              <a:rPr lang="en-US" dirty="0">
                <a:latin typeface="Palatino Linotype" pitchFamily="18" charset="0"/>
              </a:rPr>
              <a:t>  </a:t>
            </a:r>
            <a:r>
              <a:rPr lang="en-US" i="1" dirty="0" err="1">
                <a:latin typeface="Palatino Linotype" pitchFamily="18" charset="0"/>
              </a:rPr>
              <a:t>Δόξα</a:t>
            </a:r>
            <a:r>
              <a:rPr lang="en-US" i="1" dirty="0">
                <a:latin typeface="Palatino Linotype" pitchFamily="18" charset="0"/>
              </a:rPr>
              <a:t> </a:t>
            </a:r>
            <a:r>
              <a:rPr lang="en-US" i="1" dirty="0" err="1">
                <a:latin typeface="Palatino Linotype" pitchFamily="18" charset="0"/>
              </a:rPr>
              <a:t>σοι</a:t>
            </a:r>
            <a:r>
              <a:rPr lang="en-US" i="1" dirty="0">
                <a:latin typeface="Palatino Linotype" pitchFamily="18" charset="0"/>
              </a:rPr>
              <a:t> </a:t>
            </a:r>
            <a:r>
              <a:rPr lang="en-US" i="1" dirty="0" err="1">
                <a:latin typeface="Palatino Linotype" pitchFamily="18" charset="0"/>
              </a:rPr>
              <a:t>τῷ</a:t>
            </a:r>
            <a:r>
              <a:rPr lang="en-US" i="1" dirty="0">
                <a:latin typeface="Palatino Linotype" pitchFamily="18" charset="0"/>
              </a:rPr>
              <a:t> </a:t>
            </a:r>
            <a:r>
              <a:rPr lang="en-US" i="1" dirty="0" err="1">
                <a:latin typeface="Palatino Linotype" pitchFamily="18" charset="0"/>
              </a:rPr>
              <a:t>δείξαντι</a:t>
            </a:r>
            <a:r>
              <a:rPr lang="en-US" i="1" dirty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τ</a:t>
            </a:r>
            <a:r>
              <a:rPr lang="el-GR" i="1" dirty="0" smtClean="0">
                <a:latin typeface="Palatino Linotype" pitchFamily="18" charset="0"/>
              </a:rPr>
              <a:t>ὸ</a:t>
            </a:r>
            <a:r>
              <a:rPr lang="en-US" i="1" dirty="0" smtClean="0">
                <a:latin typeface="Palatino Linotype" pitchFamily="18" charset="0"/>
              </a:rPr>
              <a:t> </a:t>
            </a:r>
            <a:r>
              <a:rPr lang="en-US" i="1" dirty="0" err="1">
                <a:latin typeface="Palatino Linotype" pitchFamily="18" charset="0"/>
              </a:rPr>
              <a:t>φῶς</a:t>
            </a:r>
            <a:endParaRPr lang="el-GR" i="1" dirty="0">
              <a:latin typeface="Palatino Linotype" pitchFamily="18" charset="0"/>
            </a:endParaRPr>
          </a:p>
          <a:p>
            <a:pPr>
              <a:buNone/>
            </a:pP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>
                <a:latin typeface="Palatino Linotype" pitchFamily="18" charset="0"/>
              </a:rPr>
              <a:t>	</a:t>
            </a:r>
            <a:r>
              <a:rPr lang="en-US" sz="2400" dirty="0" smtClean="0">
                <a:latin typeface="Palatino Linotype" pitchFamily="18" charset="0"/>
              </a:rPr>
              <a:t>[</a:t>
            </a:r>
            <a:r>
              <a:rPr lang="en-US" sz="2400" dirty="0" err="1">
                <a:latin typeface="Palatino Linotype" pitchFamily="18" charset="0"/>
              </a:rPr>
              <a:t>Ἀνέκδοτη</a:t>
            </a:r>
            <a:r>
              <a:rPr lang="en-US" sz="2400" dirty="0">
                <a:latin typeface="Palatino Linotype" pitchFamily="18" charset="0"/>
              </a:rPr>
              <a:t>]</a:t>
            </a:r>
            <a:endParaRPr lang="el-GR" sz="2400" i="1" dirty="0">
              <a:latin typeface="Palatino Linotype" pitchFamily="18" charset="0"/>
            </a:endParaRPr>
          </a:p>
          <a:p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 descr="C:\Users\Αχιλλέας Χαλδαιάκης\Documents\Σ Υ Ν Ε Δ Ρ Ι Α\2012\Βόλος\δοξολογία δ'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08720"/>
            <a:ext cx="3058768" cy="4525963"/>
          </a:xfrm>
          <a:prstGeom prst="rect">
            <a:avLst/>
          </a:prstGeom>
          <a:noFill/>
        </p:spPr>
      </p:pic>
      <p:pic>
        <p:nvPicPr>
          <p:cNvPr id="13315" name="Picture 3" descr="C:\Users\Αχιλλέας Χαλδαιάκης\Documents\Σ Υ Ν Ε Δ Ρ Ι Α\2012\Βόλος\δοξολογία δ'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980728"/>
            <a:ext cx="2946677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 descr="C:\Users\Αχιλλέας Χαλδαιάκης\Documents\Σ Υ Ν Ε Δ Ρ Ι Α\2012\Βόλος\δοξολογία δ'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08720"/>
            <a:ext cx="2994346" cy="4525963"/>
          </a:xfrm>
          <a:prstGeom prst="rect">
            <a:avLst/>
          </a:prstGeom>
          <a:noFill/>
        </p:spPr>
      </p:pic>
      <p:pic>
        <p:nvPicPr>
          <p:cNvPr id="14339" name="Picture 3" descr="C:\Users\Αχιλλέας Χαλδαιάκης\Documents\Σ Υ Ν Ε Δ Ρ Ι Α\2012\Βόλος\δοξολογία δ'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764704"/>
            <a:ext cx="3037673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4400" b="1" dirty="0" err="1" smtClean="0">
                <a:solidFill>
                  <a:srgbClr val="FF0000"/>
                </a:solidFill>
                <a:latin typeface="Palatino Linotype" pitchFamily="18" charset="0"/>
              </a:rPr>
              <a:t>ἐξηγήσεις</a:t>
            </a:r>
            <a:endParaRPr lang="el-GR" sz="4400" b="1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pPr algn="ctr">
              <a:buNone/>
            </a:pPr>
            <a:endParaRPr lang="el-GR" b="1" dirty="0">
              <a:latin typeface="Palatino Linotype" pitchFamily="18" charset="0"/>
            </a:endParaRPr>
          </a:p>
          <a:p>
            <a:pPr algn="ctr">
              <a:buNone/>
            </a:pPr>
            <a:r>
              <a:rPr lang="el-GR" dirty="0" err="1">
                <a:latin typeface="Palatino Linotype" pitchFamily="18" charset="0"/>
              </a:rPr>
              <a:t>Οἱ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φιλοπονηθεῖσες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ἀπὸ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τὸν</a:t>
            </a:r>
            <a:r>
              <a:rPr lang="el-GR" dirty="0">
                <a:latin typeface="Palatino Linotype" pitchFamily="18" charset="0"/>
              </a:rPr>
              <a:t> Γρηγόριο Στάθη </a:t>
            </a:r>
            <a:r>
              <a:rPr lang="el-GR" b="1" dirty="0" err="1">
                <a:latin typeface="Palatino Linotype" pitchFamily="18" charset="0"/>
              </a:rPr>
              <a:t>ἐξηγήσεις</a:t>
            </a:r>
            <a:r>
              <a:rPr lang="el-GR" dirty="0">
                <a:latin typeface="Palatino Linotype" pitchFamily="18" charset="0"/>
              </a:rPr>
              <a:t>: </a:t>
            </a:r>
            <a:r>
              <a:rPr lang="el-GR" dirty="0" err="1">
                <a:latin typeface="Palatino Linotype" pitchFamily="18" charset="0"/>
              </a:rPr>
              <a:t>Ἱστορία</a:t>
            </a:r>
            <a:r>
              <a:rPr lang="el-GR" dirty="0">
                <a:latin typeface="Palatino Linotype" pitchFamily="18" charset="0"/>
              </a:rPr>
              <a:t> - Μεθοδολογία - </a:t>
            </a:r>
            <a:r>
              <a:rPr lang="el-GR" dirty="0" err="1">
                <a:latin typeface="Palatino Linotype" pitchFamily="18" charset="0"/>
              </a:rPr>
              <a:t>Αἰσθητική</a:t>
            </a:r>
            <a:r>
              <a:rPr lang="el-GR" dirty="0">
                <a:latin typeface="Palatino Linotype" pitchFamily="18" charset="0"/>
              </a:rPr>
              <a:t> - Προοπτική. </a:t>
            </a:r>
          </a:p>
          <a:p>
            <a:pPr algn="ctr">
              <a:buNone/>
            </a:pPr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 descr="C:\Users\Αχιλλέας Χαλδαιάκης\Documents\Σ Υ Ν Ε Δ Ρ Ι Α\2012\Βόλος\δοξολογία δ'\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2972034" cy="4525963"/>
          </a:xfrm>
          <a:prstGeom prst="rect">
            <a:avLst/>
          </a:prstGeom>
          <a:noFill/>
        </p:spPr>
      </p:pic>
      <p:pic>
        <p:nvPicPr>
          <p:cNvPr id="15363" name="Picture 3" descr="C:\Users\Αχιλλέας Χαλδαιάκης\Documents\Σ Υ Ν Ε Δ Ρ Ι Α\2012\Βόλος\δοξολογία δ'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764704"/>
            <a:ext cx="3019797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 descr="C:\Users\Αχιλλέας Χαλδαιάκης\Documents\Σ Υ Ν Ε Δ Ρ Ι Α\2012\Βόλος\δοξολογία δ'\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08720"/>
            <a:ext cx="3091467" cy="4525963"/>
          </a:xfrm>
          <a:prstGeom prst="rect">
            <a:avLst/>
          </a:prstGeom>
          <a:noFill/>
        </p:spPr>
      </p:pic>
      <p:pic>
        <p:nvPicPr>
          <p:cNvPr id="16387" name="Picture 3" descr="C:\Users\Αχιλλέας Χαλδαιάκης\Documents\Σ Υ Ν Ε Δ Ρ Ι Α\2012\Βόλος\δοξολογία δ'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801208"/>
            <a:ext cx="2993109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 descr="C:\Users\Αχιλλέας Χαλδαιάκης\Documents\Σ Υ Ν Ε Δ Ρ Ι Α\2012\Βόλος\δοξολογία δ'\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3002441" cy="4525963"/>
          </a:xfrm>
          <a:prstGeom prst="rect">
            <a:avLst/>
          </a:prstGeom>
          <a:noFill/>
        </p:spPr>
      </p:pic>
      <p:pic>
        <p:nvPicPr>
          <p:cNvPr id="17411" name="Picture 3" descr="C:\Users\Αχιλλέας Χαλδαιάκης\Documents\Σ Υ Ν Ε Δ Ρ Ι Α\2012\Βόλος\δοξολογία δ'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836712"/>
            <a:ext cx="3021363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 descr="C:\Users\Αχιλλέας Χαλδαιάκης\Documents\Σ Υ Ν Ε Δ Ρ Ι Α\2012\Βόλος\δοξολογία δ'\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2989145" cy="4525963"/>
          </a:xfrm>
          <a:prstGeom prst="rect">
            <a:avLst/>
          </a:prstGeom>
          <a:noFill/>
        </p:spPr>
      </p:pic>
      <p:pic>
        <p:nvPicPr>
          <p:cNvPr id="18435" name="Picture 3" descr="C:\Users\Αχιλλέας Χαλδαιάκης\Documents\Σ Υ Ν Ε Δ Ρ Ι Α\2012\Βόλος\δοξολογία δ'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08720"/>
            <a:ext cx="3109518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l-GR" dirty="0" err="1" smtClean="0">
                <a:latin typeface="Palatino Linotype" pitchFamily="18" charset="0"/>
              </a:rPr>
              <a:t>Τῇ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ὑπερμάχῳ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Ἀκολουθίας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Ἀκαθίστου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ὕμνου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δίχορον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μελισθὲν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εἰς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ἦχον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smtClean="0">
                <a:latin typeface="Palatino Linotype" pitchFamily="18" charset="0"/>
              </a:rPr>
              <a:t>α’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ἔσω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παρὰ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Παρθενίου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Μετεωρίτου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καὶ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ἐξηγηθέν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νῦν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τὸ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πρῶτον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l-GR" dirty="0">
                <a:latin typeface="Palatino Linotype" pitchFamily="18" charset="0"/>
              </a:rPr>
              <a:t>παρ</a:t>
            </a:r>
            <a:r>
              <a:rPr lang="en-US" dirty="0">
                <a:latin typeface="Palatino Linotype" pitchFamily="18" charset="0"/>
              </a:rPr>
              <a:t>' </a:t>
            </a:r>
            <a:r>
              <a:rPr lang="el-GR" dirty="0" err="1">
                <a:latin typeface="Palatino Linotype" pitchFamily="18" charset="0"/>
              </a:rPr>
              <a:t>ἐμοῦ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Γρηγορίου</a:t>
            </a:r>
            <a:r>
              <a:rPr lang="el-GR" dirty="0">
                <a:latin typeface="Palatino Linotype" pitchFamily="18" charset="0"/>
              </a:rPr>
              <a:t> Θ</a:t>
            </a:r>
            <a:r>
              <a:rPr lang="en-US" dirty="0">
                <a:latin typeface="Palatino Linotype" pitchFamily="18" charset="0"/>
              </a:rPr>
              <a:t>.</a:t>
            </a:r>
            <a:r>
              <a:rPr lang="el-GR" dirty="0" err="1">
                <a:latin typeface="Palatino Linotype" pitchFamily="18" charset="0"/>
              </a:rPr>
              <a:t>Στάθη</a:t>
            </a:r>
            <a:r>
              <a:rPr lang="en-US" dirty="0">
                <a:latin typeface="Palatino Linotype" pitchFamily="18" charset="0"/>
              </a:rPr>
              <a:t>. </a:t>
            </a:r>
            <a:r>
              <a:rPr lang="el-GR" dirty="0" err="1">
                <a:latin typeface="Palatino Linotype" pitchFamily="18" charset="0"/>
              </a:rPr>
              <a:t>Κατεστρώθη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δέ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σπουδῆς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ἕνεκεν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ἐν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παραλληλίᾳ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πρωτοτύπου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καὶ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ἀναλυτικῆς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σημειογραφίας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χάριν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τῶν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μαθητῶν</a:t>
            </a:r>
            <a:r>
              <a:rPr lang="el-GR" dirty="0">
                <a:latin typeface="Palatino Linotype" pitchFamily="18" charset="0"/>
              </a:rPr>
              <a:t> μου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τῶν</a:t>
            </a:r>
            <a:r>
              <a:rPr lang="en-US" dirty="0">
                <a:latin typeface="Palatino Linotype" pitchFamily="18" charset="0"/>
              </a:rPr>
              <a:t> "</a:t>
            </a:r>
            <a:r>
              <a:rPr lang="el-GR" dirty="0" err="1">
                <a:latin typeface="Palatino Linotype" pitchFamily="18" charset="0"/>
              </a:rPr>
              <a:t>μαϊστόρων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ψαλτικῆς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τέχνης</a:t>
            </a:r>
            <a:r>
              <a:rPr lang="en-US" dirty="0">
                <a:latin typeface="Palatino Linotype" pitchFamily="18" charset="0"/>
              </a:rPr>
              <a:t>" </a:t>
            </a:r>
            <a:r>
              <a:rPr lang="el-GR" dirty="0" err="1">
                <a:latin typeface="Palatino Linotype" pitchFamily="18" charset="0"/>
              </a:rPr>
              <a:t>καὶ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εἰς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κοινὸν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ὄφελος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τὴν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smtClean="0">
                <a:latin typeface="Palatino Linotype" pitchFamily="18" charset="0"/>
              </a:rPr>
              <a:t>κ’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καὶ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smtClean="0">
                <a:latin typeface="Palatino Linotype" pitchFamily="18" charset="0"/>
              </a:rPr>
              <a:t>λ’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ἰουλίου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σωτηρίου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ἔτους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ᾳϠϟγ</a:t>
            </a:r>
            <a:r>
              <a:rPr lang="el-GR" dirty="0" smtClean="0">
                <a:latin typeface="Palatino Linotype" pitchFamily="18" charset="0"/>
              </a:rPr>
              <a:t>’</a:t>
            </a:r>
            <a:r>
              <a:rPr lang="en-US" dirty="0" smtClean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χειρὶ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τῇ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ἐμῇ</a:t>
            </a:r>
            <a:r>
              <a:rPr lang="el-GR" dirty="0">
                <a:latin typeface="Palatino Linotype" pitchFamily="18" charset="0"/>
              </a:rPr>
              <a:t>· </a:t>
            </a:r>
            <a:r>
              <a:rPr lang="el-GR" dirty="0" err="1">
                <a:latin typeface="Palatino Linotype" pitchFamily="18" charset="0"/>
              </a:rPr>
              <a:t>ἦχος</a:t>
            </a:r>
            <a:r>
              <a:rPr lang="el-GR" dirty="0">
                <a:latin typeface="Palatino Linotype" pitchFamily="18" charset="0"/>
              </a:rPr>
              <a:t> α</a:t>
            </a:r>
            <a:r>
              <a:rPr lang="en-US" dirty="0">
                <a:latin typeface="Palatino Linotype" pitchFamily="18" charset="0"/>
              </a:rPr>
              <a:t>'  </a:t>
            </a:r>
            <a:r>
              <a:rPr lang="el-GR" i="1" dirty="0" err="1">
                <a:latin typeface="Palatino Linotype" pitchFamily="18" charset="0"/>
              </a:rPr>
              <a:t>Τῇ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ὑπερμάχῳ</a:t>
            </a:r>
            <a:endParaRPr lang="el-GR" dirty="0">
              <a:latin typeface="Palatino Linotype" pitchFamily="18" charset="0"/>
            </a:endParaRPr>
          </a:p>
          <a:p>
            <a:pPr>
              <a:buNone/>
            </a:pP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>
                <a:latin typeface="Palatino Linotype" pitchFamily="18" charset="0"/>
              </a:rPr>
              <a:t>	</a:t>
            </a:r>
            <a:r>
              <a:rPr lang="en-US" sz="2500" dirty="0" err="1" smtClean="0">
                <a:latin typeface="Palatino Linotype" pitchFamily="18" charset="0"/>
              </a:rPr>
              <a:t>Δημοσιευμένο</a:t>
            </a:r>
            <a:r>
              <a:rPr lang="en-US" sz="2500" dirty="0" smtClean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σὲ</a:t>
            </a:r>
            <a:r>
              <a:rPr lang="en-US" sz="2500" dirty="0">
                <a:latin typeface="Palatino Linotype" pitchFamily="18" charset="0"/>
              </a:rPr>
              <a:t> </a:t>
            </a:r>
            <a:r>
              <a:rPr lang="en-US" sz="2500" dirty="0" err="1">
                <a:latin typeface="Palatino Linotype" pitchFamily="18" charset="0"/>
              </a:rPr>
              <a:t>ὀκτώ</a:t>
            </a:r>
            <a:r>
              <a:rPr lang="en-US" sz="2500" dirty="0">
                <a:latin typeface="Palatino Linotype" pitchFamily="18" charset="0"/>
              </a:rPr>
              <a:t> (α'-η') </a:t>
            </a:r>
            <a:r>
              <a:rPr lang="en-US" sz="2500" dirty="0" err="1">
                <a:latin typeface="Palatino Linotype" pitchFamily="18" charset="0"/>
              </a:rPr>
              <a:t>σελίδες</a:t>
            </a:r>
            <a:r>
              <a:rPr lang="en-US" sz="2500" dirty="0">
                <a:latin typeface="Palatino Linotype" pitchFamily="18" charset="0"/>
              </a:rPr>
              <a:t>, </a:t>
            </a:r>
            <a:r>
              <a:rPr lang="en-US" sz="2500" dirty="0" err="1">
                <a:latin typeface="Palatino Linotype" pitchFamily="18" charset="0"/>
              </a:rPr>
              <a:t>παρέμβλητες</a:t>
            </a:r>
            <a:r>
              <a:rPr lang="en-US" sz="2500" dirty="0">
                <a:latin typeface="Palatino Linotype" pitchFamily="18" charset="0"/>
              </a:rPr>
              <a:t> [</a:t>
            </a:r>
            <a:r>
              <a:rPr lang="el-GR" sz="2500" dirty="0" err="1">
                <a:latin typeface="Palatino Linotype" pitchFamily="18" charset="0"/>
              </a:rPr>
              <a:t>μεταξὺ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τῶν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σσ</a:t>
            </a:r>
            <a:r>
              <a:rPr lang="en-US" sz="2500" dirty="0">
                <a:latin typeface="Palatino Linotype" pitchFamily="18" charset="0"/>
              </a:rPr>
              <a:t>. </a:t>
            </a:r>
            <a:r>
              <a:rPr lang="el-GR" sz="2500" dirty="0">
                <a:latin typeface="Palatino Linotype" pitchFamily="18" charset="0"/>
              </a:rPr>
              <a:t>η</a:t>
            </a:r>
            <a:r>
              <a:rPr lang="en-US" sz="2500" dirty="0">
                <a:latin typeface="Palatino Linotype" pitchFamily="18" charset="0"/>
              </a:rPr>
              <a:t>'-</a:t>
            </a:r>
            <a:r>
              <a:rPr lang="el-GR" sz="2500" dirty="0">
                <a:latin typeface="Palatino Linotype" pitchFamily="18" charset="0"/>
              </a:rPr>
              <a:t>θ</a:t>
            </a:r>
            <a:r>
              <a:rPr lang="en-US" sz="2500" dirty="0">
                <a:latin typeface="Palatino Linotype" pitchFamily="18" charset="0"/>
              </a:rPr>
              <a:t>'] </a:t>
            </a:r>
            <a:r>
              <a:rPr lang="en-US" sz="2500" dirty="0" err="1">
                <a:latin typeface="Palatino Linotype" pitchFamily="18" charset="0"/>
              </a:rPr>
              <a:t>στὸ</a:t>
            </a:r>
            <a:r>
              <a:rPr lang="en-US" sz="2500" dirty="0">
                <a:latin typeface="Palatino Linotype" pitchFamily="18" charset="0"/>
              </a:rPr>
              <a:t> 16σέλιδο </a:t>
            </a:r>
            <a:r>
              <a:rPr lang="en-US" sz="2500" dirty="0" err="1">
                <a:latin typeface="Palatino Linotype" pitchFamily="18" charset="0"/>
              </a:rPr>
              <a:t>πρόγραμμα</a:t>
            </a:r>
            <a:r>
              <a:rPr lang="en-US" sz="2500" dirty="0">
                <a:latin typeface="Palatino Linotype" pitchFamily="18" charset="0"/>
              </a:rPr>
              <a:t>· </a:t>
            </a:r>
            <a:r>
              <a:rPr lang="el-GR" sz="2500" i="1" dirty="0" err="1">
                <a:latin typeface="Palatino Linotype" pitchFamily="18" charset="0"/>
              </a:rPr>
              <a:t>Ἱερὰ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Σύνοδος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Ἐκκλησίας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Ἑλλάδος</a:t>
            </a:r>
            <a:r>
              <a:rPr lang="en-US" sz="2500" i="1" dirty="0">
                <a:latin typeface="Palatino Linotype" pitchFamily="18" charset="0"/>
              </a:rPr>
              <a:t>, </a:t>
            </a:r>
            <a:r>
              <a:rPr lang="el-GR" sz="2500" i="1" dirty="0" err="1">
                <a:latin typeface="Palatino Linotype" pitchFamily="18" charset="0"/>
              </a:rPr>
              <a:t>Ἵδρυμα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Βυζαντινῆς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Μουσικολογίας</a:t>
            </a:r>
            <a:r>
              <a:rPr lang="en-US" sz="2500" i="1" dirty="0">
                <a:latin typeface="Palatino Linotype" pitchFamily="18" charset="0"/>
              </a:rPr>
              <a:t>, </a:t>
            </a:r>
            <a:r>
              <a:rPr lang="el-GR" sz="2500" i="1" dirty="0" err="1">
                <a:latin typeface="Palatino Linotype" pitchFamily="18" charset="0"/>
              </a:rPr>
              <a:t>Πρόγραμμα</a:t>
            </a:r>
            <a:r>
              <a:rPr lang="en-US" sz="2500" i="1" dirty="0">
                <a:latin typeface="Palatino Linotype" pitchFamily="18" charset="0"/>
              </a:rPr>
              <a:t>, </a:t>
            </a:r>
            <a:r>
              <a:rPr lang="el-GR" sz="2500" i="1" dirty="0">
                <a:latin typeface="Palatino Linotype" pitchFamily="18" charset="0"/>
              </a:rPr>
              <a:t>η</a:t>
            </a:r>
            <a:r>
              <a:rPr lang="en-US" sz="2500" i="1" dirty="0">
                <a:latin typeface="Palatino Linotype" pitchFamily="18" charset="0"/>
              </a:rPr>
              <a:t>´ </a:t>
            </a:r>
            <a:r>
              <a:rPr lang="el-GR" sz="2500" i="1" dirty="0" err="1">
                <a:latin typeface="Palatino Linotype" pitchFamily="18" charset="0"/>
              </a:rPr>
              <a:t>μουσικολογικὴ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σπουδή</a:t>
            </a:r>
            <a:r>
              <a:rPr lang="en-US" sz="2500" i="1" dirty="0">
                <a:latin typeface="Palatino Linotype" pitchFamily="18" charset="0"/>
              </a:rPr>
              <a:t>, </a:t>
            </a:r>
            <a:r>
              <a:rPr lang="el-GR" sz="2500" i="1" dirty="0" err="1">
                <a:latin typeface="Palatino Linotype" pitchFamily="18" charset="0"/>
              </a:rPr>
              <a:t>Παρθένιος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ἱερομόναχος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Μετεωρίτης</a:t>
            </a:r>
            <a:r>
              <a:rPr lang="en-US" sz="2500" i="1" dirty="0">
                <a:latin typeface="Palatino Linotype" pitchFamily="18" charset="0"/>
              </a:rPr>
              <a:t> (</a:t>
            </a:r>
            <a:r>
              <a:rPr lang="el-GR" sz="2500" i="1" dirty="0">
                <a:latin typeface="Palatino Linotype" pitchFamily="18" charset="0"/>
              </a:rPr>
              <a:t>δ</a:t>
            </a:r>
            <a:r>
              <a:rPr lang="en-US" sz="2500" i="1" dirty="0">
                <a:latin typeface="Palatino Linotype" pitchFamily="18" charset="0"/>
              </a:rPr>
              <a:t>´ </a:t>
            </a:r>
            <a:r>
              <a:rPr lang="el-GR" sz="2500" i="1" dirty="0" err="1">
                <a:latin typeface="Palatino Linotype" pitchFamily="18" charset="0"/>
              </a:rPr>
              <a:t>τέταρτο</a:t>
            </a:r>
            <a:r>
              <a:rPr lang="el-GR" sz="2500" i="1" dirty="0">
                <a:latin typeface="Palatino Linotype" pitchFamily="18" charset="0"/>
              </a:rPr>
              <a:t> ΙΗ</a:t>
            </a:r>
            <a:r>
              <a:rPr lang="en-US" sz="2500" i="1" dirty="0">
                <a:latin typeface="Palatino Linotype" pitchFamily="18" charset="0"/>
              </a:rPr>
              <a:t>´ </a:t>
            </a:r>
            <a:r>
              <a:rPr lang="el-GR" sz="2500" i="1" dirty="0" err="1">
                <a:latin typeface="Palatino Linotype" pitchFamily="18" charset="0"/>
              </a:rPr>
              <a:t>αἰῶνος</a:t>
            </a:r>
            <a:r>
              <a:rPr lang="en-US" sz="2500" i="1" dirty="0">
                <a:latin typeface="Palatino Linotype" pitchFamily="18" charset="0"/>
              </a:rPr>
              <a:t>)·  </a:t>
            </a:r>
            <a:r>
              <a:rPr lang="el-GR" sz="2500" i="1" dirty="0">
                <a:latin typeface="Palatino Linotype" pitchFamily="18" charset="0"/>
              </a:rPr>
              <a:t>ἡ </a:t>
            </a:r>
            <a:r>
              <a:rPr lang="el-GR" sz="2500" i="1" dirty="0" err="1">
                <a:latin typeface="Palatino Linotype" pitchFamily="18" charset="0"/>
              </a:rPr>
              <a:t>ζωὴ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καὶ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τὸ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ἔργο</a:t>
            </a:r>
            <a:r>
              <a:rPr lang="el-GR" sz="2500" i="1" dirty="0">
                <a:latin typeface="Palatino Linotype" pitchFamily="18" charset="0"/>
              </a:rPr>
              <a:t> του</a:t>
            </a:r>
            <a:r>
              <a:rPr lang="en-US" sz="2500" i="1" dirty="0">
                <a:latin typeface="Palatino Linotype" pitchFamily="18" charset="0"/>
              </a:rPr>
              <a:t>, </a:t>
            </a:r>
            <a:r>
              <a:rPr lang="el-GR" sz="2500" i="1" dirty="0" err="1">
                <a:latin typeface="Palatino Linotype" pitchFamily="18" charset="0"/>
              </a:rPr>
              <a:t>Παρασκευὴ</a:t>
            </a:r>
            <a:r>
              <a:rPr lang="en-US" sz="2500" i="1" dirty="0">
                <a:latin typeface="Palatino Linotype" pitchFamily="18" charset="0"/>
              </a:rPr>
              <a:t> 12 </a:t>
            </a:r>
            <a:r>
              <a:rPr lang="el-GR" sz="2500" i="1" dirty="0" err="1">
                <a:latin typeface="Palatino Linotype" pitchFamily="18" charset="0"/>
              </a:rPr>
              <a:t>Νοεμβρίου</a:t>
            </a:r>
            <a:r>
              <a:rPr lang="en-US" sz="2500" i="1" dirty="0">
                <a:latin typeface="Palatino Linotype" pitchFamily="18" charset="0"/>
              </a:rPr>
              <a:t> 1993, 7.30-9.00 </a:t>
            </a:r>
            <a:r>
              <a:rPr lang="el-GR" sz="2500" i="1" dirty="0" err="1">
                <a:latin typeface="Palatino Linotype" pitchFamily="18" charset="0"/>
              </a:rPr>
              <a:t>τὸ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βράδι</a:t>
            </a:r>
            <a:r>
              <a:rPr lang="en-US" sz="2500" i="1" dirty="0">
                <a:latin typeface="Palatino Linotype" pitchFamily="18" charset="0"/>
              </a:rPr>
              <a:t>, </a:t>
            </a:r>
            <a:r>
              <a:rPr lang="el-GR" sz="2500" i="1" dirty="0" err="1">
                <a:latin typeface="Palatino Linotype" pitchFamily="18" charset="0"/>
              </a:rPr>
              <a:t>Μεγάλη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Αἴθουσα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Τελετῶν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Πανεπιστημίου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Ἀθηνῶν</a:t>
            </a:r>
            <a:r>
              <a:rPr lang="en-US" sz="2500" i="1" dirty="0">
                <a:latin typeface="Palatino Linotype" pitchFamily="18" charset="0"/>
              </a:rPr>
              <a:t>, </a:t>
            </a:r>
            <a:r>
              <a:rPr lang="el-GR" sz="2500" i="1" dirty="0" err="1">
                <a:latin typeface="Palatino Linotype" pitchFamily="18" charset="0"/>
              </a:rPr>
              <a:t>Κεντρικὸν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Κτίριον</a:t>
            </a:r>
            <a:r>
              <a:rPr lang="en-US" sz="2500" i="1" dirty="0">
                <a:latin typeface="Palatino Linotype" pitchFamily="18" charset="0"/>
              </a:rPr>
              <a:t>-</a:t>
            </a:r>
            <a:r>
              <a:rPr lang="el-GR" sz="2500" i="1" dirty="0" err="1">
                <a:latin typeface="Palatino Linotype" pitchFamily="18" charset="0"/>
              </a:rPr>
              <a:t>Προπύλαια</a:t>
            </a:r>
            <a:endParaRPr lang="el-GR" sz="2500" i="1" dirty="0">
              <a:latin typeface="Palatino Linotype" pitchFamily="18" charset="0"/>
            </a:endParaRPr>
          </a:p>
          <a:p>
            <a:pPr lvl="0">
              <a:buNone/>
            </a:pPr>
            <a:endParaRPr lang="el-GR" sz="2500" dirty="0" smtClean="0">
              <a:latin typeface="Palatino Linotype" pitchFamily="18" charset="0"/>
            </a:endParaRPr>
          </a:p>
          <a:p>
            <a:pPr lvl="0">
              <a:buNone/>
            </a:pPr>
            <a:r>
              <a:rPr lang="el-GR" sz="2500" dirty="0">
                <a:latin typeface="Palatino Linotype" pitchFamily="18" charset="0"/>
              </a:rPr>
              <a:t>	</a:t>
            </a:r>
            <a:r>
              <a:rPr lang="el-GR" sz="2500" dirty="0" err="1" smtClean="0">
                <a:latin typeface="Palatino Linotype" pitchFamily="18" charset="0"/>
              </a:rPr>
              <a:t>Τὸ</a:t>
            </a:r>
            <a:r>
              <a:rPr lang="el-GR" sz="2500" dirty="0" smtClean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παρέμβλητο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αὐτὸ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ὀκτασέλιδο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κυκλοφορήθηκε</a:t>
            </a:r>
            <a:r>
              <a:rPr lang="en-US" sz="2500" dirty="0">
                <a:latin typeface="Palatino Linotype" pitchFamily="18" charset="0"/>
              </a:rPr>
              <a:t> -</a:t>
            </a:r>
            <a:r>
              <a:rPr lang="el-GR" sz="2500" dirty="0" err="1">
                <a:latin typeface="Palatino Linotype" pitchFamily="18" charset="0"/>
              </a:rPr>
              <a:t>σὲ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ἐξαιρετικὰ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περιορισμένο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ἀριθμὸ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ἀντιτύπων</a:t>
            </a:r>
            <a:r>
              <a:rPr lang="en-US" sz="2500" dirty="0">
                <a:latin typeface="Palatino Linotype" pitchFamily="18" charset="0"/>
              </a:rPr>
              <a:t>- </a:t>
            </a:r>
            <a:r>
              <a:rPr lang="el-GR" sz="2500" dirty="0" err="1">
                <a:latin typeface="Palatino Linotype" pitchFamily="18" charset="0"/>
              </a:rPr>
              <a:t>καὶ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αὐτοτελῶς</a:t>
            </a:r>
            <a:r>
              <a:rPr lang="en-US" sz="2500" dirty="0">
                <a:latin typeface="Palatino Linotype" pitchFamily="18" charset="0"/>
              </a:rPr>
              <a:t>.</a:t>
            </a:r>
            <a:endParaRPr lang="el-GR" sz="2500" dirty="0">
              <a:latin typeface="Palatino Linotype" pitchFamily="18" charset="0"/>
            </a:endParaRPr>
          </a:p>
          <a:p>
            <a:pPr>
              <a:buNone/>
            </a:pPr>
            <a:r>
              <a:rPr lang="el-GR" sz="2500" b="1" dirty="0">
                <a:latin typeface="Palatino Linotype" pitchFamily="18" charset="0"/>
              </a:rPr>
              <a:t> </a:t>
            </a:r>
            <a:endParaRPr lang="el-GR" sz="2500" dirty="0">
              <a:latin typeface="Palatino Linotype" pitchFamily="18" charset="0"/>
            </a:endParaRPr>
          </a:p>
          <a:p>
            <a:pPr>
              <a:buNone/>
            </a:pPr>
            <a:r>
              <a:rPr lang="el-GR" sz="2500" b="1" dirty="0" smtClean="0">
                <a:latin typeface="Palatino Linotype" pitchFamily="18" charset="0"/>
              </a:rPr>
              <a:t>	</a:t>
            </a:r>
            <a:r>
              <a:rPr lang="el-GR" sz="2500" dirty="0" smtClean="0">
                <a:latin typeface="Palatino Linotype" pitchFamily="18" charset="0"/>
              </a:rPr>
              <a:t>Δημοσιευμένο </a:t>
            </a:r>
            <a:r>
              <a:rPr lang="el-GR" sz="2500" dirty="0" err="1" smtClean="0">
                <a:latin typeface="Palatino Linotype" pitchFamily="18" charset="0"/>
              </a:rPr>
              <a:t>καὶ</a:t>
            </a:r>
            <a:r>
              <a:rPr lang="el-GR" sz="2500" dirty="0" smtClean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στὸν</a:t>
            </a:r>
            <a:r>
              <a:rPr lang="el-GR" sz="2500" dirty="0">
                <a:latin typeface="Palatino Linotype" pitchFamily="18" charset="0"/>
              </a:rPr>
              <a:t> τόμο </a:t>
            </a:r>
            <a:r>
              <a:rPr lang="el-GR" sz="2500" i="1" dirty="0">
                <a:latin typeface="Palatino Linotype" pitchFamily="18" charset="0"/>
              </a:rPr>
              <a:t>«...τιμὴ </a:t>
            </a:r>
            <a:r>
              <a:rPr lang="el-GR" sz="2500" i="1" dirty="0" err="1">
                <a:latin typeface="Palatino Linotype" pitchFamily="18" charset="0"/>
              </a:rPr>
              <a:t>πρὸς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τὸν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διδάσκαλον</a:t>
            </a:r>
            <a:r>
              <a:rPr lang="el-GR" sz="2500" i="1" dirty="0">
                <a:latin typeface="Palatino Linotype" pitchFamily="18" charset="0"/>
              </a:rPr>
              <a:t>...». </a:t>
            </a:r>
            <a:r>
              <a:rPr lang="el-GR" sz="2500" i="1" dirty="0" err="1">
                <a:latin typeface="Palatino Linotype" pitchFamily="18" charset="0"/>
              </a:rPr>
              <a:t>Ἔκφραση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ἀγάπης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στὸ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πρόσωπο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τοῦ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καθηγητοῦ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Γρηγορίου</a:t>
            </a:r>
            <a:r>
              <a:rPr lang="el-GR" sz="2500" i="1" dirty="0">
                <a:latin typeface="Palatino Linotype" pitchFamily="18" charset="0"/>
              </a:rPr>
              <a:t> Θ. </a:t>
            </a:r>
            <a:r>
              <a:rPr lang="el-GR" sz="2500" i="1" dirty="0" err="1">
                <a:latin typeface="Palatino Linotype" pitchFamily="18" charset="0"/>
              </a:rPr>
              <a:t>Στάθη</a:t>
            </a:r>
            <a:r>
              <a:rPr lang="el-GR" sz="2500" i="1" dirty="0">
                <a:latin typeface="Palatino Linotype" pitchFamily="18" charset="0"/>
              </a:rPr>
              <a:t>. </a:t>
            </a:r>
            <a:r>
              <a:rPr lang="el-GR" sz="2500" i="1" dirty="0" err="1">
                <a:latin typeface="Palatino Linotype" pitchFamily="18" charset="0"/>
              </a:rPr>
              <a:t>Ἀφιέρωμα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στὰ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ἑξηντάχρονα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ἡλικίας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καὶ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στὰ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τριαντάχρονα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ἐπιστημονικῆς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καὶ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καλλιτεχνικῆς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προσφορᾶς</a:t>
            </a:r>
            <a:r>
              <a:rPr lang="el-GR" sz="2500" i="1" dirty="0">
                <a:latin typeface="Palatino Linotype" pitchFamily="18" charset="0"/>
              </a:rPr>
              <a:t> του</a:t>
            </a:r>
            <a:r>
              <a:rPr lang="el-GR" sz="2500" dirty="0">
                <a:latin typeface="Palatino Linotype" pitchFamily="18" charset="0"/>
              </a:rPr>
              <a:t>, </a:t>
            </a:r>
            <a:r>
              <a:rPr lang="el-GR" sz="2500" dirty="0" err="1">
                <a:latin typeface="Palatino Linotype" pitchFamily="18" charset="0"/>
              </a:rPr>
              <a:t>ἔκδοση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τῆς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ἀστικῆς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μὴ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κερδοσκοπικῆς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dirty="0" err="1">
                <a:latin typeface="Palatino Linotype" pitchFamily="18" charset="0"/>
              </a:rPr>
              <a:t>Ἑταιρείας</a:t>
            </a:r>
            <a:r>
              <a:rPr lang="el-GR" sz="2500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Ἀνατολῆς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τὸ</a:t>
            </a:r>
            <a:r>
              <a:rPr lang="el-GR" sz="2500" i="1" dirty="0">
                <a:latin typeface="Palatino Linotype" pitchFamily="18" charset="0"/>
              </a:rPr>
              <a:t> </a:t>
            </a:r>
            <a:r>
              <a:rPr lang="el-GR" sz="2500" i="1" dirty="0" err="1">
                <a:latin typeface="Palatino Linotype" pitchFamily="18" charset="0"/>
              </a:rPr>
              <a:t>Περιήχημα</a:t>
            </a:r>
            <a:r>
              <a:rPr lang="el-GR" sz="2500" dirty="0">
                <a:latin typeface="Palatino Linotype" pitchFamily="18" charset="0"/>
              </a:rPr>
              <a:t>, </a:t>
            </a:r>
            <a:r>
              <a:rPr lang="el-GR" sz="2500" dirty="0" err="1">
                <a:latin typeface="Palatino Linotype" pitchFamily="18" charset="0"/>
              </a:rPr>
              <a:t>Ἀθῆναι</a:t>
            </a:r>
            <a:r>
              <a:rPr lang="el-GR" sz="2500" dirty="0">
                <a:latin typeface="Palatino Linotype" pitchFamily="18" charset="0"/>
              </a:rPr>
              <a:t> 2001, </a:t>
            </a:r>
            <a:r>
              <a:rPr lang="el-GR" sz="2500" dirty="0" err="1">
                <a:latin typeface="Palatino Linotype" pitchFamily="18" charset="0"/>
              </a:rPr>
              <a:t>σσ</a:t>
            </a:r>
            <a:r>
              <a:rPr lang="el-GR" sz="2500" dirty="0">
                <a:latin typeface="Palatino Linotype" pitchFamily="18" charset="0"/>
              </a:rPr>
              <a:t>. 365-372.</a:t>
            </a:r>
          </a:p>
          <a:p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 descr="C:\Users\Αχιλλέας Χαλδαιάκης\Documents\Σ Υ Ν Ε Δ Ρ Ι Α\2012\Βόλος\Τη υπερμάχω\σάρωση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3023429" cy="4525963"/>
          </a:xfrm>
          <a:prstGeom prst="rect">
            <a:avLst/>
          </a:prstGeom>
          <a:noFill/>
        </p:spPr>
      </p:pic>
      <p:pic>
        <p:nvPicPr>
          <p:cNvPr id="19459" name="Picture 3" descr="C:\Users\Αχιλλέας Χαλδαιάκης\Documents\Σ Υ Ν Ε Δ Ρ Ι Α\2012\Βόλος\Τη υπερμάχω\σάρωση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052736"/>
            <a:ext cx="3231588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2" name="Picture 2" descr="C:\Users\Αχιλλέας Χαλδαιάκης\Documents\Σ Υ Ν Ε Δ Ρ Ι Α\2012\Βόλος\Τη υπερμάχω\σάρωση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3243445" cy="4525963"/>
          </a:xfrm>
          <a:prstGeom prst="rect">
            <a:avLst/>
          </a:prstGeom>
          <a:noFill/>
        </p:spPr>
      </p:pic>
      <p:pic>
        <p:nvPicPr>
          <p:cNvPr id="20483" name="Picture 3" descr="C:\Users\Αχιλλέας Χαλδαιάκης\Documents\Σ Υ Ν Ε Δ Ρ Ι Α\2012\Βόλος\Τη υπερμάχω\σάρωση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980728"/>
            <a:ext cx="3231258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 descr="C:\Users\Αχιλλέας Χαλδαιάκης\Documents\Σ Υ Ν Ε Δ Ρ Ι Α\2012\Βόλος\Τη υπερμάχω\σάρωση0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3215558" cy="4525963"/>
          </a:xfrm>
          <a:prstGeom prst="rect">
            <a:avLst/>
          </a:prstGeom>
          <a:noFill/>
        </p:spPr>
      </p:pic>
      <p:pic>
        <p:nvPicPr>
          <p:cNvPr id="21507" name="Picture 3" descr="C:\Users\Αχιλλέας Χαλδαιάκης\Documents\Σ Υ Ν Ε Δ Ρ Ι Α\2012\Βόλος\Τη υπερμάχω\σάρωση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908720"/>
            <a:ext cx="3237039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0" name="Picture 2" descr="C:\Users\Αχιλλέας Χαλδαιάκης\Documents\Σ Υ Ν Ε Δ Ρ Ι Α\2012\Βόλος\Τη υπερμάχω\σάρωση00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80728"/>
            <a:ext cx="3267302" cy="4525963"/>
          </a:xfrm>
          <a:prstGeom prst="rect">
            <a:avLst/>
          </a:prstGeom>
          <a:noFill/>
        </p:spPr>
      </p:pic>
      <p:pic>
        <p:nvPicPr>
          <p:cNvPr id="22531" name="Picture 3" descr="C:\Users\Αχιλλέας Χαλδαιάκης\Documents\Σ Υ Ν Ε Δ Ρ Ι Α\2012\Βόλος\Τη υπερμάχω\σάρωση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945224"/>
            <a:ext cx="3216819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Αχιλλέας Χαλδαιάκης\Documents\Σ Υ Ν Ε Δ Ρ Ι Α\2012\Βόλος\Τη υπερμάχω\σάρωση0002 - Αντίγραφ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04664"/>
            <a:ext cx="3717036" cy="1069848"/>
          </a:xfrm>
          <a:prstGeom prst="rect">
            <a:avLst/>
          </a:prstGeom>
          <a:noFill/>
        </p:spPr>
      </p:pic>
      <p:pic>
        <p:nvPicPr>
          <p:cNvPr id="2051" name="Picture 3" descr="C:\Users\Αχιλλέας Χαλδαιάκης\Documents\Σ Υ Ν Ε Δ Ρ Ι Α\2012\Βόλος\Τη υπερμάχω\σάρωση0002 - Αντίγραφο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6462" y="1628800"/>
            <a:ext cx="3875738" cy="504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l-GR" sz="4400" dirty="0" smtClean="0">
                <a:solidFill>
                  <a:srgbClr val="FF0000"/>
                </a:solidFill>
                <a:latin typeface="Palatino Linotype" pitchFamily="18" charset="0"/>
              </a:rPr>
              <a:t>ΕΞΗΓΗΣΗ</a:t>
            </a:r>
            <a:endParaRPr lang="el-GR" sz="44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Αχιλλέας Χαλδαιάκης\Documents\Σ Υ Ν Ε Δ Ρ Ι Α\2012\Βόλος\Τη υπερμάχω\σάρωση0004 - Αντίγραφ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4752"/>
            <a:ext cx="5303288" cy="1152000"/>
          </a:xfrm>
          <a:prstGeom prst="rect">
            <a:avLst/>
          </a:prstGeom>
          <a:noFill/>
        </p:spPr>
      </p:pic>
      <p:pic>
        <p:nvPicPr>
          <p:cNvPr id="3075" name="Picture 3" descr="C:\Users\Αχιλλέας Χαλδαιάκης\Documents\Σ Υ Ν Ε Δ Ρ Ι Α\2012\Βόλος\Τη υπερμάχω\σάρωση0004 - Αντίγραφο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268760"/>
            <a:ext cx="6182130" cy="54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n-US" dirty="0" err="1" smtClean="0">
                <a:latin typeface="Palatino Linotype" pitchFamily="18" charset="0"/>
              </a:rPr>
              <a:t>Κράτημα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ἡδὺ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ἐκ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τοῦ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πασαπνοαρίου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εἰς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ἦχον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smtClean="0">
                <a:latin typeface="Palatino Linotype" pitchFamily="18" charset="0"/>
              </a:rPr>
              <a:t>α</a:t>
            </a:r>
            <a:r>
              <a:rPr lang="el-GR" dirty="0" smtClean="0">
                <a:latin typeface="Palatino Linotype" pitchFamily="18" charset="0"/>
              </a:rPr>
              <a:t>’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τοῦ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Παρθενίου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ἱερομονάχου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τοῦ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Μετεωρίτου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n-US" dirty="0" err="1">
                <a:latin typeface="Palatino Linotype" pitchFamily="18" charset="0"/>
              </a:rPr>
              <a:t>ἐξηγήθη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δὲ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τὸ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πρῶτον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παρ'ἐμοῦ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Γρηγορίου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τοῦ</a:t>
            </a:r>
            <a:r>
              <a:rPr lang="en-US" dirty="0">
                <a:latin typeface="Palatino Linotype" pitchFamily="18" charset="0"/>
              </a:rPr>
              <a:t> '</a:t>
            </a:r>
            <a:r>
              <a:rPr lang="en-US" dirty="0" err="1">
                <a:latin typeface="Palatino Linotype" pitchFamily="18" charset="0"/>
              </a:rPr>
              <a:t>πίκλην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Στάθη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τὴν</a:t>
            </a:r>
            <a:r>
              <a:rPr lang="en-US" dirty="0">
                <a:latin typeface="Palatino Linotype" pitchFamily="18" charset="0"/>
              </a:rPr>
              <a:t> Μ. </a:t>
            </a:r>
            <a:r>
              <a:rPr lang="en-US" dirty="0" err="1">
                <a:latin typeface="Palatino Linotype" pitchFamily="18" charset="0"/>
              </a:rPr>
              <a:t>Δευτέραν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n-US" dirty="0" smtClean="0">
                <a:latin typeface="Palatino Linotype" pitchFamily="18" charset="0"/>
              </a:rPr>
              <a:t>θ</a:t>
            </a:r>
            <a:r>
              <a:rPr lang="el-GR" dirty="0" smtClean="0">
                <a:latin typeface="Palatino Linotype" pitchFamily="18" charset="0"/>
              </a:rPr>
              <a:t>’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Ἀπριλίου</a:t>
            </a:r>
            <a:r>
              <a:rPr lang="en-US" dirty="0">
                <a:latin typeface="Palatino Linotype" pitchFamily="18" charset="0"/>
              </a:rPr>
              <a:t> ᾳ</a:t>
            </a:r>
            <a:r>
              <a:rPr lang="el-GR" dirty="0" err="1" smtClean="0">
                <a:latin typeface="Palatino Linotype" pitchFamily="18" charset="0"/>
              </a:rPr>
              <a:t>Ϡϟ</a:t>
            </a:r>
            <a:r>
              <a:rPr lang="el-GR" dirty="0" smtClean="0">
                <a:latin typeface="Palatino Linotype" pitchFamily="18" charset="0"/>
              </a:rPr>
              <a:t>’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l-GR" dirty="0">
                <a:latin typeface="Palatino Linotype" pitchFamily="18" charset="0"/>
              </a:rPr>
              <a:t>· </a:t>
            </a:r>
            <a:r>
              <a:rPr lang="el-GR" dirty="0" err="1">
                <a:latin typeface="Palatino Linotype" pitchFamily="18" charset="0"/>
              </a:rPr>
              <a:t>ἦχος</a:t>
            </a:r>
            <a:r>
              <a:rPr lang="el-GR" dirty="0">
                <a:latin typeface="Palatino Linotype" pitchFamily="18" charset="0"/>
              </a:rPr>
              <a:t> α</a:t>
            </a:r>
            <a:r>
              <a:rPr lang="en-US" dirty="0">
                <a:latin typeface="Palatino Linotype" pitchFamily="18" charset="0"/>
              </a:rPr>
              <a:t>'  </a:t>
            </a:r>
            <a:r>
              <a:rPr lang="el-GR" i="1" dirty="0" err="1">
                <a:latin typeface="Palatino Linotype" pitchFamily="18" charset="0"/>
              </a:rPr>
              <a:t>Τοτοτο</a:t>
            </a:r>
            <a:r>
              <a:rPr lang="en-US" i="1" dirty="0">
                <a:latin typeface="Palatino Linotype" pitchFamily="18" charset="0"/>
              </a:rPr>
              <a:t> - </a:t>
            </a:r>
            <a:r>
              <a:rPr lang="el-GR" i="1" dirty="0" err="1">
                <a:latin typeface="Palatino Linotype" pitchFamily="18" charset="0"/>
              </a:rPr>
              <a:t>Εριρεμ</a:t>
            </a:r>
            <a:endParaRPr lang="el-GR" dirty="0">
              <a:latin typeface="Palatino Linotype" pitchFamily="18" charset="0"/>
            </a:endParaRPr>
          </a:p>
          <a:p>
            <a:pPr>
              <a:buNone/>
            </a:pP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>
                <a:latin typeface="Palatino Linotype" pitchFamily="18" charset="0"/>
              </a:rPr>
              <a:t>	</a:t>
            </a:r>
            <a:r>
              <a:rPr lang="el-GR" sz="2200" dirty="0" smtClean="0">
                <a:latin typeface="Palatino Linotype" pitchFamily="18" charset="0"/>
              </a:rPr>
              <a:t>[</a:t>
            </a:r>
            <a:r>
              <a:rPr lang="el-GR" sz="2200" dirty="0" err="1">
                <a:latin typeface="Palatino Linotype" pitchFamily="18" charset="0"/>
              </a:rPr>
              <a:t>Ἐκδεδομένο</a:t>
            </a:r>
            <a:r>
              <a:rPr lang="el-GR" sz="2200" dirty="0">
                <a:latin typeface="Palatino Linotype" pitchFamily="18" charset="0"/>
              </a:rPr>
              <a:t> </a:t>
            </a:r>
            <a:r>
              <a:rPr lang="el-GR" sz="2200" dirty="0" err="1">
                <a:latin typeface="Palatino Linotype" pitchFamily="18" charset="0"/>
              </a:rPr>
              <a:t>στὴ</a:t>
            </a:r>
            <a:r>
              <a:rPr lang="el-GR" sz="2200" dirty="0">
                <a:latin typeface="Palatino Linotype" pitchFamily="18" charset="0"/>
              </a:rPr>
              <a:t> φυλλάδα </a:t>
            </a:r>
            <a:r>
              <a:rPr lang="el-GR" sz="2200" i="1" dirty="0">
                <a:latin typeface="Palatino Linotype" pitchFamily="18" charset="0"/>
              </a:rPr>
              <a:t>Χαίρετε, λαοί, </a:t>
            </a:r>
            <a:r>
              <a:rPr lang="el-GR" sz="2200" i="1" dirty="0" err="1">
                <a:latin typeface="Palatino Linotype" pitchFamily="18" charset="0"/>
              </a:rPr>
              <a:t>καὶ</a:t>
            </a:r>
            <a:r>
              <a:rPr lang="el-GR" sz="2200" i="1" dirty="0">
                <a:latin typeface="Palatino Linotype" pitchFamily="18" charset="0"/>
              </a:rPr>
              <a:t> </a:t>
            </a:r>
            <a:r>
              <a:rPr lang="el-GR" sz="2200" i="1" dirty="0" err="1">
                <a:latin typeface="Palatino Linotype" pitchFamily="18" charset="0"/>
              </a:rPr>
              <a:t>ἀγαλλιᾶσθε</a:t>
            </a:r>
            <a:r>
              <a:rPr lang="el-GR" sz="2200" i="1" dirty="0">
                <a:latin typeface="Palatino Linotype" pitchFamily="18" charset="0"/>
              </a:rPr>
              <a:t>. </a:t>
            </a:r>
            <a:r>
              <a:rPr lang="el-GR" sz="2200" i="1" dirty="0" err="1">
                <a:latin typeface="Palatino Linotype" pitchFamily="18" charset="0"/>
              </a:rPr>
              <a:t>Ἀναστάσιμα</a:t>
            </a:r>
            <a:r>
              <a:rPr lang="el-GR" sz="2200" i="1" dirty="0">
                <a:latin typeface="Palatino Linotype" pitchFamily="18" charset="0"/>
              </a:rPr>
              <a:t>, </a:t>
            </a:r>
            <a:r>
              <a:rPr lang="el-GR" sz="2200" i="1" dirty="0" err="1">
                <a:latin typeface="Palatino Linotype" pitchFamily="18" charset="0"/>
              </a:rPr>
              <a:t>Δεσποτικὰ</a:t>
            </a:r>
            <a:r>
              <a:rPr lang="el-GR" sz="2200" i="1" dirty="0">
                <a:latin typeface="Palatino Linotype" pitchFamily="18" charset="0"/>
              </a:rPr>
              <a:t> </a:t>
            </a:r>
            <a:r>
              <a:rPr lang="el-GR" sz="2200" i="1" dirty="0" err="1">
                <a:latin typeface="Palatino Linotype" pitchFamily="18" charset="0"/>
              </a:rPr>
              <a:t>καὶ</a:t>
            </a:r>
            <a:r>
              <a:rPr lang="el-GR" sz="2200" i="1" dirty="0">
                <a:latin typeface="Palatino Linotype" pitchFamily="18" charset="0"/>
              </a:rPr>
              <a:t> Θεοτοκία Τροπάρια </a:t>
            </a:r>
            <a:r>
              <a:rPr lang="el-GR" sz="2200" i="1" dirty="0" err="1">
                <a:latin typeface="Palatino Linotype" pitchFamily="18" charset="0"/>
              </a:rPr>
              <a:t>τῆς</a:t>
            </a:r>
            <a:r>
              <a:rPr lang="el-GR" sz="2200" i="1" dirty="0">
                <a:latin typeface="Palatino Linotype" pitchFamily="18" charset="0"/>
              </a:rPr>
              <a:t> </a:t>
            </a:r>
            <a:r>
              <a:rPr lang="el-GR" sz="2200" i="1" dirty="0" err="1">
                <a:latin typeface="Palatino Linotype" pitchFamily="18" charset="0"/>
              </a:rPr>
              <a:t>βυζαντινῆς</a:t>
            </a:r>
            <a:r>
              <a:rPr lang="el-GR" sz="2200" i="1" dirty="0">
                <a:latin typeface="Palatino Linotype" pitchFamily="18" charset="0"/>
              </a:rPr>
              <a:t> </a:t>
            </a:r>
            <a:r>
              <a:rPr lang="el-GR" sz="2200" i="1" dirty="0" err="1">
                <a:latin typeface="Palatino Linotype" pitchFamily="18" charset="0"/>
              </a:rPr>
              <a:t>καὶ</a:t>
            </a:r>
            <a:r>
              <a:rPr lang="el-GR" sz="2200" i="1" dirty="0">
                <a:latin typeface="Palatino Linotype" pitchFamily="18" charset="0"/>
              </a:rPr>
              <a:t> </a:t>
            </a:r>
            <a:r>
              <a:rPr lang="el-GR" sz="2200" i="1" dirty="0" err="1">
                <a:latin typeface="Palatino Linotype" pitchFamily="18" charset="0"/>
              </a:rPr>
              <a:t>μεταβυζαντινῆς</a:t>
            </a:r>
            <a:r>
              <a:rPr lang="el-GR" sz="2200" i="1" dirty="0">
                <a:latin typeface="Palatino Linotype" pitchFamily="18" charset="0"/>
              </a:rPr>
              <a:t> μελοποιίας. Ψάλλει ὁ </a:t>
            </a:r>
            <a:r>
              <a:rPr lang="el-GR" sz="2200" i="1" dirty="0" err="1">
                <a:latin typeface="Palatino Linotype" pitchFamily="18" charset="0"/>
              </a:rPr>
              <a:t>Χορὸς</a:t>
            </a:r>
            <a:r>
              <a:rPr lang="el-GR" sz="2200" i="1" dirty="0">
                <a:latin typeface="Palatino Linotype" pitchFamily="18" charset="0"/>
              </a:rPr>
              <a:t> </a:t>
            </a:r>
            <a:r>
              <a:rPr lang="el-GR" sz="2200" i="1" dirty="0" err="1">
                <a:latin typeface="Palatino Linotype" pitchFamily="18" charset="0"/>
              </a:rPr>
              <a:t>Ψαλτῶν</a:t>
            </a:r>
            <a:r>
              <a:rPr lang="el-GR" sz="2200" i="1" dirty="0">
                <a:latin typeface="Palatino Linotype" pitchFamily="18" charset="0"/>
              </a:rPr>
              <a:t> «</a:t>
            </a:r>
            <a:r>
              <a:rPr lang="el-GR" sz="2200" i="1" dirty="0" err="1">
                <a:latin typeface="Palatino Linotype" pitchFamily="18" charset="0"/>
              </a:rPr>
              <a:t>Οἱ</a:t>
            </a:r>
            <a:r>
              <a:rPr lang="el-GR" sz="2200" i="1" dirty="0">
                <a:latin typeface="Palatino Linotype" pitchFamily="18" charset="0"/>
              </a:rPr>
              <a:t> </a:t>
            </a:r>
            <a:r>
              <a:rPr lang="el-GR" sz="2200" i="1" dirty="0" err="1">
                <a:latin typeface="Palatino Linotype" pitchFamily="18" charset="0"/>
              </a:rPr>
              <a:t>Μαΐστορες</a:t>
            </a:r>
            <a:r>
              <a:rPr lang="el-GR" sz="2200" i="1" dirty="0">
                <a:latin typeface="Palatino Linotype" pitchFamily="18" charset="0"/>
              </a:rPr>
              <a:t> </a:t>
            </a:r>
            <a:r>
              <a:rPr lang="el-GR" sz="2200" i="1" dirty="0" err="1">
                <a:latin typeface="Palatino Linotype" pitchFamily="18" charset="0"/>
              </a:rPr>
              <a:t>τῆς</a:t>
            </a:r>
            <a:r>
              <a:rPr lang="el-GR" sz="2200" i="1" dirty="0">
                <a:latin typeface="Palatino Linotype" pitchFamily="18" charset="0"/>
              </a:rPr>
              <a:t> </a:t>
            </a:r>
            <a:r>
              <a:rPr lang="el-GR" sz="2200" i="1" dirty="0" err="1">
                <a:latin typeface="Palatino Linotype" pitchFamily="18" charset="0"/>
              </a:rPr>
              <a:t>Ψαλτικῆς</a:t>
            </a:r>
            <a:r>
              <a:rPr lang="el-GR" sz="2200" i="1" dirty="0">
                <a:latin typeface="Palatino Linotype" pitchFamily="18" charset="0"/>
              </a:rPr>
              <a:t> Τέχνης». </a:t>
            </a:r>
            <a:r>
              <a:rPr lang="el-GR" sz="2200" i="1" dirty="0" err="1">
                <a:latin typeface="Palatino Linotype" pitchFamily="18" charset="0"/>
              </a:rPr>
              <a:t>Χοράρχης</a:t>
            </a:r>
            <a:r>
              <a:rPr lang="el-GR" sz="2200" i="1" dirty="0">
                <a:latin typeface="Palatino Linotype" pitchFamily="18" charset="0"/>
              </a:rPr>
              <a:t> Γρηγόριος Θ. Στάθης</a:t>
            </a:r>
            <a:r>
              <a:rPr lang="el-GR" sz="2200" dirty="0">
                <a:latin typeface="Palatino Linotype" pitchFamily="18" charset="0"/>
              </a:rPr>
              <a:t>, Αθήνα 2002, </a:t>
            </a:r>
            <a:r>
              <a:rPr lang="el-GR" sz="2200" dirty="0" err="1">
                <a:latin typeface="Palatino Linotype" pitchFamily="18" charset="0"/>
              </a:rPr>
              <a:t>σσ</a:t>
            </a:r>
            <a:r>
              <a:rPr lang="el-GR" sz="2200" dirty="0">
                <a:latin typeface="Palatino Linotype" pitchFamily="18" charset="0"/>
              </a:rPr>
              <a:t>. 44-46].</a:t>
            </a:r>
          </a:p>
          <a:p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3554" name="Picture 2" descr="C:\Users\Αχιλλέας Χαλδαιάκης\Documents\Σ Υ Ν Ε Δ Ρ Ι Α\2012\Βόλος\κράτημα Παρθενίου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32656"/>
            <a:ext cx="4536503" cy="61206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4578" name="Picture 2" descr="C:\Users\Αχιλλέας Χαλδαιάκης\Documents\Σ Υ Ν Ε Δ Ρ Ι Α\2012\Βόλος\κράτημα Παρθενίου\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1412776"/>
            <a:ext cx="3546917" cy="4320000"/>
          </a:xfrm>
          <a:prstGeom prst="rect">
            <a:avLst/>
          </a:prstGeom>
          <a:noFill/>
        </p:spPr>
      </p:pic>
      <p:pic>
        <p:nvPicPr>
          <p:cNvPr id="24579" name="Picture 3" descr="C:\Users\Αχιλλέας Χαλδαιάκης\Documents\Σ Υ Ν Ε Δ Ρ Ι Α\2012\Βόλος\κράτημα Παρθενίου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13256"/>
            <a:ext cx="3612381" cy="432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877272"/>
            <a:ext cx="6779096" cy="980728"/>
          </a:xfrm>
        </p:spPr>
        <p:txBody>
          <a:bodyPr>
            <a:normAutofit/>
          </a:bodyPr>
          <a:lstStyle/>
          <a:p>
            <a:pPr algn="r"/>
            <a:r>
              <a:rPr lang="el-GR" sz="1200" dirty="0" err="1" smtClean="0">
                <a:latin typeface="Palatino Linotype" pitchFamily="18" charset="0"/>
              </a:rPr>
              <a:t>Μεταμ</a:t>
            </a:r>
            <a:r>
              <a:rPr lang="el-GR" sz="1200" dirty="0" smtClean="0">
                <a:latin typeface="Palatino Linotype" pitchFamily="18" charset="0"/>
              </a:rPr>
              <a:t>. 329, φ. 114</a:t>
            </a:r>
            <a:r>
              <a:rPr lang="en-US" sz="1200" dirty="0" smtClean="0">
                <a:latin typeface="Palatino Linotype" pitchFamily="18" charset="0"/>
              </a:rPr>
              <a:t>v</a:t>
            </a:r>
            <a:endParaRPr lang="el-GR" sz="1200" dirty="0">
              <a:latin typeface="Palatino Linotype" pitchFamily="18" charset="0"/>
            </a:endParaRPr>
          </a:p>
        </p:txBody>
      </p:sp>
      <p:pic>
        <p:nvPicPr>
          <p:cNvPr id="30722" name="Picture 2" descr="C:\Users\Αχιλλέας Χαλδαιάκης\Documents\Σ Υ Ν Ε Δ Ρ Ι Α\2012\Βόλος\κράτημα Παρθενίου\Μεταμ. 329, 114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548680"/>
            <a:ext cx="5226248" cy="54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6021288"/>
            <a:ext cx="7787208" cy="836712"/>
          </a:xfrm>
        </p:spPr>
        <p:txBody>
          <a:bodyPr>
            <a:normAutofit/>
          </a:bodyPr>
          <a:lstStyle/>
          <a:p>
            <a:pPr algn="r"/>
            <a:r>
              <a:rPr lang="el-GR" sz="1200" dirty="0" err="1" smtClean="0">
                <a:latin typeface="Palatino Linotype" pitchFamily="18" charset="0"/>
              </a:rPr>
              <a:t>Μεταμ</a:t>
            </a:r>
            <a:r>
              <a:rPr lang="el-GR" sz="1200" dirty="0" smtClean="0">
                <a:latin typeface="Palatino Linotype" pitchFamily="18" charset="0"/>
              </a:rPr>
              <a:t>. 329, φ. 115</a:t>
            </a:r>
            <a:r>
              <a:rPr lang="en-US" sz="1200" dirty="0" smtClean="0">
                <a:latin typeface="Palatino Linotype" pitchFamily="18" charset="0"/>
              </a:rPr>
              <a:t>r</a:t>
            </a:r>
            <a:endParaRPr lang="el-GR" sz="1200" dirty="0">
              <a:latin typeface="Palatino Linotype" pitchFamily="18" charset="0"/>
            </a:endParaRPr>
          </a:p>
        </p:txBody>
      </p:sp>
      <p:pic>
        <p:nvPicPr>
          <p:cNvPr id="31746" name="Picture 2" descr="C:\Users\Αχιλλέας Χαλδαιάκης\Documents\Σ Υ Ν Ε Δ Ρ Ι Α\2012\Βόλος\κράτημα Παρθενίου\Μεταμ. 329, 115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04664"/>
            <a:ext cx="4373071" cy="612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Αχιλλέας Χαλδαιάκης\Documents\Σ Υ Ν Ε Δ Ρ Ι Α\2012\Βόλος\κράτημα Παρθενίου\Μεταμ. 329, 114v - Αντίγραφ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2656"/>
            <a:ext cx="7058025" cy="1905000"/>
          </a:xfrm>
          <a:prstGeom prst="rect">
            <a:avLst/>
          </a:prstGeom>
          <a:noFill/>
        </p:spPr>
      </p:pic>
      <p:pic>
        <p:nvPicPr>
          <p:cNvPr id="4099" name="Picture 3" descr="C:\Users\Αχιλλέας Χαλδαιάκης\Documents\Σ Υ Ν Ε Δ Ρ Ι Α\2012\Βόλος\κράτημα Παρθενίου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08920"/>
            <a:ext cx="9000000" cy="295061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Αχιλλέας Χαλδαιάκης\Documents\Σ Υ Ν Ε Δ Ρ Ι Α\2012\Βόλος\κράτημα Παρθενίου\Μεταμ. 329, 115r - Αντίγραφ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2656"/>
            <a:ext cx="7172325" cy="1943100"/>
          </a:xfrm>
          <a:prstGeom prst="rect">
            <a:avLst/>
          </a:prstGeom>
          <a:noFill/>
        </p:spPr>
      </p:pic>
      <p:pic>
        <p:nvPicPr>
          <p:cNvPr id="5123" name="Picture 3" descr="C:\Users\Αχιλλέας Χαλδαιάκης\Documents\Σ Υ Ν Ε Δ Ρ Ι Α\2012\Βόλος\κράτημα Παρθενίου\3 - Αντίγραφ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2708920"/>
            <a:ext cx="9119996" cy="324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Πολυέλεος «ποίημα </a:t>
            </a:r>
            <a:r>
              <a:rPr lang="el-GR" dirty="0" err="1" smtClean="0">
                <a:latin typeface="Palatino Linotype" pitchFamily="18" charset="0"/>
              </a:rPr>
              <a:t>τοῦ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ὑμετέρου</a:t>
            </a:r>
            <a:r>
              <a:rPr lang="el-GR" dirty="0" smtClean="0">
                <a:latin typeface="Palatino Linotype" pitchFamily="18" charset="0"/>
              </a:rPr>
              <a:t> διδασκάλου </a:t>
            </a:r>
            <a:r>
              <a:rPr lang="el-GR" dirty="0" err="1" smtClean="0">
                <a:latin typeface="Palatino Linotype" pitchFamily="18" charset="0"/>
              </a:rPr>
              <a:t>κὺρ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Μανολάκη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πρωτοψάλτου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Τρίκκης</a:t>
            </a:r>
            <a:r>
              <a:rPr lang="el-GR" dirty="0" smtClean="0">
                <a:latin typeface="Palatino Linotype" pitchFamily="18" charset="0"/>
              </a:rPr>
              <a:t>» [</a:t>
            </a:r>
            <a:r>
              <a:rPr lang="el-GR" dirty="0" err="1" smtClean="0">
                <a:latin typeface="Palatino Linotype" pitchFamily="18" charset="0"/>
              </a:rPr>
              <a:t>χφ</a:t>
            </a:r>
            <a:r>
              <a:rPr lang="el-GR" dirty="0" smtClean="0">
                <a:latin typeface="Palatino Linotype" pitchFamily="18" charset="0"/>
              </a:rPr>
              <a:t>. </a:t>
            </a:r>
            <a:r>
              <a:rPr lang="el-GR" dirty="0" err="1" smtClean="0">
                <a:latin typeface="Palatino Linotype" pitchFamily="18" charset="0"/>
              </a:rPr>
              <a:t>Ἁγίου</a:t>
            </a:r>
            <a:r>
              <a:rPr lang="el-GR" dirty="0" smtClean="0">
                <a:latin typeface="Palatino Linotype" pitchFamily="18" charset="0"/>
              </a:rPr>
              <a:t> Στεφάνου 35 (</a:t>
            </a:r>
            <a:r>
              <a:rPr lang="el-GR" dirty="0" err="1" smtClean="0">
                <a:latin typeface="Palatino Linotype" pitchFamily="18" charset="0"/>
              </a:rPr>
              <a:t>ἔτος</a:t>
            </a:r>
            <a:r>
              <a:rPr lang="el-GR" dirty="0" smtClean="0">
                <a:latin typeface="Palatino Linotype" pitchFamily="18" charset="0"/>
              </a:rPr>
              <a:t> 1750), φ. 34</a:t>
            </a:r>
            <a:r>
              <a:rPr lang="el-GR" baseline="30000" dirty="0" smtClean="0">
                <a:latin typeface="Palatino Linotype" pitchFamily="18" charset="0"/>
              </a:rPr>
              <a:t>α-β</a:t>
            </a:r>
            <a:r>
              <a:rPr lang="el-GR" dirty="0" smtClean="0">
                <a:latin typeface="Palatino Linotype" pitchFamily="18" charset="0"/>
              </a:rPr>
              <a:t>], </a:t>
            </a:r>
            <a:r>
              <a:rPr lang="el-GR" dirty="0" err="1" smtClean="0">
                <a:latin typeface="Palatino Linotype" pitchFamily="18" charset="0"/>
              </a:rPr>
              <a:t>ἐξηγηθεὶς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παρ’ἐμοῦ</a:t>
            </a:r>
            <a:r>
              <a:rPr lang="el-GR" dirty="0" smtClean="0">
                <a:latin typeface="Palatino Linotype" pitchFamily="18" charset="0"/>
              </a:rPr>
              <a:t> Γρηγορίου Θ. Στάθη, </a:t>
            </a:r>
            <a:r>
              <a:rPr lang="el-GR" dirty="0" err="1" smtClean="0">
                <a:latin typeface="Palatino Linotype" pitchFamily="18" charset="0"/>
              </a:rPr>
              <a:t>τὴν</a:t>
            </a:r>
            <a:r>
              <a:rPr lang="el-GR" dirty="0" smtClean="0">
                <a:latin typeface="Palatino Linotype" pitchFamily="18" charset="0"/>
              </a:rPr>
              <a:t> ε’ </a:t>
            </a:r>
            <a:r>
              <a:rPr lang="el-GR" dirty="0" err="1" smtClean="0">
                <a:latin typeface="Palatino Linotype" pitchFamily="18" charset="0"/>
              </a:rPr>
              <a:t>Ὀκτωβρίου</a:t>
            </a:r>
            <a:r>
              <a:rPr lang="el-GR" dirty="0" smtClean="0">
                <a:latin typeface="Palatino Linotype" pitchFamily="18" charset="0"/>
              </a:rPr>
              <a:t> 1989 </a:t>
            </a:r>
            <a:r>
              <a:rPr lang="el-GR" dirty="0" err="1" smtClean="0">
                <a:latin typeface="Palatino Linotype" pitchFamily="18" charset="0"/>
              </a:rPr>
              <a:t>ἐν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Μεγάλῳ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Μετεώρῳ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καὶ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τὴν</a:t>
            </a:r>
            <a:r>
              <a:rPr lang="el-GR" dirty="0" smtClean="0">
                <a:latin typeface="Palatino Linotype" pitchFamily="18" charset="0"/>
              </a:rPr>
              <a:t> 5-7 Μαρτίου 1990 </a:t>
            </a:r>
            <a:r>
              <a:rPr lang="el-GR" dirty="0" err="1" smtClean="0">
                <a:latin typeface="Palatino Linotype" pitchFamily="18" charset="0"/>
              </a:rPr>
              <a:t>ἐν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Κοπεγχάγῃ</a:t>
            </a:r>
            <a:r>
              <a:rPr lang="el-GR" dirty="0" smtClean="0">
                <a:latin typeface="Palatino Linotype" pitchFamily="18" charset="0"/>
              </a:rPr>
              <a:t>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δ’ </a:t>
            </a:r>
            <a:r>
              <a:rPr lang="el-GR" dirty="0" err="1" smtClean="0">
                <a:latin typeface="Palatino Linotype" pitchFamily="18" charset="0"/>
              </a:rPr>
              <a:t>αγια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Δοῦλοι</a:t>
            </a:r>
            <a:r>
              <a:rPr lang="el-GR" i="1" dirty="0" smtClean="0">
                <a:latin typeface="Palatino Linotype" pitchFamily="18" charset="0"/>
              </a:rPr>
              <a:t>, </a:t>
            </a:r>
            <a:r>
              <a:rPr lang="el-GR" i="1" dirty="0" err="1" smtClean="0">
                <a:latin typeface="Palatino Linotype" pitchFamily="18" charset="0"/>
              </a:rPr>
              <a:t>Κύριον</a:t>
            </a:r>
            <a:endParaRPr lang="el-GR" i="1" dirty="0" smtClean="0">
              <a:latin typeface="Palatino Linotype" pitchFamily="18" charset="0"/>
            </a:endParaRPr>
          </a:p>
          <a:p>
            <a:pPr lvl="0">
              <a:buNone/>
            </a:pPr>
            <a:endParaRPr lang="el-GR" dirty="0" smtClean="0">
              <a:latin typeface="Palatino Linotype" pitchFamily="18" charset="0"/>
            </a:endParaRPr>
          </a:p>
          <a:p>
            <a:pPr lvl="0"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l-GR" sz="2300" dirty="0" err="1" smtClean="0">
                <a:latin typeface="Palatino Linotype" pitchFamily="18" charset="0"/>
              </a:rPr>
              <a:t>Περιλαμβάνεται</a:t>
            </a:r>
            <a:r>
              <a:rPr lang="el-GR" sz="2300" dirty="0" smtClean="0">
                <a:latin typeface="Palatino Linotype" pitchFamily="18" charset="0"/>
              </a:rPr>
              <a:t> </a:t>
            </a:r>
            <a:r>
              <a:rPr lang="el-GR" sz="2300" dirty="0" err="1" smtClean="0">
                <a:latin typeface="Palatino Linotype" pitchFamily="18" charset="0"/>
              </a:rPr>
              <a:t>στὸν</a:t>
            </a:r>
            <a:r>
              <a:rPr lang="el-GR" sz="2300" dirty="0" smtClean="0">
                <a:latin typeface="Palatino Linotype" pitchFamily="18" charset="0"/>
              </a:rPr>
              <a:t> </a:t>
            </a:r>
            <a:r>
              <a:rPr lang="el-GR" sz="2300" dirty="0" err="1" smtClean="0">
                <a:latin typeface="Palatino Linotype" pitchFamily="18" charset="0"/>
              </a:rPr>
              <a:t>ψηφιακὸ</a:t>
            </a:r>
            <a:r>
              <a:rPr lang="el-GR" sz="2300" dirty="0" smtClean="0">
                <a:latin typeface="Palatino Linotype" pitchFamily="18" charset="0"/>
              </a:rPr>
              <a:t> </a:t>
            </a:r>
            <a:r>
              <a:rPr lang="el-GR" sz="2300" dirty="0" err="1" smtClean="0">
                <a:latin typeface="Palatino Linotype" pitchFamily="18" charset="0"/>
              </a:rPr>
              <a:t>δίσκο</a:t>
            </a:r>
            <a:r>
              <a:rPr lang="el-GR" sz="2300" i="1" dirty="0" smtClean="0">
                <a:latin typeface="Palatino Linotype" pitchFamily="18" charset="0"/>
              </a:rPr>
              <a:t> </a:t>
            </a:r>
            <a:r>
              <a:rPr lang="el-GR" sz="2300" i="1" dirty="0" err="1" smtClean="0">
                <a:latin typeface="Palatino Linotype" pitchFamily="18" charset="0"/>
              </a:rPr>
              <a:t>Ἱερὰ</a:t>
            </a:r>
            <a:r>
              <a:rPr lang="el-GR" sz="2300" i="1" dirty="0" smtClean="0">
                <a:latin typeface="Palatino Linotype" pitchFamily="18" charset="0"/>
              </a:rPr>
              <a:t> Σύνοδος </a:t>
            </a:r>
            <a:r>
              <a:rPr lang="el-GR" sz="2300" i="1" dirty="0" err="1" smtClean="0">
                <a:latin typeface="Palatino Linotype" pitchFamily="18" charset="0"/>
              </a:rPr>
              <a:t>τῆς</a:t>
            </a:r>
            <a:r>
              <a:rPr lang="el-GR" sz="2300" i="1" dirty="0" smtClean="0">
                <a:latin typeface="Palatino Linotype" pitchFamily="18" charset="0"/>
              </a:rPr>
              <a:t> </a:t>
            </a:r>
            <a:r>
              <a:rPr lang="el-GR" sz="2300" i="1" dirty="0" err="1" smtClean="0">
                <a:latin typeface="Palatino Linotype" pitchFamily="18" charset="0"/>
              </a:rPr>
              <a:t>Ἐκκλησίας</a:t>
            </a:r>
            <a:r>
              <a:rPr lang="el-GR" sz="2300" i="1" dirty="0" smtClean="0">
                <a:latin typeface="Palatino Linotype" pitchFamily="18" charset="0"/>
              </a:rPr>
              <a:t> </a:t>
            </a:r>
            <a:r>
              <a:rPr lang="el-GR" sz="2300" i="1" dirty="0" err="1" smtClean="0">
                <a:latin typeface="Palatino Linotype" pitchFamily="18" charset="0"/>
              </a:rPr>
              <a:t>τῆς</a:t>
            </a:r>
            <a:r>
              <a:rPr lang="el-GR" sz="2300" i="1" dirty="0" smtClean="0">
                <a:latin typeface="Palatino Linotype" pitchFamily="18" charset="0"/>
              </a:rPr>
              <a:t> </a:t>
            </a:r>
            <a:r>
              <a:rPr lang="el-GR" sz="2300" i="1" dirty="0" err="1" smtClean="0">
                <a:latin typeface="Palatino Linotype" pitchFamily="18" charset="0"/>
              </a:rPr>
              <a:t>Ἑλλάδος</a:t>
            </a:r>
            <a:r>
              <a:rPr lang="el-GR" sz="2300" i="1" dirty="0" smtClean="0">
                <a:latin typeface="Palatino Linotype" pitchFamily="18" charset="0"/>
              </a:rPr>
              <a:t>-</a:t>
            </a:r>
            <a:r>
              <a:rPr lang="el-GR" sz="2300" i="1" dirty="0" err="1" smtClean="0">
                <a:latin typeface="Palatino Linotype" pitchFamily="18" charset="0"/>
              </a:rPr>
              <a:t>Ἵδρυμα</a:t>
            </a:r>
            <a:r>
              <a:rPr lang="el-GR" sz="2300" i="1" dirty="0" smtClean="0">
                <a:latin typeface="Palatino Linotype" pitchFamily="18" charset="0"/>
              </a:rPr>
              <a:t> </a:t>
            </a:r>
            <a:r>
              <a:rPr lang="el-GR" sz="2300" i="1" dirty="0" err="1" smtClean="0">
                <a:latin typeface="Palatino Linotype" pitchFamily="18" charset="0"/>
              </a:rPr>
              <a:t>Βυζαντινῆς</a:t>
            </a:r>
            <a:r>
              <a:rPr lang="el-GR" sz="2300" i="1" dirty="0" smtClean="0">
                <a:latin typeface="Palatino Linotype" pitchFamily="18" charset="0"/>
              </a:rPr>
              <a:t> Μουσικολογίας, Ψάλατε </a:t>
            </a:r>
            <a:r>
              <a:rPr lang="el-GR" sz="2300" i="1" dirty="0" err="1" smtClean="0">
                <a:latin typeface="Palatino Linotype" pitchFamily="18" charset="0"/>
              </a:rPr>
              <a:t>συνετῶς</a:t>
            </a:r>
            <a:r>
              <a:rPr lang="el-GR" sz="2300" i="1" dirty="0" smtClean="0">
                <a:latin typeface="Palatino Linotype" pitchFamily="18" charset="0"/>
              </a:rPr>
              <a:t> </a:t>
            </a:r>
            <a:r>
              <a:rPr lang="el-GR" sz="2300" i="1" dirty="0" err="1" smtClean="0">
                <a:latin typeface="Palatino Linotype" pitchFamily="18" charset="0"/>
              </a:rPr>
              <a:t>τῷ</a:t>
            </a:r>
            <a:r>
              <a:rPr lang="el-GR" sz="2300" i="1" dirty="0" smtClean="0">
                <a:latin typeface="Palatino Linotype" pitchFamily="18" charset="0"/>
              </a:rPr>
              <a:t> </a:t>
            </a:r>
            <a:r>
              <a:rPr lang="el-GR" sz="2300" i="1" dirty="0" err="1" smtClean="0">
                <a:latin typeface="Palatino Linotype" pitchFamily="18" charset="0"/>
              </a:rPr>
              <a:t>Θεῷ</a:t>
            </a:r>
            <a:r>
              <a:rPr lang="el-GR" sz="2300" i="1" dirty="0" smtClean="0">
                <a:latin typeface="Palatino Linotype" pitchFamily="18" charset="0"/>
              </a:rPr>
              <a:t> Γ΄. Γ΄ </a:t>
            </a:r>
            <a:r>
              <a:rPr lang="el-GR" sz="2300" i="1" dirty="0" err="1" smtClean="0">
                <a:latin typeface="Palatino Linotype" pitchFamily="18" charset="0"/>
              </a:rPr>
              <a:t>Διεθνὲς</a:t>
            </a:r>
            <a:r>
              <a:rPr lang="el-GR" sz="2300" i="1" dirty="0" smtClean="0">
                <a:latin typeface="Palatino Linotype" pitchFamily="18" charset="0"/>
              </a:rPr>
              <a:t> Συνέδριο </a:t>
            </a:r>
            <a:r>
              <a:rPr lang="el-GR" sz="2300" i="1" dirty="0" err="1" smtClean="0">
                <a:latin typeface="Palatino Linotype" pitchFamily="18" charset="0"/>
              </a:rPr>
              <a:t>Μουσικολογικὸ</a:t>
            </a:r>
            <a:r>
              <a:rPr lang="el-GR" sz="2300" i="1" dirty="0" smtClean="0">
                <a:latin typeface="Palatino Linotype" pitchFamily="18" charset="0"/>
              </a:rPr>
              <a:t> </a:t>
            </a:r>
            <a:r>
              <a:rPr lang="el-GR" sz="2300" i="1" dirty="0" err="1" smtClean="0">
                <a:latin typeface="Palatino Linotype" pitchFamily="18" charset="0"/>
              </a:rPr>
              <a:t>καὶ</a:t>
            </a:r>
            <a:r>
              <a:rPr lang="el-GR" sz="2300" i="1" dirty="0" smtClean="0">
                <a:latin typeface="Palatino Linotype" pitchFamily="18" charset="0"/>
              </a:rPr>
              <a:t> </a:t>
            </a:r>
            <a:r>
              <a:rPr lang="el-GR" sz="2300" i="1" dirty="0" err="1" smtClean="0">
                <a:latin typeface="Palatino Linotype" pitchFamily="18" charset="0"/>
              </a:rPr>
              <a:t>Ψαλτικὸ</a:t>
            </a:r>
            <a:r>
              <a:rPr lang="el-GR" sz="2300" i="1" dirty="0" smtClean="0">
                <a:latin typeface="Palatino Linotype" pitchFamily="18" charset="0"/>
              </a:rPr>
              <a:t> «Θεωρία </a:t>
            </a:r>
            <a:r>
              <a:rPr lang="el-GR" sz="2300" i="1" dirty="0" err="1" smtClean="0">
                <a:latin typeface="Palatino Linotype" pitchFamily="18" charset="0"/>
              </a:rPr>
              <a:t>καὶ</a:t>
            </a:r>
            <a:r>
              <a:rPr lang="el-GR" sz="2300" i="1" dirty="0" smtClean="0">
                <a:latin typeface="Palatino Linotype" pitchFamily="18" charset="0"/>
              </a:rPr>
              <a:t> Πράξη </a:t>
            </a:r>
            <a:r>
              <a:rPr lang="el-GR" sz="2300" i="1" dirty="0" err="1" smtClean="0">
                <a:latin typeface="Palatino Linotype" pitchFamily="18" charset="0"/>
              </a:rPr>
              <a:t>τῆς</a:t>
            </a:r>
            <a:r>
              <a:rPr lang="el-GR" sz="2300" i="1" dirty="0" smtClean="0">
                <a:latin typeface="Palatino Linotype" pitchFamily="18" charset="0"/>
              </a:rPr>
              <a:t> </a:t>
            </a:r>
            <a:r>
              <a:rPr lang="el-GR" sz="2300" i="1" dirty="0" err="1" smtClean="0">
                <a:latin typeface="Palatino Linotype" pitchFamily="18" charset="0"/>
              </a:rPr>
              <a:t>Ψαλτικῆς</a:t>
            </a:r>
            <a:r>
              <a:rPr lang="el-GR" sz="2300" i="1" dirty="0" smtClean="0">
                <a:latin typeface="Palatino Linotype" pitchFamily="18" charset="0"/>
              </a:rPr>
              <a:t> Τέχνης». Ἡ </a:t>
            </a:r>
            <a:r>
              <a:rPr lang="el-GR" sz="2300" i="1" dirty="0" err="1" smtClean="0">
                <a:latin typeface="Palatino Linotype" pitchFamily="18" charset="0"/>
              </a:rPr>
              <a:t>Ὀκταηχία</a:t>
            </a:r>
            <a:r>
              <a:rPr lang="el-GR" sz="2300" i="1" dirty="0" smtClean="0">
                <a:latin typeface="Palatino Linotype" pitchFamily="18" charset="0"/>
              </a:rPr>
              <a:t>, </a:t>
            </a:r>
            <a:r>
              <a:rPr lang="el-GR" sz="2300" i="1" dirty="0" err="1" smtClean="0">
                <a:latin typeface="Palatino Linotype" pitchFamily="18" charset="0"/>
              </a:rPr>
              <a:t>Ἀθήνα</a:t>
            </a:r>
            <a:r>
              <a:rPr lang="el-GR" sz="2300" i="1" dirty="0" smtClean="0">
                <a:latin typeface="Palatino Linotype" pitchFamily="18" charset="0"/>
              </a:rPr>
              <a:t>, 17-21 </a:t>
            </a:r>
            <a:r>
              <a:rPr lang="el-GR" sz="2300" i="1" dirty="0" err="1" smtClean="0">
                <a:latin typeface="Palatino Linotype" pitchFamily="18" charset="0"/>
              </a:rPr>
              <a:t>Ὀκτωβρίου</a:t>
            </a:r>
            <a:r>
              <a:rPr lang="el-GR" sz="2300" i="1" dirty="0" smtClean="0">
                <a:latin typeface="Palatino Linotype" pitchFamily="18" charset="0"/>
              </a:rPr>
              <a:t> 2006. </a:t>
            </a:r>
            <a:r>
              <a:rPr lang="el-GR" sz="2300" i="1" dirty="0" err="1" smtClean="0">
                <a:latin typeface="Palatino Linotype" pitchFamily="18" charset="0"/>
              </a:rPr>
              <a:t>Χρονικὸ</a:t>
            </a:r>
            <a:r>
              <a:rPr lang="el-GR" sz="2300" i="1" dirty="0" smtClean="0">
                <a:latin typeface="Palatino Linotype" pitchFamily="18" charset="0"/>
              </a:rPr>
              <a:t> </a:t>
            </a:r>
            <a:r>
              <a:rPr lang="el-GR" sz="2300" i="1" dirty="0" err="1" smtClean="0">
                <a:latin typeface="Palatino Linotype" pitchFamily="18" charset="0"/>
              </a:rPr>
              <a:t>καὶ</a:t>
            </a:r>
            <a:r>
              <a:rPr lang="el-GR" sz="2300" i="1" dirty="0" smtClean="0">
                <a:latin typeface="Palatino Linotype" pitchFamily="18" charset="0"/>
              </a:rPr>
              <a:t> </a:t>
            </a:r>
            <a:r>
              <a:rPr lang="el-GR" sz="2300" i="1" dirty="0" err="1" smtClean="0">
                <a:latin typeface="Palatino Linotype" pitchFamily="18" charset="0"/>
              </a:rPr>
              <a:t>Ψάλματα</a:t>
            </a:r>
            <a:r>
              <a:rPr lang="el-GR" sz="2300" dirty="0" smtClean="0">
                <a:latin typeface="Palatino Linotype" pitchFamily="18" charset="0"/>
              </a:rPr>
              <a:t>, δίσκος δεύτερος, μέλος </a:t>
            </a:r>
            <a:r>
              <a:rPr lang="el-GR" sz="2300" dirty="0" err="1" smtClean="0">
                <a:latin typeface="Palatino Linotype" pitchFamily="18" charset="0"/>
              </a:rPr>
              <a:t>ὑπ’ἀριθμὸν</a:t>
            </a:r>
            <a:r>
              <a:rPr lang="el-GR" sz="2300" dirty="0" smtClean="0">
                <a:latin typeface="Palatino Linotype" pitchFamily="18" charset="0"/>
              </a:rPr>
              <a:t> 13, ψαλλόμενος </a:t>
            </a:r>
            <a:r>
              <a:rPr lang="el-GR" sz="2300" dirty="0" err="1" smtClean="0">
                <a:latin typeface="Palatino Linotype" pitchFamily="18" charset="0"/>
              </a:rPr>
              <a:t>ἀπὸ</a:t>
            </a:r>
            <a:r>
              <a:rPr lang="el-GR" sz="2300" dirty="0" smtClean="0">
                <a:latin typeface="Palatino Linotype" pitchFamily="18" charset="0"/>
              </a:rPr>
              <a:t> </a:t>
            </a:r>
            <a:r>
              <a:rPr lang="el-GR" sz="2300" dirty="0" err="1" smtClean="0">
                <a:latin typeface="Palatino Linotype" pitchFamily="18" charset="0"/>
              </a:rPr>
              <a:t>τὸν</a:t>
            </a:r>
            <a:r>
              <a:rPr lang="el-GR" sz="2300" dirty="0" smtClean="0">
                <a:latin typeface="Palatino Linotype" pitchFamily="18" charset="0"/>
              </a:rPr>
              <a:t> </a:t>
            </a:r>
            <a:r>
              <a:rPr lang="el-GR" sz="2300" dirty="0" err="1" smtClean="0">
                <a:latin typeface="Palatino Linotype" pitchFamily="18" charset="0"/>
              </a:rPr>
              <a:t>ὑπὸ</a:t>
            </a:r>
            <a:r>
              <a:rPr lang="el-GR" sz="2300" dirty="0" smtClean="0">
                <a:latin typeface="Palatino Linotype" pitchFamily="18" charset="0"/>
              </a:rPr>
              <a:t> </a:t>
            </a:r>
            <a:r>
              <a:rPr lang="el-GR" sz="2300" dirty="0" err="1" smtClean="0">
                <a:latin typeface="Palatino Linotype" pitchFamily="18" charset="0"/>
              </a:rPr>
              <a:t>τὴν</a:t>
            </a:r>
            <a:r>
              <a:rPr lang="el-GR" sz="2300" dirty="0" smtClean="0">
                <a:latin typeface="Palatino Linotype" pitchFamily="18" charset="0"/>
              </a:rPr>
              <a:t> διεύθυνση </a:t>
            </a:r>
            <a:r>
              <a:rPr lang="el-GR" sz="2300" dirty="0" err="1" smtClean="0">
                <a:latin typeface="Palatino Linotype" pitchFamily="18" charset="0"/>
              </a:rPr>
              <a:t>τοῦ</a:t>
            </a:r>
            <a:r>
              <a:rPr lang="el-GR" sz="2300" dirty="0" smtClean="0">
                <a:latin typeface="Palatino Linotype" pitchFamily="18" charset="0"/>
              </a:rPr>
              <a:t> Δημητρίου Κ. </a:t>
            </a:r>
            <a:r>
              <a:rPr lang="el-GR" sz="2300" dirty="0" err="1" smtClean="0">
                <a:latin typeface="Palatino Linotype" pitchFamily="18" charset="0"/>
              </a:rPr>
              <a:t>Μπαλαγεώργου</a:t>
            </a:r>
            <a:r>
              <a:rPr lang="el-GR" sz="2300" dirty="0" smtClean="0">
                <a:latin typeface="Palatino Linotype" pitchFamily="18" charset="0"/>
              </a:rPr>
              <a:t> </a:t>
            </a:r>
            <a:r>
              <a:rPr lang="el-GR" sz="2300" dirty="0" err="1" smtClean="0">
                <a:latin typeface="Palatino Linotype" pitchFamily="18" charset="0"/>
              </a:rPr>
              <a:t>χορὸ</a:t>
            </a:r>
            <a:r>
              <a:rPr lang="el-GR" sz="2300" dirty="0" smtClean="0">
                <a:latin typeface="Palatino Linotype" pitchFamily="18" charset="0"/>
              </a:rPr>
              <a:t> </a:t>
            </a:r>
            <a:r>
              <a:rPr lang="el-GR" sz="2300" dirty="0" err="1" smtClean="0">
                <a:latin typeface="Palatino Linotype" pitchFamily="18" charset="0"/>
              </a:rPr>
              <a:t>ψαλτῶν</a:t>
            </a:r>
            <a:r>
              <a:rPr lang="el-GR" sz="2300" dirty="0" smtClean="0">
                <a:latin typeface="Palatino Linotype" pitchFamily="18" charset="0"/>
              </a:rPr>
              <a:t> «</a:t>
            </a:r>
            <a:r>
              <a:rPr lang="el-GR" sz="2300" dirty="0" err="1" smtClean="0">
                <a:latin typeface="Palatino Linotype" pitchFamily="18" charset="0"/>
              </a:rPr>
              <a:t>Τρίκκης</a:t>
            </a:r>
            <a:r>
              <a:rPr lang="el-GR" sz="2300" dirty="0" smtClean="0">
                <a:latin typeface="Palatino Linotype" pitchFamily="18" charset="0"/>
              </a:rPr>
              <a:t> Μελωδοί».</a:t>
            </a:r>
            <a:endParaRPr lang="el-GR" sz="2300" dirty="0">
              <a:latin typeface="Palatino Linotype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2770" name="Picture 2" descr="C:\Users\Αχιλλέας Χαλδαιάκης\Documents\Σ Υ Ν Ε Δ Ρ Ι Α\2012\Βόλος\πολυέλεος Μανολάκη Τρίκκης\α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76672"/>
            <a:ext cx="3438205" cy="54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Αχιλλέας Χαλδαιάκης\Documents\Σ Υ Ν Ε Δ Ρ Ι Α\2012\Βόλος\κείμενο\α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-1035496"/>
            <a:ext cx="4567428" cy="3744468"/>
          </a:xfrm>
          <a:prstGeom prst="rect">
            <a:avLst/>
          </a:prstGeom>
          <a:noFill/>
        </p:spPr>
      </p:pic>
      <p:pic>
        <p:nvPicPr>
          <p:cNvPr id="1027" name="Picture 3" descr="C:\Users\Αχιλλέας Χαλδαιάκης\Documents\Σ Υ Ν Ε Δ Ρ Ι Α\2012\Βόλος\κείμενο\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564904"/>
            <a:ext cx="4389437" cy="60531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3794" name="Picture 2" descr="C:\Users\Αχιλλέας Χαλδαιάκης\Documents\Σ Υ Ν Ε Δ Ρ Ι Α\2012\Βόλος\πολυέλεος Μανολάκη Τρίκκης\β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836712"/>
            <a:ext cx="2844397" cy="4525963"/>
          </a:xfrm>
          <a:prstGeom prst="rect">
            <a:avLst/>
          </a:prstGeom>
          <a:noFill/>
        </p:spPr>
      </p:pic>
      <p:pic>
        <p:nvPicPr>
          <p:cNvPr id="33795" name="Picture 3" descr="C:\Users\Αχιλλέας Χαλδαιάκης\Documents\Σ Υ Ν Ε Δ Ρ Ι Α\2012\Βόλος\πολυέλεος Μανολάκη Τρίκκης\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7939" y="836712"/>
            <a:ext cx="2824421" cy="4500000"/>
          </a:xfrm>
          <a:prstGeom prst="rect">
            <a:avLst/>
          </a:prstGeom>
          <a:noFill/>
        </p:spPr>
      </p:pic>
      <p:pic>
        <p:nvPicPr>
          <p:cNvPr id="6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4818" name="Picture 2" descr="C:\Users\Αχιλλέας Χαλδαιάκης\Documents\Σ Υ Ν Ε Δ Ρ Ι Α\2012\Βόλος\πολυέλεος Μανολάκη Τρίκκης\δ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836712"/>
            <a:ext cx="2919104" cy="4525963"/>
          </a:xfrm>
          <a:prstGeom prst="rect">
            <a:avLst/>
          </a:prstGeom>
          <a:noFill/>
        </p:spPr>
      </p:pic>
      <p:pic>
        <p:nvPicPr>
          <p:cNvPr id="34819" name="Picture 3" descr="C:\Users\Αχιλλέας Χαλδαιάκης\Documents\Σ Υ Ν Ε Δ Ρ Ι Α\2012\Βόλος\πολυέλεος Μανολάκη Τρίκκης\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836712"/>
            <a:ext cx="2961480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516216" y="2708920"/>
            <a:ext cx="2627784" cy="864096"/>
          </a:xfrm>
        </p:spPr>
        <p:txBody>
          <a:bodyPr>
            <a:normAutofit/>
          </a:bodyPr>
          <a:lstStyle/>
          <a:p>
            <a:r>
              <a:rPr lang="el-GR" sz="1200" dirty="0" err="1" smtClean="0">
                <a:latin typeface="Palatino Linotype" pitchFamily="18" charset="0"/>
              </a:rPr>
              <a:t>ἁγ</a:t>
            </a:r>
            <a:r>
              <a:rPr lang="el-GR" sz="1200" dirty="0" smtClean="0">
                <a:latin typeface="Palatino Linotype" pitchFamily="18" charset="0"/>
              </a:rPr>
              <a:t>. Στεφάνου 35, φ. 34</a:t>
            </a:r>
            <a:r>
              <a:rPr lang="en-US" sz="1200" dirty="0" smtClean="0">
                <a:latin typeface="Palatino Linotype" pitchFamily="18" charset="0"/>
              </a:rPr>
              <a:t>v</a:t>
            </a:r>
            <a:endParaRPr lang="el-GR" sz="1200" dirty="0">
              <a:latin typeface="Palatino Linotype" pitchFamily="18" charset="0"/>
            </a:endParaRPr>
          </a:p>
        </p:txBody>
      </p:sp>
      <p:pic>
        <p:nvPicPr>
          <p:cNvPr id="35842" name="Picture 2" descr="C:\Users\Αχιλλέας Χαλδαιάκης\Documents\Σ Υ Ν Ε Δ Ρ Ι Α\2012\Βόλος\πολυέλεος Μανολάκη Τρίκκης\αγ. Στεφάνου 35, φ. 34β - Αντίγραφ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229600" cy="2705622"/>
          </a:xfrm>
          <a:prstGeom prst="rect">
            <a:avLst/>
          </a:prstGeom>
          <a:noFill/>
        </p:spPr>
      </p:pic>
      <p:pic>
        <p:nvPicPr>
          <p:cNvPr id="10242" name="Picture 2" descr="C:\Users\Αχιλλέας Χαλδαιάκης\Documents\Σ Υ Ν Ε Δ Ρ Ι Α\2012\Βόλος\ΜΑΝΟΛΑΚΗΣ\πολυέλεος Μανολάκη Τρίκκης\σάρωση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925384"/>
            <a:ext cx="3752132" cy="396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Αχιλλέας Χαλδαιάκης\Documents\Σ Υ Ν Ε Δ Ρ Ι Α\2012\Βόλος\πολυέλεος Μανολάκη Τρίκκης\α - Αντίγραφ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5656723" cy="4525963"/>
          </a:xfrm>
          <a:prstGeom prst="rect">
            <a:avLst/>
          </a:prstGeom>
          <a:noFill/>
        </p:spPr>
      </p:pic>
      <p:pic>
        <p:nvPicPr>
          <p:cNvPr id="1027" name="Picture 3" descr="C:\Users\Αχιλλέας Χαλδαιάκης\Documents\Σ Υ Ν Ε Δ Ρ Ι Α\2012\Βόλος\πολυέλεος Μανολάκη Τρίκκης\β - Αντίγραφ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437112"/>
            <a:ext cx="5810250" cy="16303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 descr="C:\Users\Αχιλλέας Χαλδαιάκης\Documents\Σ Υ Ν Ε Δ Ρ Ι Α\2012\Βόλος\ΜΑΝΟΛΑΚΗΣ\πολυέλεος Μανολάκη Τρίκκης\Δουλοι\1\αγ. Στεφάνου 35, φ. 34β - Αντίγραφο - Αντίγραφ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229600" cy="1330198"/>
          </a:xfrm>
          <a:prstGeom prst="rect">
            <a:avLst/>
          </a:prstGeom>
          <a:noFill/>
        </p:spPr>
      </p:pic>
      <p:pic>
        <p:nvPicPr>
          <p:cNvPr id="11267" name="Picture 3" descr="C:\Users\Αχιλλέας Χαλδαιάκης\Documents\Σ Υ Ν Ε Δ Ρ Ι Α\2012\Βόλος\ΜΑΝΟΛΑΚΗΣ\πολυέλεος Μανολάκη Τρίκκης\Δουλοι\1\σάρωση0001 - Αντίγραφ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060848"/>
            <a:ext cx="6516000" cy="1378693"/>
          </a:xfrm>
          <a:prstGeom prst="rect">
            <a:avLst/>
          </a:prstGeom>
          <a:noFill/>
        </p:spPr>
      </p:pic>
      <p:pic>
        <p:nvPicPr>
          <p:cNvPr id="11268" name="Picture 4" descr="C:\Users\Αχιλλέας Χαλδαιάκης\Documents\Σ Υ Ν Ε Δ Ρ Ι Α\2012\Βόλος\ΜΑΝΟΛΑΚΗΣ\πολυέλεος Μανολάκη Τρίκκης\Δουλοι\1\α - Αντίγραφο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955" y="3717032"/>
            <a:ext cx="7793485" cy="252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 descr="C:\Users\Αχιλλέας Χαλδαιάκης\Documents\Σ Υ Ν Ε Δ Ρ Ι Α\2012\Βόλος\ΜΑΝΟΛΑΚΗΣ\πολυέλεος Μανολάκη Τρίκκης\Δουλοι\2\αγ. Στεφάνου 35, φ. 34β - Αντίγραφο - Αντίγραφο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5991225" cy="1657350"/>
          </a:xfrm>
          <a:prstGeom prst="rect">
            <a:avLst/>
          </a:prstGeom>
          <a:noFill/>
        </p:spPr>
      </p:pic>
      <p:pic>
        <p:nvPicPr>
          <p:cNvPr id="12291" name="Picture 3" descr="C:\Users\Αχιλλέας Χαλδαιάκης\Documents\Σ Υ Ν Ε Δ Ρ Ι Α\2012\Βόλος\ΜΑΝΟΛΑΚΗΣ\πολυέλεος Μανολάκη Τρίκκης\Δουλοι\2\αγ. Στεφάνου 35, φ. 34β - Αντίγραφο - Αντίγραφο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199" y="404664"/>
            <a:ext cx="1877442" cy="1656000"/>
          </a:xfrm>
          <a:prstGeom prst="rect">
            <a:avLst/>
          </a:prstGeom>
          <a:noFill/>
        </p:spPr>
      </p:pic>
      <p:pic>
        <p:nvPicPr>
          <p:cNvPr id="12292" name="Picture 4" descr="C:\Users\Αχιλλέας Χαλδαιάκης\Documents\Σ Υ Ν Ε Δ Ρ Ι Α\2012\Βόλος\ΜΑΝΟΛΑΚΗΣ\πολυέλεος Μανολάκη Τρίκκης\Δουλοι\2\σάρωση0001 - Αντίγραφο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492896"/>
            <a:ext cx="6840000" cy="1282333"/>
          </a:xfrm>
          <a:prstGeom prst="rect">
            <a:avLst/>
          </a:prstGeom>
          <a:noFill/>
        </p:spPr>
      </p:pic>
      <p:pic>
        <p:nvPicPr>
          <p:cNvPr id="12293" name="Picture 5" descr="C:\Users\Αχιλλέας Χαλδαιάκης\Documents\Σ Υ Ν Ε Δ Ρ Ι Α\2012\Βόλος\ΜΑΝΟΛΑΚΗΣ\πολυέλεος Μανολάκη Τρίκκης\Δουλοι\2\α - Αντίγραφο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602" y="3969320"/>
            <a:ext cx="7817822" cy="234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 descr="C:\Users\Αχιλλέας Χαλδαιάκης\Documents\Σ Υ Ν Ε Δ Ρ Ι Α\2012\Βόλος\ΜΑΝΟΛΑΚΗΣ\πολυέλεος Μανολάκη Τρίκκης\Δουλοι\3\αγ. Στεφάνου 35, φ. 34β - Αντίγραφο - Αντίγραφο (4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229600" cy="1231095"/>
          </a:xfrm>
          <a:prstGeom prst="rect">
            <a:avLst/>
          </a:prstGeom>
          <a:noFill/>
        </p:spPr>
      </p:pic>
      <p:pic>
        <p:nvPicPr>
          <p:cNvPr id="13316" name="Picture 4" descr="C:\Users\Αχιλλέας Χαλδαιάκης\Documents\Σ Υ Ν Ε Δ Ρ Ι Α\2012\Βόλος\ΜΑΝΟΛΑΚΗΣ\πολυέλεος Μανολάκη Τρίκκης\Δουλοι\3\σάρωση0001 - Αντίγραφο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916832"/>
            <a:ext cx="7344000" cy="1471408"/>
          </a:xfrm>
          <a:prstGeom prst="rect">
            <a:avLst/>
          </a:prstGeom>
          <a:noFill/>
        </p:spPr>
      </p:pic>
      <p:pic>
        <p:nvPicPr>
          <p:cNvPr id="13317" name="Picture 5" descr="C:\Users\Αχιλλέας Χαλδαιάκης\Documents\Σ Υ Ν Ε Δ Ρ Ι Α\2012\Βόλος\ΜΑΝΟΛΑΚΗΣ\πολυέλεος Μανολάκη Τρίκκης\Δουλοι\3\α - Αντίγραφο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296" y="3573016"/>
            <a:ext cx="6768072" cy="306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 descr="C:\Users\Αχιλλέας Χαλδαιάκης\Documents\Σ Υ Ν Ε Δ Ρ Ι Α\2012\Βόλος\ΜΑΝΟΛΑΚΗΣ\πολυέλεος Μανολάκη Τρίκκης\Δουλοι\4\αγ. Στεφάνου 35, φ. 34β - Αντίγραφο - Αντίγραφο (4) - Αντίγραφ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8640"/>
            <a:ext cx="7257000" cy="1476000"/>
          </a:xfrm>
          <a:prstGeom prst="rect">
            <a:avLst/>
          </a:prstGeom>
          <a:noFill/>
        </p:spPr>
      </p:pic>
      <p:pic>
        <p:nvPicPr>
          <p:cNvPr id="14339" name="Picture 3" descr="C:\Users\Αχιλλέας Χαλδαιάκης\Documents\Σ Υ Ν Ε Δ Ρ Ι Α\2012\Βόλος\ΜΑΝΟΛΑΚΗΣ\πολυέλεος Μανολάκη Τρίκκης\Δουλοι\4\αγ. Στεφάνου 35, φ. 34β - Αντίγραφο - Αντίγραφο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029" y="188808"/>
            <a:ext cx="1084635" cy="1476000"/>
          </a:xfrm>
          <a:prstGeom prst="rect">
            <a:avLst/>
          </a:prstGeom>
          <a:noFill/>
        </p:spPr>
      </p:pic>
      <p:pic>
        <p:nvPicPr>
          <p:cNvPr id="14340" name="Picture 4" descr="C:\Users\Αχιλλέας Χαλδαιάκης\Documents\Σ Υ Ν Ε Δ Ρ Ι Α\2012\Βόλος\ΜΑΝΟΛΑΚΗΣ\πολυέλεος Μανολάκη Τρίκκης\Δουλοι\4\σάρωση0001 - Αντίγραφο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132856"/>
            <a:ext cx="8262241" cy="1440000"/>
          </a:xfrm>
          <a:prstGeom prst="rect">
            <a:avLst/>
          </a:prstGeom>
          <a:noFill/>
        </p:spPr>
      </p:pic>
      <p:pic>
        <p:nvPicPr>
          <p:cNvPr id="14341" name="Picture 5" descr="C:\Users\Αχιλλέας Χαλδαιάκης\Documents\Σ Υ Ν Ε Δ Ρ Ι Α\2012\Βόλος\ΜΑΝΟΛΑΚΗΣ\πολυέλεος Μανολάκη Τρίκκης\Δουλοι\4\α - Αντίγραφο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717168"/>
            <a:ext cx="7298321" cy="1224000"/>
          </a:xfrm>
          <a:prstGeom prst="rect">
            <a:avLst/>
          </a:prstGeom>
          <a:noFill/>
        </p:spPr>
      </p:pic>
      <p:pic>
        <p:nvPicPr>
          <p:cNvPr id="14342" name="Picture 6" descr="C:\Users\Αχιλλέας Χαλδαιάκης\Documents\Σ Υ Ν Ε Δ Ρ Ι Α\2012\Βόλος\ΜΑΝΟΛΑΚΗΣ\πολυέλεος Μανολάκη Τρίκκης\Δουλοι\4\β - Αντίγραφο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941168"/>
            <a:ext cx="4877387" cy="1224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 descr="C:\Users\Αχιλλέας Χαλδαιάκης\Documents\Σ Υ Ν Ε Δ Ρ Ι Α\2012\Βόλος\ΜΑΝΟΛΑΚΗΣ\πολυέλεος Μανολάκη Τρίκκης\Δουλοι\5\αγ. Στεφάνου 35, φ. 34β - Αντίγραφο - Αντίγραφο (6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32656"/>
            <a:ext cx="6010275" cy="1743075"/>
          </a:xfrm>
          <a:prstGeom prst="rect">
            <a:avLst/>
          </a:prstGeom>
          <a:noFill/>
        </p:spPr>
      </p:pic>
      <p:pic>
        <p:nvPicPr>
          <p:cNvPr id="15363" name="Picture 3" descr="C:\Users\Αχιλλέας Χαλδαιάκης\Documents\Σ Υ Ν Ε Δ Ρ Ι Α\2012\Βόλος\ΜΑΝΟΛΑΚΗΣ\πολυέλεος Μανολάκη Τρίκκης\Δουλοι\5\σάρωση0001 - Αντίγραφο (4) - Αντίγραφ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5" y="2492896"/>
            <a:ext cx="6496675" cy="1440000"/>
          </a:xfrm>
          <a:prstGeom prst="rect">
            <a:avLst/>
          </a:prstGeom>
          <a:noFill/>
        </p:spPr>
      </p:pic>
      <p:pic>
        <p:nvPicPr>
          <p:cNvPr id="15364" name="Picture 4" descr="C:\Users\Αχιλλέας Χαλδαιάκης\Documents\Σ Υ Ν Ε Δ Ρ Ι Α\2012\Βόλος\ΜΑΝΟΛΑΚΗΣ\πολυέλεος Μανολάκη Τρίκκης\Δουλοι\5\β - Αντίγραφο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253" y="4221088"/>
            <a:ext cx="7880179" cy="234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66936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l-GR" dirty="0" err="1" smtClean="0">
                <a:latin typeface="Palatino Linotype" pitchFamily="18" charset="0"/>
              </a:rPr>
              <a:t>Νουθεσία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τῶν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μελλόντων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μαθεῖν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τὴν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ἐπιστήμην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μουσικῆς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μέλος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κὺρ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Χρυσάφου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Νέου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καὶ</a:t>
            </a:r>
            <a:r>
              <a:rPr lang="el-GR" dirty="0">
                <a:latin typeface="Palatino Linotype" pitchFamily="18" charset="0"/>
              </a:rPr>
              <a:t> α</a:t>
            </a:r>
            <a:r>
              <a:rPr lang="en-US" dirty="0">
                <a:latin typeface="Palatino Linotype" pitchFamily="18" charset="0"/>
              </a:rPr>
              <a:t>' </a:t>
            </a:r>
            <a:r>
              <a:rPr lang="el-GR" dirty="0" err="1">
                <a:latin typeface="Palatino Linotype" pitchFamily="18" charset="0"/>
              </a:rPr>
              <a:t>ψάλτου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ἐξηγηθὲν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νεωστὶ</a:t>
            </a:r>
            <a:r>
              <a:rPr lang="el-GR" dirty="0">
                <a:latin typeface="Palatino Linotype" pitchFamily="18" charset="0"/>
              </a:rPr>
              <a:t> παρ</a:t>
            </a:r>
            <a:r>
              <a:rPr lang="en-US" dirty="0">
                <a:latin typeface="Palatino Linotype" pitchFamily="18" charset="0"/>
              </a:rPr>
              <a:t>' </a:t>
            </a:r>
            <a:r>
              <a:rPr lang="el-GR" dirty="0" err="1">
                <a:latin typeface="Palatino Linotype" pitchFamily="18" charset="0"/>
              </a:rPr>
              <a:t>ἐμοῦ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Γρηγορίου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Στάθη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τοῦ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καὶ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μαΐστορος</a:t>
            </a:r>
            <a:r>
              <a:rPr lang="en-US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τῇ</a:t>
            </a:r>
            <a:r>
              <a:rPr lang="el-GR" dirty="0">
                <a:latin typeface="Palatino Linotype" pitchFamily="18" charset="0"/>
              </a:rPr>
              <a:t> κ</a:t>
            </a:r>
            <a:r>
              <a:rPr lang="en-US" dirty="0">
                <a:latin typeface="Palatino Linotype" pitchFamily="18" charset="0"/>
              </a:rPr>
              <a:t>' </a:t>
            </a:r>
            <a:r>
              <a:rPr lang="el-GR" dirty="0" err="1">
                <a:latin typeface="Palatino Linotype" pitchFamily="18" charset="0"/>
              </a:rPr>
              <a:t>Ἰουλίου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ᾳϠϟε</a:t>
            </a:r>
            <a:r>
              <a:rPr lang="el-GR" dirty="0" smtClean="0">
                <a:latin typeface="Palatino Linotype" pitchFamily="18" charset="0"/>
              </a:rPr>
              <a:t>’· </a:t>
            </a:r>
            <a:r>
              <a:rPr lang="el-GR" dirty="0" err="1">
                <a:latin typeface="Palatino Linotype" pitchFamily="18" charset="0"/>
              </a:rPr>
              <a:t>ἦχος</a:t>
            </a:r>
            <a:r>
              <a:rPr lang="el-GR" dirty="0">
                <a:latin typeface="Palatino Linotype" pitchFamily="18" charset="0"/>
              </a:rPr>
              <a:t> α</a:t>
            </a:r>
            <a:r>
              <a:rPr lang="en-US" dirty="0">
                <a:latin typeface="Palatino Linotype" pitchFamily="18" charset="0"/>
              </a:rPr>
              <a:t>' </a:t>
            </a:r>
            <a:r>
              <a:rPr lang="el-GR" dirty="0" err="1">
                <a:latin typeface="Palatino Linotype" pitchFamily="18" charset="0"/>
              </a:rPr>
              <a:t>ἔσω</a:t>
            </a:r>
            <a:r>
              <a:rPr lang="el-GR" i="1" dirty="0">
                <a:latin typeface="Palatino Linotype" pitchFamily="18" charset="0"/>
              </a:rPr>
              <a:t> Ὁ </a:t>
            </a:r>
            <a:r>
              <a:rPr lang="el-GR" i="1" dirty="0" err="1">
                <a:latin typeface="Palatino Linotype" pitchFamily="18" charset="0"/>
              </a:rPr>
              <a:t>θέλων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μουσικὴν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μαθεῖν</a:t>
            </a:r>
            <a:endParaRPr lang="el-GR" dirty="0">
              <a:latin typeface="Palatino Linotype" pitchFamily="18" charset="0"/>
            </a:endParaRPr>
          </a:p>
          <a:p>
            <a:pPr>
              <a:buNone/>
            </a:pP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>
                <a:latin typeface="Palatino Linotype" pitchFamily="18" charset="0"/>
              </a:rPr>
              <a:t>	</a:t>
            </a:r>
            <a:r>
              <a:rPr lang="el-GR" sz="2900" dirty="0" err="1" smtClean="0">
                <a:latin typeface="Palatino Linotype" pitchFamily="18" charset="0"/>
              </a:rPr>
              <a:t>Δημοσιευμένη</a:t>
            </a:r>
            <a:r>
              <a:rPr lang="el-GR" sz="2900" dirty="0" smtClean="0">
                <a:latin typeface="Palatino Linotype" pitchFamily="18" charset="0"/>
              </a:rPr>
              <a:t> </a:t>
            </a:r>
            <a:r>
              <a:rPr lang="el-GR" sz="2900" dirty="0" err="1">
                <a:latin typeface="Palatino Linotype" pitchFamily="18" charset="0"/>
              </a:rPr>
              <a:t>εἰς</a:t>
            </a:r>
            <a:r>
              <a:rPr lang="el-GR" sz="2900" dirty="0">
                <a:latin typeface="Palatino Linotype" pitchFamily="18" charset="0"/>
              </a:rPr>
              <a:t>· </a:t>
            </a:r>
            <a:r>
              <a:rPr lang="el-GR" sz="2900" dirty="0" err="1">
                <a:latin typeface="Palatino Linotype" pitchFamily="18" charset="0"/>
              </a:rPr>
              <a:t>Γρ</a:t>
            </a:r>
            <a:r>
              <a:rPr lang="en-US" sz="2900" dirty="0">
                <a:latin typeface="Palatino Linotype" pitchFamily="18" charset="0"/>
              </a:rPr>
              <a:t>. </a:t>
            </a:r>
            <a:r>
              <a:rPr lang="el-GR" sz="2900" dirty="0">
                <a:latin typeface="Palatino Linotype" pitchFamily="18" charset="0"/>
              </a:rPr>
              <a:t>Θ</a:t>
            </a:r>
            <a:r>
              <a:rPr lang="en-US" sz="2900" dirty="0">
                <a:latin typeface="Palatino Linotype" pitchFamily="18" charset="0"/>
              </a:rPr>
              <a:t>. </a:t>
            </a:r>
            <a:r>
              <a:rPr lang="el-GR" sz="2900" dirty="0" err="1">
                <a:latin typeface="Palatino Linotype" pitchFamily="18" charset="0"/>
              </a:rPr>
              <a:t>Στάθη</a:t>
            </a:r>
            <a:r>
              <a:rPr lang="en-US" sz="2900" dirty="0">
                <a:latin typeface="Palatino Linotype" pitchFamily="18" charset="0"/>
              </a:rPr>
              <a:t>, "</a:t>
            </a:r>
            <a:r>
              <a:rPr lang="el-GR" sz="2900" dirty="0" err="1">
                <a:latin typeface="Palatino Linotype" pitchFamily="18" charset="0"/>
              </a:rPr>
              <a:t>Παναγιώτης</a:t>
            </a:r>
            <a:r>
              <a:rPr lang="el-GR" sz="2900" dirty="0">
                <a:latin typeface="Palatino Linotype" pitchFamily="18" charset="0"/>
              </a:rPr>
              <a:t> </a:t>
            </a:r>
            <a:r>
              <a:rPr lang="el-GR" sz="2900" dirty="0" err="1">
                <a:latin typeface="Palatino Linotype" pitchFamily="18" charset="0"/>
              </a:rPr>
              <a:t>Χρυσάφης</a:t>
            </a:r>
            <a:r>
              <a:rPr lang="el-GR" sz="2900" dirty="0">
                <a:latin typeface="Palatino Linotype" pitchFamily="18" charset="0"/>
              </a:rPr>
              <a:t> ὁ </a:t>
            </a:r>
            <a:r>
              <a:rPr lang="el-GR" sz="2900" dirty="0" err="1">
                <a:latin typeface="Palatino Linotype" pitchFamily="18" charset="0"/>
              </a:rPr>
              <a:t>νέος</a:t>
            </a:r>
            <a:r>
              <a:rPr lang="el-GR" sz="2900" dirty="0">
                <a:latin typeface="Palatino Linotype" pitchFamily="18" charset="0"/>
              </a:rPr>
              <a:t> </a:t>
            </a:r>
            <a:r>
              <a:rPr lang="el-GR" sz="2900" dirty="0" err="1">
                <a:latin typeface="Palatino Linotype" pitchFamily="18" charset="0"/>
              </a:rPr>
              <a:t>καὶ</a:t>
            </a:r>
            <a:r>
              <a:rPr lang="el-GR" sz="2900" dirty="0">
                <a:latin typeface="Palatino Linotype" pitchFamily="18" charset="0"/>
              </a:rPr>
              <a:t> </a:t>
            </a:r>
            <a:r>
              <a:rPr lang="el-GR" sz="2900" dirty="0" err="1">
                <a:latin typeface="Palatino Linotype" pitchFamily="18" charset="0"/>
              </a:rPr>
              <a:t>Πρωτοψάλτης</a:t>
            </a:r>
            <a:r>
              <a:rPr lang="en-US" sz="2900" dirty="0">
                <a:latin typeface="Palatino Linotype" pitchFamily="18" charset="0"/>
              </a:rPr>
              <a:t>", </a:t>
            </a:r>
            <a:r>
              <a:rPr lang="el-GR" sz="2900" i="1" dirty="0" err="1">
                <a:latin typeface="Palatino Linotype" pitchFamily="18" charset="0"/>
              </a:rPr>
              <a:t>Μέγαρο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Μουσικῆς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Ἀθηνῶν</a:t>
            </a:r>
            <a:r>
              <a:rPr lang="en-US" sz="2900" i="1" dirty="0">
                <a:latin typeface="Palatino Linotype" pitchFamily="18" charset="0"/>
              </a:rPr>
              <a:t>.</a:t>
            </a:r>
            <a:r>
              <a:rPr lang="el-GR" sz="2900" i="1" dirty="0" err="1">
                <a:latin typeface="Palatino Linotype" pitchFamily="18" charset="0"/>
              </a:rPr>
              <a:t>Περίοδος</a:t>
            </a:r>
            <a:r>
              <a:rPr lang="en-US" sz="2900" i="1" dirty="0">
                <a:latin typeface="Palatino Linotype" pitchFamily="18" charset="0"/>
              </a:rPr>
              <a:t> 1995-1996.</a:t>
            </a:r>
            <a:r>
              <a:rPr lang="el-GR" sz="2900" i="1" dirty="0" err="1">
                <a:latin typeface="Palatino Linotype" pitchFamily="18" charset="0"/>
              </a:rPr>
              <a:t>Μελουργοὶ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τοῦ</a:t>
            </a:r>
            <a:r>
              <a:rPr lang="el-GR" sz="2900" i="1" dirty="0">
                <a:latin typeface="Palatino Linotype" pitchFamily="18" charset="0"/>
              </a:rPr>
              <a:t> ιζ</a:t>
            </a:r>
            <a:r>
              <a:rPr lang="en-US" sz="2900" i="1" dirty="0">
                <a:latin typeface="Palatino Linotype" pitchFamily="18" charset="0"/>
              </a:rPr>
              <a:t>' </a:t>
            </a:r>
            <a:r>
              <a:rPr lang="el-GR" sz="2900" i="1" dirty="0" err="1">
                <a:latin typeface="Palatino Linotype" pitchFamily="18" charset="0"/>
              </a:rPr>
              <a:t>αἰῶνα</a:t>
            </a:r>
            <a:r>
              <a:rPr lang="en-US" sz="2900" i="1" dirty="0">
                <a:latin typeface="Palatino Linotype" pitchFamily="18" charset="0"/>
              </a:rPr>
              <a:t>.</a:t>
            </a:r>
            <a:r>
              <a:rPr lang="el-GR" sz="2900" i="1" dirty="0" err="1">
                <a:latin typeface="Palatino Linotype" pitchFamily="18" charset="0"/>
              </a:rPr>
              <a:t>Παναγιώτης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Χρυσάφης</a:t>
            </a:r>
            <a:r>
              <a:rPr lang="el-GR" sz="2900" i="1" dirty="0">
                <a:latin typeface="Palatino Linotype" pitchFamily="18" charset="0"/>
              </a:rPr>
              <a:t> ὁ </a:t>
            </a:r>
            <a:r>
              <a:rPr lang="el-GR" sz="2900" i="1" dirty="0" err="1">
                <a:latin typeface="Palatino Linotype" pitchFamily="18" charset="0"/>
              </a:rPr>
              <a:t>νέος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καὶ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Πρωτοψάλτης</a:t>
            </a:r>
            <a:r>
              <a:rPr lang="en-US" sz="2900" i="1" dirty="0">
                <a:latin typeface="Palatino Linotype" pitchFamily="18" charset="0"/>
              </a:rPr>
              <a:t> - </a:t>
            </a:r>
            <a:r>
              <a:rPr lang="el-GR" sz="2900" i="1" dirty="0" err="1">
                <a:latin typeface="Palatino Linotype" pitchFamily="18" charset="0"/>
              </a:rPr>
              <a:t>Γερμανὸς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ἀρχιερεὺς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Νέων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Πατρῶν</a:t>
            </a:r>
            <a:r>
              <a:rPr lang="en-US" sz="2900" i="1" dirty="0">
                <a:latin typeface="Palatino Linotype" pitchFamily="18" charset="0"/>
              </a:rPr>
              <a:t> - </a:t>
            </a:r>
            <a:r>
              <a:rPr lang="el-GR" sz="2900" i="1" dirty="0" err="1">
                <a:latin typeface="Palatino Linotype" pitchFamily="18" charset="0"/>
              </a:rPr>
              <a:t>Μπαλάσης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ἱερεὺς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καὶ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νομοφύλαξ</a:t>
            </a:r>
            <a:r>
              <a:rPr lang="en-US" sz="2900" i="1" dirty="0">
                <a:latin typeface="Palatino Linotype" pitchFamily="18" charset="0"/>
              </a:rPr>
              <a:t> - </a:t>
            </a:r>
            <a:r>
              <a:rPr lang="el-GR" sz="2900" i="1" dirty="0" err="1">
                <a:latin typeface="Palatino Linotype" pitchFamily="18" charset="0"/>
              </a:rPr>
              <a:t>Πέτρος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Μπερεκέτης</a:t>
            </a:r>
            <a:r>
              <a:rPr lang="el-GR" sz="2900" i="1" dirty="0">
                <a:latin typeface="Palatino Linotype" pitchFamily="18" charset="0"/>
              </a:rPr>
              <a:t> ὁ </a:t>
            </a:r>
            <a:r>
              <a:rPr lang="el-GR" sz="2900" i="1" dirty="0" err="1">
                <a:latin typeface="Palatino Linotype" pitchFamily="18" charset="0"/>
              </a:rPr>
              <a:t>μελῳδός</a:t>
            </a:r>
            <a:r>
              <a:rPr lang="en-US" sz="2900" dirty="0">
                <a:latin typeface="Palatino Linotype" pitchFamily="18" charset="0"/>
              </a:rPr>
              <a:t>, [</a:t>
            </a:r>
            <a:r>
              <a:rPr lang="el-GR" sz="2900" dirty="0" err="1">
                <a:latin typeface="Palatino Linotype" pitchFamily="18" charset="0"/>
              </a:rPr>
              <a:t>Ἀθήνα</a:t>
            </a:r>
            <a:r>
              <a:rPr lang="en-US" sz="2900" dirty="0">
                <a:latin typeface="Palatino Linotype" pitchFamily="18" charset="0"/>
              </a:rPr>
              <a:t> 1995], </a:t>
            </a:r>
            <a:r>
              <a:rPr lang="el-GR" sz="2900" dirty="0" err="1">
                <a:latin typeface="Palatino Linotype" pitchFamily="18" charset="0"/>
              </a:rPr>
              <a:t>σσ</a:t>
            </a:r>
            <a:r>
              <a:rPr lang="en-US" sz="2900" dirty="0">
                <a:latin typeface="Palatino Linotype" pitchFamily="18" charset="0"/>
              </a:rPr>
              <a:t>. 8-9</a:t>
            </a:r>
            <a:endParaRPr lang="el-GR" sz="2900" dirty="0">
              <a:latin typeface="Palatino Linotype" pitchFamily="18" charset="0"/>
            </a:endParaRPr>
          </a:p>
          <a:p>
            <a:pPr>
              <a:buNone/>
            </a:pP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>
                <a:latin typeface="Palatino Linotype" pitchFamily="18" charset="0"/>
              </a:rPr>
              <a:t>	</a:t>
            </a:r>
            <a:r>
              <a:rPr lang="el-GR" dirty="0" err="1" smtClean="0">
                <a:latin typeface="Palatino Linotype" pitchFamily="18" charset="0"/>
              </a:rPr>
              <a:t>Ἐν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κατακλεῖδι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μουσικοῦ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κειμένου</a:t>
            </a:r>
            <a:r>
              <a:rPr lang="el-GR" dirty="0">
                <a:latin typeface="Palatino Linotype" pitchFamily="18" charset="0"/>
              </a:rPr>
              <a:t> ἡ </a:t>
            </a:r>
            <a:r>
              <a:rPr lang="el-GR" dirty="0" err="1">
                <a:latin typeface="Palatino Linotype" pitchFamily="18" charset="0"/>
              </a:rPr>
              <a:t>ἑξῆς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σημείωση</a:t>
            </a:r>
            <a:r>
              <a:rPr lang="en-US" dirty="0">
                <a:latin typeface="Palatino Linotype" pitchFamily="18" charset="0"/>
              </a:rPr>
              <a:t>: </a:t>
            </a:r>
            <a:r>
              <a:rPr lang="el-GR" i="1" dirty="0">
                <a:latin typeface="Palatino Linotype" pitchFamily="18" charset="0"/>
              </a:rPr>
              <a:t>Ἡ </a:t>
            </a:r>
            <a:r>
              <a:rPr lang="el-GR" i="1" dirty="0" err="1">
                <a:latin typeface="Palatino Linotype" pitchFamily="18" charset="0"/>
              </a:rPr>
              <a:t>νουθεσία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αὐτή</a:t>
            </a:r>
            <a:r>
              <a:rPr lang="en-US" i="1" dirty="0">
                <a:latin typeface="Palatino Linotype" pitchFamily="18" charset="0"/>
              </a:rPr>
              <a:t>,/ </a:t>
            </a:r>
            <a:r>
              <a:rPr lang="el-GR" i="1" dirty="0" err="1">
                <a:latin typeface="Palatino Linotype" pitchFamily="18" charset="0"/>
              </a:rPr>
              <a:t>ὡς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μέθοδος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τῶν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θέσεων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τοῦ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στιχηραρικοῦ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μέλους</a:t>
            </a:r>
            <a:r>
              <a:rPr lang="en-US" i="1" dirty="0">
                <a:latin typeface="Palatino Linotype" pitchFamily="18" charset="0"/>
              </a:rPr>
              <a:t>/ </a:t>
            </a:r>
            <a:r>
              <a:rPr lang="el-GR" i="1" dirty="0" err="1">
                <a:latin typeface="Palatino Linotype" pitchFamily="18" charset="0"/>
              </a:rPr>
              <a:t>τῆς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ψαλτικῆς</a:t>
            </a:r>
            <a:r>
              <a:rPr lang="en-US" i="1" dirty="0">
                <a:latin typeface="Palatino Linotype" pitchFamily="18" charset="0"/>
              </a:rPr>
              <a:t>, </a:t>
            </a:r>
            <a:r>
              <a:rPr lang="el-GR" i="1" dirty="0" err="1">
                <a:latin typeface="Palatino Linotype" pitchFamily="18" charset="0"/>
              </a:rPr>
              <a:t>ἀποδίδεται</a:t>
            </a:r>
            <a:r>
              <a:rPr lang="en-US" i="1" dirty="0">
                <a:latin typeface="Palatino Linotype" pitchFamily="18" charset="0"/>
              </a:rPr>
              <a:t>, </a:t>
            </a:r>
            <a:r>
              <a:rPr lang="el-GR" i="1" dirty="0" err="1">
                <a:latin typeface="Palatino Linotype" pitchFamily="18" charset="0"/>
              </a:rPr>
              <a:t>ἀπ</a:t>
            </a:r>
            <a:r>
              <a:rPr lang="en-US" i="1" dirty="0">
                <a:latin typeface="Palatino Linotype" pitchFamily="18" charset="0"/>
              </a:rPr>
              <a:t>' </a:t>
            </a:r>
            <a:r>
              <a:rPr lang="el-GR" i="1" dirty="0" err="1">
                <a:latin typeface="Palatino Linotype" pitchFamily="18" charset="0"/>
              </a:rPr>
              <a:t>τὴν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πλειονότη</a:t>
            </a:r>
            <a:r>
              <a:rPr lang="en-US" i="1" dirty="0">
                <a:latin typeface="Palatino Linotype" pitchFamily="18" charset="0"/>
              </a:rPr>
              <a:t>/</a:t>
            </a:r>
            <a:r>
              <a:rPr lang="el-GR" i="1" dirty="0">
                <a:latin typeface="Palatino Linotype" pitchFamily="18" charset="0"/>
              </a:rPr>
              <a:t>τα </a:t>
            </a:r>
            <a:r>
              <a:rPr lang="el-GR" i="1" dirty="0" err="1">
                <a:latin typeface="Palatino Linotype" pitchFamily="18" charset="0"/>
              </a:rPr>
              <a:t>τῶν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κωδικογράφων</a:t>
            </a:r>
            <a:r>
              <a:rPr lang="en-US" i="1" dirty="0">
                <a:latin typeface="Palatino Linotype" pitchFamily="18" charset="0"/>
              </a:rPr>
              <a:t>, </a:t>
            </a:r>
            <a:r>
              <a:rPr lang="el-GR" i="1" dirty="0" err="1">
                <a:latin typeface="Palatino Linotype" pitchFamily="18" charset="0"/>
              </a:rPr>
              <a:t>εἰς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τὸν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Παναγιώτην</a:t>
            </a:r>
            <a:r>
              <a:rPr lang="en-US" i="1" dirty="0">
                <a:latin typeface="Palatino Linotype" pitchFamily="18" charset="0"/>
              </a:rPr>
              <a:t>/ </a:t>
            </a:r>
            <a:r>
              <a:rPr lang="el-GR" i="1" dirty="0" err="1">
                <a:latin typeface="Palatino Linotype" pitchFamily="18" charset="0"/>
              </a:rPr>
              <a:t>Χρυσάφη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τὸν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νέον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καὶ</a:t>
            </a:r>
            <a:r>
              <a:rPr lang="el-GR" i="1" dirty="0">
                <a:latin typeface="Palatino Linotype" pitchFamily="18" charset="0"/>
              </a:rPr>
              <a:t> α</a:t>
            </a:r>
            <a:r>
              <a:rPr lang="en-US" i="1" dirty="0">
                <a:latin typeface="Palatino Linotype" pitchFamily="18" charset="0"/>
              </a:rPr>
              <a:t>' </a:t>
            </a:r>
            <a:r>
              <a:rPr lang="el-GR" i="1" dirty="0" err="1">
                <a:latin typeface="Palatino Linotype" pitchFamily="18" charset="0"/>
              </a:rPr>
              <a:t>ψάλτην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τῆς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Μεγά</a:t>
            </a:r>
            <a:r>
              <a:rPr lang="en-US" i="1" dirty="0">
                <a:latin typeface="Palatino Linotype" pitchFamily="18" charset="0"/>
              </a:rPr>
              <a:t>/</a:t>
            </a:r>
            <a:r>
              <a:rPr lang="el-GR" i="1" dirty="0" err="1">
                <a:latin typeface="Palatino Linotype" pitchFamily="18" charset="0"/>
              </a:rPr>
              <a:t>λης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Ἐκκλησίας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κατὰ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τὸ</a:t>
            </a:r>
            <a:r>
              <a:rPr lang="el-GR" i="1" dirty="0">
                <a:latin typeface="Palatino Linotype" pitchFamily="18" charset="0"/>
              </a:rPr>
              <a:t> γ</a:t>
            </a:r>
            <a:r>
              <a:rPr lang="en-US" i="1" dirty="0">
                <a:latin typeface="Palatino Linotype" pitchFamily="18" charset="0"/>
              </a:rPr>
              <a:t>' </a:t>
            </a:r>
            <a:r>
              <a:rPr lang="el-GR" i="1" dirty="0" err="1">
                <a:latin typeface="Palatino Linotype" pitchFamily="18" charset="0"/>
              </a:rPr>
              <a:t>τέταρτον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τοῦ</a:t>
            </a:r>
            <a:r>
              <a:rPr lang="el-GR" i="1" dirty="0">
                <a:latin typeface="Palatino Linotype" pitchFamily="18" charset="0"/>
              </a:rPr>
              <a:t> ιζ</a:t>
            </a:r>
            <a:r>
              <a:rPr lang="en-US" i="1" dirty="0">
                <a:latin typeface="Palatino Linotype" pitchFamily="18" charset="0"/>
              </a:rPr>
              <a:t>'/ </a:t>
            </a:r>
            <a:r>
              <a:rPr lang="el-GR" i="1" dirty="0" err="1">
                <a:latin typeface="Palatino Linotype" pitchFamily="18" charset="0"/>
              </a:rPr>
              <a:t>αἰῶνος</a:t>
            </a:r>
            <a:r>
              <a:rPr lang="en-US" i="1" dirty="0">
                <a:latin typeface="Palatino Linotype" pitchFamily="18" charset="0"/>
              </a:rPr>
              <a:t>. </a:t>
            </a:r>
            <a:r>
              <a:rPr lang="el-GR" i="1" dirty="0" err="1">
                <a:latin typeface="Palatino Linotype" pitchFamily="18" charset="0"/>
              </a:rPr>
              <a:t>Ἄλλοτε</a:t>
            </a:r>
            <a:r>
              <a:rPr lang="en-US" i="1" dirty="0">
                <a:latin typeface="Palatino Linotype" pitchFamily="18" charset="0"/>
              </a:rPr>
              <a:t>, </a:t>
            </a:r>
            <a:r>
              <a:rPr lang="el-GR" i="1" dirty="0" err="1">
                <a:latin typeface="Palatino Linotype" pitchFamily="18" charset="0"/>
              </a:rPr>
              <a:t>πάλι</a:t>
            </a:r>
            <a:r>
              <a:rPr lang="en-US" i="1" dirty="0">
                <a:latin typeface="Palatino Linotype" pitchFamily="18" charset="0"/>
              </a:rPr>
              <a:t>, </a:t>
            </a:r>
            <a:r>
              <a:rPr lang="el-GR" i="1" dirty="0" err="1">
                <a:latin typeface="Palatino Linotype" pitchFamily="18" charset="0"/>
              </a:rPr>
              <a:t>παραδίδεται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ἀνω</a:t>
            </a:r>
            <a:r>
              <a:rPr lang="en-US" i="1" dirty="0">
                <a:latin typeface="Palatino Linotype" pitchFamily="18" charset="0"/>
              </a:rPr>
              <a:t>/</a:t>
            </a:r>
            <a:r>
              <a:rPr lang="el-GR" i="1" dirty="0" err="1">
                <a:latin typeface="Palatino Linotype" pitchFamily="18" charset="0"/>
              </a:rPr>
              <a:t>νύμως</a:t>
            </a:r>
            <a:r>
              <a:rPr lang="en-US" i="1" dirty="0">
                <a:latin typeface="Palatino Linotype" pitchFamily="18" charset="0"/>
              </a:rPr>
              <a:t>. </a:t>
            </a:r>
            <a:r>
              <a:rPr lang="el-GR" i="1" dirty="0">
                <a:latin typeface="Palatino Linotype" pitchFamily="18" charset="0"/>
              </a:rPr>
              <a:t>Ὁ </a:t>
            </a:r>
            <a:r>
              <a:rPr lang="el-GR" i="1" dirty="0" err="1">
                <a:latin typeface="Palatino Linotype" pitchFamily="18" charset="0"/>
              </a:rPr>
              <a:t>ἴδιος</a:t>
            </a:r>
            <a:r>
              <a:rPr lang="el-GR" i="1" dirty="0">
                <a:latin typeface="Palatino Linotype" pitchFamily="18" charset="0"/>
              </a:rPr>
              <a:t> ὁ </a:t>
            </a:r>
            <a:r>
              <a:rPr lang="el-GR" i="1" dirty="0" err="1">
                <a:latin typeface="Palatino Linotype" pitchFamily="18" charset="0"/>
              </a:rPr>
              <a:t>Χρυσάφης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στὸν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ἰδιό</a:t>
            </a:r>
            <a:r>
              <a:rPr lang="en-US" i="1" dirty="0">
                <a:latin typeface="Palatino Linotype" pitchFamily="18" charset="0"/>
              </a:rPr>
              <a:t>/</a:t>
            </a:r>
            <a:r>
              <a:rPr lang="el-GR" i="1" dirty="0" err="1">
                <a:latin typeface="Palatino Linotype" pitchFamily="18" charset="0"/>
              </a:rPr>
              <a:t>χειρο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κώδικά</a:t>
            </a:r>
            <a:r>
              <a:rPr lang="el-GR" i="1" dirty="0">
                <a:latin typeface="Palatino Linotype" pitchFamily="18" charset="0"/>
              </a:rPr>
              <a:t> του</a:t>
            </a:r>
            <a:r>
              <a:rPr lang="en-US" i="1" dirty="0">
                <a:latin typeface="Palatino Linotype" pitchFamily="18" charset="0"/>
              </a:rPr>
              <a:t> -</a:t>
            </a:r>
            <a:r>
              <a:rPr lang="el-GR" i="1" dirty="0" err="1">
                <a:latin typeface="Palatino Linotype" pitchFamily="18" charset="0"/>
              </a:rPr>
              <a:t>Ξενοφῶντος</a:t>
            </a:r>
            <a:r>
              <a:rPr lang="en-US" i="1" dirty="0">
                <a:latin typeface="Palatino Linotype" pitchFamily="18" charset="0"/>
              </a:rPr>
              <a:t> 128/ </a:t>
            </a:r>
            <a:r>
              <a:rPr lang="el-GR" i="1" dirty="0" err="1">
                <a:latin typeface="Palatino Linotype" pitchFamily="18" charset="0"/>
              </a:rPr>
              <a:t>τοῦ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ἔτους</a:t>
            </a:r>
            <a:r>
              <a:rPr lang="en-US" i="1" dirty="0">
                <a:latin typeface="Palatino Linotype" pitchFamily="18" charset="0"/>
              </a:rPr>
              <a:t> 1671- </a:t>
            </a:r>
            <a:r>
              <a:rPr lang="el-GR" i="1" dirty="0" err="1">
                <a:latin typeface="Palatino Linotype" pitchFamily="18" charset="0"/>
              </a:rPr>
              <a:t>παραδίδει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τοὺς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τέσσερεις</a:t>
            </a:r>
            <a:r>
              <a:rPr lang="en-US" i="1" dirty="0">
                <a:latin typeface="Palatino Linotype" pitchFamily="18" charset="0"/>
              </a:rPr>
              <a:t>/ </a:t>
            </a:r>
            <a:r>
              <a:rPr lang="el-GR" i="1" dirty="0" err="1">
                <a:latin typeface="Palatino Linotype" pitchFamily="18" charset="0"/>
              </a:rPr>
              <a:t>ἀπ</a:t>
            </a:r>
            <a:r>
              <a:rPr lang="en-US" i="1" dirty="0">
                <a:latin typeface="Palatino Linotype" pitchFamily="18" charset="0"/>
              </a:rPr>
              <a:t>' </a:t>
            </a:r>
            <a:r>
              <a:rPr lang="el-GR" i="1" dirty="0" err="1">
                <a:latin typeface="Palatino Linotype" pitchFamily="18" charset="0"/>
              </a:rPr>
              <a:t>τοὺς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πέντε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στίχους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ὑπὸ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ἄλλο</a:t>
            </a:r>
            <a:r>
              <a:rPr lang="en-US" i="1" dirty="0">
                <a:latin typeface="Palatino Linotype" pitchFamily="18" charset="0"/>
              </a:rPr>
              <a:t> -</a:t>
            </a:r>
            <a:r>
              <a:rPr lang="el-GR" i="1" dirty="0" err="1">
                <a:latin typeface="Palatino Linotype" pitchFamily="18" charset="0"/>
              </a:rPr>
              <a:t>δευτερώ</a:t>
            </a:r>
            <a:r>
              <a:rPr lang="en-US" i="1" dirty="0">
                <a:latin typeface="Palatino Linotype" pitchFamily="18" charset="0"/>
              </a:rPr>
              <a:t>/</a:t>
            </a:r>
            <a:r>
              <a:rPr lang="el-GR" i="1" dirty="0" err="1">
                <a:latin typeface="Palatino Linotype" pitchFamily="18" charset="0"/>
              </a:rPr>
              <a:t>τερο</a:t>
            </a:r>
            <a:r>
              <a:rPr lang="en-US" i="1" dirty="0">
                <a:latin typeface="Palatino Linotype" pitchFamily="18" charset="0"/>
              </a:rPr>
              <a:t>, </a:t>
            </a:r>
            <a:r>
              <a:rPr lang="el-GR" i="1" dirty="0" err="1">
                <a:latin typeface="Palatino Linotype" pitchFamily="18" charset="0"/>
              </a:rPr>
              <a:t>πάντως</a:t>
            </a:r>
            <a:r>
              <a:rPr lang="en-US" i="1" dirty="0">
                <a:latin typeface="Palatino Linotype" pitchFamily="18" charset="0"/>
              </a:rPr>
              <a:t>- </a:t>
            </a:r>
            <a:r>
              <a:rPr lang="el-GR" i="1" dirty="0" err="1">
                <a:latin typeface="Palatino Linotype" pitchFamily="18" charset="0"/>
              </a:rPr>
              <a:t>μέλος</a:t>
            </a:r>
            <a:r>
              <a:rPr lang="en-US" i="1" dirty="0">
                <a:latin typeface="Palatino Linotype" pitchFamily="18" charset="0"/>
              </a:rPr>
              <a:t>, </a:t>
            </a:r>
            <a:r>
              <a:rPr lang="el-GR" i="1" dirty="0" err="1">
                <a:latin typeface="Palatino Linotype" pitchFamily="18" charset="0"/>
              </a:rPr>
              <a:t>ἀνωνύμ</a:t>
            </a:r>
            <a:r>
              <a:rPr lang="el-GR" dirty="0" err="1">
                <a:latin typeface="Palatino Linotype" pitchFamily="18" charset="0"/>
              </a:rPr>
              <a:t>ως</a:t>
            </a:r>
            <a:r>
              <a:rPr lang="en-US" dirty="0">
                <a:latin typeface="Palatino Linotype" pitchFamily="18" charset="0"/>
              </a:rPr>
              <a:t>. </a:t>
            </a:r>
            <a:r>
              <a:rPr lang="el-GR" dirty="0" err="1">
                <a:latin typeface="Palatino Linotype" pitchFamily="18" charset="0"/>
              </a:rPr>
              <a:t>Σχεδὸν</a:t>
            </a:r>
            <a:r>
              <a:rPr lang="en-US" dirty="0">
                <a:latin typeface="Palatino Linotype" pitchFamily="18" charset="0"/>
              </a:rPr>
              <a:t>/ </a:t>
            </a:r>
            <a:r>
              <a:rPr lang="el-GR" i="1" dirty="0" err="1">
                <a:latin typeface="Palatino Linotype" pitchFamily="18" charset="0"/>
              </a:rPr>
              <a:t>ποτὲ</a:t>
            </a:r>
            <a:r>
              <a:rPr lang="el-GR" i="1" dirty="0">
                <a:latin typeface="Palatino Linotype" pitchFamily="18" charset="0"/>
              </a:rPr>
              <a:t> ἡ</a:t>
            </a:r>
            <a:r>
              <a:rPr lang="en-US" i="1" dirty="0">
                <a:latin typeface="Palatino Linotype" pitchFamily="18" charset="0"/>
              </a:rPr>
              <a:t> "</a:t>
            </a:r>
            <a:r>
              <a:rPr lang="el-GR" i="1" dirty="0" err="1">
                <a:latin typeface="Palatino Linotype" pitchFamily="18" charset="0"/>
              </a:rPr>
              <a:t>νουθεσία</a:t>
            </a:r>
            <a:r>
              <a:rPr lang="en-US" i="1" dirty="0">
                <a:latin typeface="Palatino Linotype" pitchFamily="18" charset="0"/>
              </a:rPr>
              <a:t>" </a:t>
            </a:r>
            <a:r>
              <a:rPr lang="el-GR" i="1" dirty="0" err="1">
                <a:latin typeface="Palatino Linotype" pitchFamily="18" charset="0"/>
              </a:rPr>
              <a:t>δὲν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ἔχει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μελισμένους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καὶ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τοὺς</a:t>
            </a:r>
            <a:r>
              <a:rPr lang="en-US" i="1" dirty="0">
                <a:latin typeface="Palatino Linotype" pitchFamily="18" charset="0"/>
              </a:rPr>
              <a:t>/ </a:t>
            </a:r>
            <a:r>
              <a:rPr lang="el-GR" i="1" dirty="0" err="1">
                <a:latin typeface="Palatino Linotype" pitchFamily="18" charset="0"/>
              </a:rPr>
              <a:t>πέντε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στίχους</a:t>
            </a:r>
            <a:r>
              <a:rPr lang="en-US" i="1" dirty="0">
                <a:latin typeface="Palatino Linotype" pitchFamily="18" charset="0"/>
              </a:rPr>
              <a:t>. </a:t>
            </a:r>
            <a:r>
              <a:rPr lang="el-GR" i="1" dirty="0" err="1">
                <a:latin typeface="Palatino Linotype" pitchFamily="18" charset="0"/>
              </a:rPr>
              <a:t>Ἐγὼ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ἐξήγησα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τὸ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κοινὸν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μέλος</a:t>
            </a:r>
            <a:r>
              <a:rPr lang="en-US" i="1" dirty="0">
                <a:latin typeface="Palatino Linotype" pitchFamily="18" charset="0"/>
              </a:rPr>
              <a:t>/ </a:t>
            </a:r>
            <a:r>
              <a:rPr lang="el-GR" i="1" dirty="0" err="1">
                <a:latin typeface="Palatino Linotype" pitchFamily="18" charset="0"/>
              </a:rPr>
              <a:t>παρεμβάλλων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καὶ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τὸν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τρίτο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στίχο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ἀπ</a:t>
            </a:r>
            <a:r>
              <a:rPr lang="en-US" i="1" dirty="0">
                <a:latin typeface="Palatino Linotype" pitchFamily="18" charset="0"/>
              </a:rPr>
              <a:t>' </a:t>
            </a:r>
            <a:r>
              <a:rPr lang="el-GR" i="1" dirty="0" err="1">
                <a:latin typeface="Palatino Linotype" pitchFamily="18" charset="0"/>
              </a:rPr>
              <a:t>τὸν</a:t>
            </a:r>
            <a:r>
              <a:rPr lang="en-US" i="1" dirty="0">
                <a:latin typeface="Palatino Linotype" pitchFamily="18" charset="0"/>
              </a:rPr>
              <a:t>/ </a:t>
            </a:r>
            <a:r>
              <a:rPr lang="el-GR" i="1" dirty="0" err="1">
                <a:latin typeface="Palatino Linotype" pitchFamily="18" charset="0"/>
              </a:rPr>
              <a:t>κώδικα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τοῦ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Χρυσάφη</a:t>
            </a:r>
            <a:r>
              <a:rPr lang="en-US" i="1" dirty="0">
                <a:latin typeface="Palatino Linotype" pitchFamily="18" charset="0"/>
              </a:rPr>
              <a:t> -"</a:t>
            </a:r>
            <a:r>
              <a:rPr lang="el-GR" i="1" dirty="0" err="1">
                <a:latin typeface="Palatino Linotype" pitchFamily="18" charset="0"/>
              </a:rPr>
              <a:t>θέλει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καλὸν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σωφρο</a:t>
            </a:r>
            <a:r>
              <a:rPr lang="en-US" i="1" dirty="0">
                <a:latin typeface="Palatino Linotype" pitchFamily="18" charset="0"/>
              </a:rPr>
              <a:t>/</a:t>
            </a:r>
            <a:r>
              <a:rPr lang="el-GR" i="1" dirty="0" err="1">
                <a:latin typeface="Palatino Linotype" pitchFamily="18" charset="0"/>
              </a:rPr>
              <a:t>νισμὸν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καὶ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φόβον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τοῦ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Κυρίου</a:t>
            </a:r>
            <a:r>
              <a:rPr lang="en-US" i="1" dirty="0">
                <a:latin typeface="Palatino Linotype" pitchFamily="18" charset="0"/>
              </a:rPr>
              <a:t>"- </a:t>
            </a:r>
            <a:r>
              <a:rPr lang="el-GR" i="1" dirty="0" err="1">
                <a:latin typeface="Palatino Linotype" pitchFamily="18" charset="0"/>
              </a:rPr>
              <a:t>καὶ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προέτα</a:t>
            </a:r>
            <a:r>
              <a:rPr lang="en-US" i="1" dirty="0">
                <a:latin typeface="Palatino Linotype" pitchFamily="18" charset="0"/>
              </a:rPr>
              <a:t>/</a:t>
            </a:r>
            <a:r>
              <a:rPr lang="el-GR" i="1" dirty="0">
                <a:latin typeface="Palatino Linotype" pitchFamily="18" charset="0"/>
              </a:rPr>
              <a:t>ξα </a:t>
            </a:r>
            <a:r>
              <a:rPr lang="el-GR" i="1" dirty="0" err="1">
                <a:latin typeface="Palatino Linotype" pitchFamily="18" charset="0"/>
              </a:rPr>
              <a:t>κατὰ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στίχο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τὴν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πρωτότυπη</a:t>
            </a:r>
            <a:r>
              <a:rPr lang="en-US" i="1" dirty="0">
                <a:latin typeface="Palatino Linotype" pitchFamily="18" charset="0"/>
              </a:rPr>
              <a:t> -</a:t>
            </a:r>
            <a:r>
              <a:rPr lang="el-GR" i="1" dirty="0" err="1">
                <a:latin typeface="Palatino Linotype" pitchFamily="18" charset="0"/>
              </a:rPr>
              <a:t>συνοπτι</a:t>
            </a:r>
            <a:r>
              <a:rPr lang="en-US" i="1" dirty="0">
                <a:latin typeface="Palatino Linotype" pitchFamily="18" charset="0"/>
              </a:rPr>
              <a:t>/</a:t>
            </a:r>
            <a:r>
              <a:rPr lang="el-GR" i="1" dirty="0" err="1">
                <a:latin typeface="Palatino Linotype" pitchFamily="18" charset="0"/>
              </a:rPr>
              <a:t>κή</a:t>
            </a:r>
            <a:r>
              <a:rPr lang="en-US" i="1" dirty="0">
                <a:latin typeface="Palatino Linotype" pitchFamily="18" charset="0"/>
              </a:rPr>
              <a:t>- </a:t>
            </a:r>
            <a:r>
              <a:rPr lang="el-GR" i="1" dirty="0" err="1">
                <a:latin typeface="Palatino Linotype" pitchFamily="18" charset="0"/>
              </a:rPr>
              <a:t>σημειογραφία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τῶν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θέσεων</a:t>
            </a:r>
            <a:r>
              <a:rPr lang="en-US" i="1" dirty="0">
                <a:latin typeface="Palatino Linotype" pitchFamily="18" charset="0"/>
              </a:rPr>
              <a:t>, </a:t>
            </a:r>
            <a:r>
              <a:rPr lang="el-GR" i="1" dirty="0" err="1">
                <a:latin typeface="Palatino Linotype" pitchFamily="18" charset="0"/>
              </a:rPr>
              <a:t>πρὸς</a:t>
            </a:r>
            <a:r>
              <a:rPr lang="en-US" i="1" dirty="0">
                <a:latin typeface="Palatino Linotype" pitchFamily="18" charset="0"/>
              </a:rPr>
              <a:t>/ </a:t>
            </a:r>
            <a:r>
              <a:rPr lang="el-GR" i="1" dirty="0" err="1">
                <a:latin typeface="Palatino Linotype" pitchFamily="18" charset="0"/>
              </a:rPr>
              <a:t>πλείονα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ἀγαθὴν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δόσιν</a:t>
            </a:r>
            <a:r>
              <a:rPr lang="en-US" i="1" dirty="0">
                <a:latin typeface="Palatino Linotype" pitchFamily="18" charset="0"/>
              </a:rPr>
              <a:t>  </a:t>
            </a:r>
            <a:r>
              <a:rPr lang="el-GR" i="1" dirty="0" err="1">
                <a:latin typeface="Palatino Linotype" pitchFamily="18" charset="0"/>
              </a:rPr>
              <a:t>καὶ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κοινὴν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ὠφέλειαν</a:t>
            </a:r>
            <a:r>
              <a:rPr lang="en-US" dirty="0">
                <a:latin typeface="Palatino Linotype" pitchFamily="18" charset="0"/>
              </a:rPr>
              <a:t>.</a:t>
            </a:r>
            <a:endParaRPr lang="el-GR" dirty="0">
              <a:latin typeface="Palatino Linotype" pitchFamily="18" charset="0"/>
            </a:endParaRPr>
          </a:p>
          <a:p>
            <a:pPr>
              <a:buNone/>
            </a:pP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>
                <a:latin typeface="Palatino Linotype" pitchFamily="18" charset="0"/>
              </a:rPr>
              <a:t>	</a:t>
            </a:r>
            <a:r>
              <a:rPr lang="el-GR" sz="2300" dirty="0" smtClean="0">
                <a:latin typeface="Palatino Linotype" pitchFamily="18" charset="0"/>
              </a:rPr>
              <a:t>Δημοσιευμένο </a:t>
            </a:r>
            <a:r>
              <a:rPr lang="el-GR" sz="2300" dirty="0" err="1">
                <a:latin typeface="Palatino Linotype" pitchFamily="18" charset="0"/>
              </a:rPr>
              <a:t>καὶ</a:t>
            </a:r>
            <a:r>
              <a:rPr lang="el-GR" sz="2300" dirty="0">
                <a:latin typeface="Palatino Linotype" pitchFamily="18" charset="0"/>
              </a:rPr>
              <a:t> </a:t>
            </a:r>
            <a:r>
              <a:rPr lang="el-GR" sz="2300" dirty="0" err="1" smtClean="0">
                <a:latin typeface="Palatino Linotype" pitchFamily="18" charset="0"/>
              </a:rPr>
              <a:t>εἰς</a:t>
            </a:r>
            <a:r>
              <a:rPr lang="el-GR" sz="2300" dirty="0" smtClean="0">
                <a:latin typeface="Palatino Linotype" pitchFamily="18" charset="0"/>
              </a:rPr>
              <a:t>: </a:t>
            </a:r>
          </a:p>
          <a:p>
            <a:r>
              <a:rPr lang="el-GR" sz="2900" i="1" dirty="0" smtClean="0">
                <a:latin typeface="Palatino Linotype" pitchFamily="18" charset="0"/>
              </a:rPr>
              <a:t>«...</a:t>
            </a:r>
            <a:r>
              <a:rPr lang="el-GR" sz="2900" i="1" dirty="0">
                <a:latin typeface="Palatino Linotype" pitchFamily="18" charset="0"/>
              </a:rPr>
              <a:t>τιμὴ </a:t>
            </a:r>
            <a:r>
              <a:rPr lang="el-GR" sz="2900" i="1" dirty="0" err="1">
                <a:latin typeface="Palatino Linotype" pitchFamily="18" charset="0"/>
              </a:rPr>
              <a:t>πρὸς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τὸν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διδάσκαλον</a:t>
            </a:r>
            <a:r>
              <a:rPr lang="el-GR" sz="2900" i="1" dirty="0">
                <a:latin typeface="Palatino Linotype" pitchFamily="18" charset="0"/>
              </a:rPr>
              <a:t>...». </a:t>
            </a:r>
            <a:r>
              <a:rPr lang="el-GR" sz="2900" i="1" dirty="0" err="1">
                <a:latin typeface="Palatino Linotype" pitchFamily="18" charset="0"/>
              </a:rPr>
              <a:t>Ἔκφραση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ἀγάπης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στὸ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πρόσωπο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τοῦ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καθηγητοῦ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Γρηγορίου</a:t>
            </a:r>
            <a:r>
              <a:rPr lang="el-GR" sz="2900" i="1" dirty="0">
                <a:latin typeface="Palatino Linotype" pitchFamily="18" charset="0"/>
              </a:rPr>
              <a:t> Θ</a:t>
            </a:r>
            <a:r>
              <a:rPr lang="en-US" sz="2900" i="1" dirty="0">
                <a:latin typeface="Palatino Linotype" pitchFamily="18" charset="0"/>
              </a:rPr>
              <a:t>. </a:t>
            </a:r>
            <a:r>
              <a:rPr lang="el-GR" sz="2900" i="1" dirty="0" err="1">
                <a:latin typeface="Palatino Linotype" pitchFamily="18" charset="0"/>
              </a:rPr>
              <a:t>Στάθη</a:t>
            </a:r>
            <a:r>
              <a:rPr lang="en-US" sz="2900" i="1" dirty="0">
                <a:latin typeface="Palatino Linotype" pitchFamily="18" charset="0"/>
              </a:rPr>
              <a:t>. </a:t>
            </a:r>
            <a:r>
              <a:rPr lang="el-GR" sz="2900" i="1" dirty="0" err="1">
                <a:latin typeface="Palatino Linotype" pitchFamily="18" charset="0"/>
              </a:rPr>
              <a:t>Ἀφιέρωμα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στὰ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ἑξηντάχρονα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τῆς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ἡλικίας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καὶ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στὰ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τριαντάχρονα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τῆς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ἐπιστημονικῆς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καὶ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καλλιτεχνικῆς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προσφορᾶς</a:t>
            </a:r>
            <a:r>
              <a:rPr lang="el-GR" sz="2900" i="1" dirty="0">
                <a:latin typeface="Palatino Linotype" pitchFamily="18" charset="0"/>
              </a:rPr>
              <a:t> του</a:t>
            </a:r>
            <a:r>
              <a:rPr lang="en-US" sz="2900" dirty="0">
                <a:latin typeface="Palatino Linotype" pitchFamily="18" charset="0"/>
              </a:rPr>
              <a:t>, </a:t>
            </a:r>
            <a:r>
              <a:rPr lang="el-GR" sz="2900" dirty="0" err="1">
                <a:latin typeface="Palatino Linotype" pitchFamily="18" charset="0"/>
              </a:rPr>
              <a:t>ἔκδοση</a:t>
            </a:r>
            <a:r>
              <a:rPr lang="el-GR" sz="2900" dirty="0">
                <a:latin typeface="Palatino Linotype" pitchFamily="18" charset="0"/>
              </a:rPr>
              <a:t> </a:t>
            </a:r>
            <a:r>
              <a:rPr lang="el-GR" sz="2900" dirty="0" err="1">
                <a:latin typeface="Palatino Linotype" pitchFamily="18" charset="0"/>
              </a:rPr>
              <a:t>τῆς</a:t>
            </a:r>
            <a:r>
              <a:rPr lang="el-GR" sz="2900" dirty="0">
                <a:latin typeface="Palatino Linotype" pitchFamily="18" charset="0"/>
              </a:rPr>
              <a:t> </a:t>
            </a:r>
            <a:r>
              <a:rPr lang="el-GR" sz="2900" dirty="0" err="1">
                <a:latin typeface="Palatino Linotype" pitchFamily="18" charset="0"/>
              </a:rPr>
              <a:t>ἀστικῆς</a:t>
            </a:r>
            <a:r>
              <a:rPr lang="el-GR" sz="2900" dirty="0">
                <a:latin typeface="Palatino Linotype" pitchFamily="18" charset="0"/>
              </a:rPr>
              <a:t> </a:t>
            </a:r>
            <a:r>
              <a:rPr lang="el-GR" sz="2900" dirty="0" err="1">
                <a:latin typeface="Palatino Linotype" pitchFamily="18" charset="0"/>
              </a:rPr>
              <a:t>μὴ</a:t>
            </a:r>
            <a:r>
              <a:rPr lang="el-GR" sz="2900" dirty="0">
                <a:latin typeface="Palatino Linotype" pitchFamily="18" charset="0"/>
              </a:rPr>
              <a:t> </a:t>
            </a:r>
            <a:r>
              <a:rPr lang="el-GR" sz="2900" dirty="0" err="1">
                <a:latin typeface="Palatino Linotype" pitchFamily="18" charset="0"/>
              </a:rPr>
              <a:t>κερδοσκοπικῆς</a:t>
            </a:r>
            <a:r>
              <a:rPr lang="el-GR" sz="2900" dirty="0">
                <a:latin typeface="Palatino Linotype" pitchFamily="18" charset="0"/>
              </a:rPr>
              <a:t> </a:t>
            </a:r>
            <a:r>
              <a:rPr lang="el-GR" sz="2900" dirty="0" err="1">
                <a:latin typeface="Palatino Linotype" pitchFamily="18" charset="0"/>
              </a:rPr>
              <a:t>Ἑταιρείας</a:t>
            </a:r>
            <a:r>
              <a:rPr lang="el-GR" sz="2900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Ἀνατολῆς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τὸ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Περιήχημα</a:t>
            </a:r>
            <a:r>
              <a:rPr lang="en-US" sz="2900" dirty="0">
                <a:latin typeface="Palatino Linotype" pitchFamily="18" charset="0"/>
              </a:rPr>
              <a:t>, </a:t>
            </a:r>
            <a:r>
              <a:rPr lang="el-GR" sz="2900" dirty="0" err="1">
                <a:latin typeface="Palatino Linotype" pitchFamily="18" charset="0"/>
              </a:rPr>
              <a:t>Ἀθῆναι</a:t>
            </a:r>
            <a:r>
              <a:rPr lang="en-US" sz="2900" dirty="0">
                <a:latin typeface="Palatino Linotype" pitchFamily="18" charset="0"/>
              </a:rPr>
              <a:t> 2001, </a:t>
            </a:r>
            <a:r>
              <a:rPr lang="el-GR" sz="2900" dirty="0" err="1">
                <a:latin typeface="Palatino Linotype" pitchFamily="18" charset="0"/>
              </a:rPr>
              <a:t>σσ</a:t>
            </a:r>
            <a:r>
              <a:rPr lang="en-US" sz="2900" dirty="0">
                <a:latin typeface="Palatino Linotype" pitchFamily="18" charset="0"/>
              </a:rPr>
              <a:t>. 373-380.</a:t>
            </a:r>
            <a:endParaRPr lang="el-GR" sz="2900" dirty="0">
              <a:latin typeface="Palatino Linotype" pitchFamily="18" charset="0"/>
            </a:endParaRPr>
          </a:p>
          <a:p>
            <a:pPr>
              <a:buNone/>
            </a:pPr>
            <a:endParaRPr lang="el-GR" sz="2900" dirty="0" smtClean="0">
              <a:latin typeface="Palatino Linotype" pitchFamily="18" charset="0"/>
            </a:endParaRPr>
          </a:p>
          <a:p>
            <a:r>
              <a:rPr lang="el-GR" sz="2900" i="1" dirty="0" err="1" smtClean="0">
                <a:latin typeface="Palatino Linotype" pitchFamily="18" charset="0"/>
              </a:rPr>
              <a:t>Θεωρία</a:t>
            </a:r>
            <a:r>
              <a:rPr lang="el-GR" sz="2900" i="1" dirty="0" smtClean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καὶ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Πράξη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τῆς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Ψαλτικῆς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Τέχνης</a:t>
            </a:r>
            <a:r>
              <a:rPr lang="en-US" sz="2900" i="1" dirty="0">
                <a:latin typeface="Palatino Linotype" pitchFamily="18" charset="0"/>
              </a:rPr>
              <a:t>: </a:t>
            </a:r>
            <a:r>
              <a:rPr lang="el-GR" sz="2900" i="1" dirty="0" err="1">
                <a:latin typeface="Palatino Linotype" pitchFamily="18" charset="0"/>
              </a:rPr>
              <a:t>Τὰ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Γένη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καὶ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Εἴδη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τῆς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Βυζαντινῆς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Ψαλτικῆς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Μελοποιίας</a:t>
            </a:r>
            <a:r>
              <a:rPr lang="en-US" sz="2900" i="1" dirty="0">
                <a:latin typeface="Palatino Linotype" pitchFamily="18" charset="0"/>
              </a:rPr>
              <a:t>, </a:t>
            </a:r>
            <a:r>
              <a:rPr lang="el-GR" sz="2900" i="1" dirty="0" err="1">
                <a:latin typeface="Palatino Linotype" pitchFamily="18" charset="0"/>
              </a:rPr>
              <a:t>Πρακτικὰ</a:t>
            </a:r>
            <a:r>
              <a:rPr lang="el-GR" sz="2900" i="1" dirty="0">
                <a:latin typeface="Palatino Linotype" pitchFamily="18" charset="0"/>
              </a:rPr>
              <a:t> Β΄ </a:t>
            </a:r>
            <a:r>
              <a:rPr lang="el-GR" sz="2900" i="1" dirty="0" err="1">
                <a:latin typeface="Palatino Linotype" pitchFamily="18" charset="0"/>
              </a:rPr>
              <a:t>Διεθνοῦς</a:t>
            </a:r>
            <a:r>
              <a:rPr lang="el-GR" sz="2900" i="1" dirty="0">
                <a:latin typeface="Palatino Linotype" pitchFamily="18" charset="0"/>
              </a:rPr>
              <a:t> Συνεδρίου</a:t>
            </a:r>
            <a:r>
              <a:rPr lang="en-US" sz="2900" i="1" dirty="0">
                <a:latin typeface="Palatino Linotype" pitchFamily="18" charset="0"/>
              </a:rPr>
              <a:t>, </a:t>
            </a:r>
            <a:r>
              <a:rPr lang="el-GR" sz="2900" i="1" dirty="0" err="1">
                <a:latin typeface="Palatino Linotype" pitchFamily="18" charset="0"/>
              </a:rPr>
              <a:t>Μουσικολογικοῦ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καὶ</a:t>
            </a:r>
            <a:r>
              <a:rPr lang="el-GR" sz="2900" i="1" dirty="0">
                <a:latin typeface="Palatino Linotype" pitchFamily="18" charset="0"/>
              </a:rPr>
              <a:t> </a:t>
            </a:r>
            <a:r>
              <a:rPr lang="el-GR" sz="2900" i="1" dirty="0" err="1">
                <a:latin typeface="Palatino Linotype" pitchFamily="18" charset="0"/>
              </a:rPr>
              <a:t>Ψαλτικοῦ</a:t>
            </a:r>
            <a:r>
              <a:rPr lang="en-US" sz="2900" i="1" dirty="0">
                <a:latin typeface="Palatino Linotype" pitchFamily="18" charset="0"/>
              </a:rPr>
              <a:t>, </a:t>
            </a:r>
            <a:r>
              <a:rPr lang="el-GR" sz="2900" i="1" dirty="0" err="1">
                <a:latin typeface="Palatino Linotype" pitchFamily="18" charset="0"/>
              </a:rPr>
              <a:t>Ἀθήνα</a:t>
            </a:r>
            <a:r>
              <a:rPr lang="en-US" sz="2900" i="1" dirty="0">
                <a:latin typeface="Palatino Linotype" pitchFamily="18" charset="0"/>
              </a:rPr>
              <a:t>, 15-19 </a:t>
            </a:r>
            <a:r>
              <a:rPr lang="el-GR" sz="2900" i="1" dirty="0" err="1">
                <a:latin typeface="Palatino Linotype" pitchFamily="18" charset="0"/>
              </a:rPr>
              <a:t>Ὀκτωβρίου</a:t>
            </a:r>
            <a:r>
              <a:rPr lang="en-US" sz="2900" i="1" dirty="0">
                <a:latin typeface="Palatino Linotype" pitchFamily="18" charset="0"/>
              </a:rPr>
              <a:t> 2003</a:t>
            </a:r>
            <a:r>
              <a:rPr lang="en-US" sz="2900" dirty="0">
                <a:latin typeface="Palatino Linotype" pitchFamily="18" charset="0"/>
              </a:rPr>
              <a:t>, </a:t>
            </a:r>
            <a:r>
              <a:rPr lang="el-GR" sz="2900" dirty="0" err="1">
                <a:latin typeface="Palatino Linotype" pitchFamily="18" charset="0"/>
              </a:rPr>
              <a:t>Ἀθήνα</a:t>
            </a:r>
            <a:r>
              <a:rPr lang="en-US" sz="2900" dirty="0">
                <a:latin typeface="Palatino Linotype" pitchFamily="18" charset="0"/>
              </a:rPr>
              <a:t> 2006, </a:t>
            </a:r>
            <a:r>
              <a:rPr lang="el-GR" sz="2900" dirty="0" err="1">
                <a:latin typeface="Palatino Linotype" pitchFamily="18" charset="0"/>
              </a:rPr>
              <a:t>σσ</a:t>
            </a:r>
            <a:r>
              <a:rPr lang="en-US" sz="2900" dirty="0">
                <a:latin typeface="Palatino Linotype" pitchFamily="18" charset="0"/>
              </a:rPr>
              <a:t>. 25-30.</a:t>
            </a:r>
            <a:endParaRPr lang="el-GR" sz="2900" dirty="0">
              <a:latin typeface="Palatino Linotype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Αχιλλέας Χαλδαιάκης\Documents\Σ Υ Ν Ε Δ Ρ Ι Α\2012\Βόλος\κείμενο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32656"/>
            <a:ext cx="4389120" cy="3584448"/>
          </a:xfrm>
          <a:prstGeom prst="rect">
            <a:avLst/>
          </a:prstGeom>
          <a:noFill/>
        </p:spPr>
      </p:pic>
      <p:pic>
        <p:nvPicPr>
          <p:cNvPr id="2051" name="Picture 3" descr="C:\Users\Αχιλλέας Χαλδαιάκης\Documents\Σ Υ Ν Ε Δ Ρ Ι Α\2012\Βόλος\κείμενο\2 - Αντίγραφ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2315" y="3894733"/>
            <a:ext cx="4479925" cy="241458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C:\Users\Αχιλλέας Χαλδαιάκης\Documents\Σ Υ Ν Ε Δ Ρ Ι Α\2012\Βόλος\Ο θέλων\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052736"/>
            <a:ext cx="3255887" cy="4525963"/>
          </a:xfrm>
          <a:prstGeom prst="rect">
            <a:avLst/>
          </a:prstGeom>
          <a:noFill/>
        </p:spPr>
      </p:pic>
      <p:pic>
        <p:nvPicPr>
          <p:cNvPr id="25603" name="Picture 3" descr="C:\Users\Αχιλλέας Χαλδαιάκης\Documents\Σ Υ Ν Ε Δ Ρ Ι Α\2012\Βόλος\Ο θέλων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052736"/>
            <a:ext cx="3105984" cy="4500000"/>
          </a:xfrm>
          <a:prstGeom prst="rect">
            <a:avLst/>
          </a:prstGeom>
          <a:noFill/>
        </p:spPr>
      </p:pic>
      <p:pic>
        <p:nvPicPr>
          <p:cNvPr id="7" name="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 descr="C:\Users\Αχιλλέας Χαλδαιάκης\Documents\Σ Υ Ν Ε Δ Ρ Ι Α\2012\Βόλος\Ο θέλων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80728"/>
            <a:ext cx="3229481" cy="4525963"/>
          </a:xfrm>
          <a:prstGeom prst="rect">
            <a:avLst/>
          </a:prstGeom>
          <a:noFill/>
        </p:spPr>
      </p:pic>
      <p:pic>
        <p:nvPicPr>
          <p:cNvPr id="26627" name="Picture 3" descr="C:\Users\Αχιλλέας Χαλδαιάκης\Documents\Σ Υ Ν Ε Δ Ρ Ι Α\2012\Βόλος\Ο θέλων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80728"/>
            <a:ext cx="2939698" cy="45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7650" name="Picture 2" descr="C:\Users\Αχιλλέας Χαλδαιάκης\Documents\Σ Υ Ν Ε Δ Ρ Ι Α\2012\Βόλος\Ο θέλων\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24744"/>
            <a:ext cx="3243887" cy="4525963"/>
          </a:xfrm>
          <a:prstGeom prst="rect">
            <a:avLst/>
          </a:prstGeom>
          <a:noFill/>
        </p:spPr>
      </p:pic>
      <p:pic>
        <p:nvPicPr>
          <p:cNvPr id="27651" name="Picture 3" descr="C:\Users\Αχιλλέας Χαλδαιάκης\Documents\Σ Υ Ν Ε Δ Ρ Ι Α\2012\Βόλος\Ο θέλων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25232"/>
            <a:ext cx="3137801" cy="4392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κγ’ </a:t>
            </a:r>
            <a:r>
              <a:rPr lang="el-GR" dirty="0" err="1" smtClean="0">
                <a:latin typeface="Palatino Linotype" pitchFamily="18" charset="0"/>
              </a:rPr>
              <a:t>Ἀπριλίου</a:t>
            </a:r>
            <a:r>
              <a:rPr lang="el-GR" dirty="0" smtClean="0">
                <a:latin typeface="Palatino Linotype" pitchFamily="18" charset="0"/>
              </a:rPr>
              <a:t>· </a:t>
            </a:r>
            <a:r>
              <a:rPr lang="el-GR" dirty="0" err="1" smtClean="0">
                <a:latin typeface="Palatino Linotype" pitchFamily="18" charset="0"/>
              </a:rPr>
              <a:t>τοῦ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ἁγίου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μεγαλομάρτυρος</a:t>
            </a:r>
            <a:r>
              <a:rPr lang="el-GR" dirty="0" smtClean="0">
                <a:latin typeface="Palatino Linotype" pitchFamily="18" charset="0"/>
              </a:rPr>
              <a:t> Γεωργίου </a:t>
            </a:r>
            <a:r>
              <a:rPr lang="el-GR" dirty="0" err="1" smtClean="0">
                <a:latin typeface="Palatino Linotype" pitchFamily="18" charset="0"/>
              </a:rPr>
              <a:t>τοῦ</a:t>
            </a:r>
            <a:r>
              <a:rPr lang="el-GR" dirty="0" smtClean="0">
                <a:latin typeface="Palatino Linotype" pitchFamily="18" charset="0"/>
              </a:rPr>
              <a:t> τροπαιοφόρου· Δόξα, </a:t>
            </a:r>
            <a:r>
              <a:rPr lang="el-GR" dirty="0" err="1" smtClean="0">
                <a:latin typeface="Palatino Linotype" pitchFamily="18" charset="0"/>
              </a:rPr>
              <a:t>τῶν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ἀποστίχων</a:t>
            </a:r>
            <a:r>
              <a:rPr lang="el-GR" dirty="0" smtClean="0">
                <a:latin typeface="Palatino Linotype" pitchFamily="18" charset="0"/>
              </a:rPr>
              <a:t>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πλ. α’ Πα </a:t>
            </a:r>
            <a:r>
              <a:rPr lang="el-GR" dirty="0" err="1" smtClean="0">
                <a:latin typeface="Palatino Linotype" pitchFamily="18" charset="0"/>
              </a:rPr>
              <a:t>Ἰακώβου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πρωτοψάλτου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Ἀνέτειλεν</a:t>
            </a:r>
            <a:r>
              <a:rPr lang="el-GR" i="1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τὸ</a:t>
            </a:r>
            <a:r>
              <a:rPr lang="el-GR" i="1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ἔαρ</a:t>
            </a:r>
            <a:endParaRPr lang="el-GR" i="1" dirty="0" smtClean="0">
              <a:latin typeface="Palatino Linotype" pitchFamily="18" charset="0"/>
            </a:endParaRPr>
          </a:p>
          <a:p>
            <a:pPr>
              <a:buNone/>
            </a:pP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l-GR" sz="2400" dirty="0" err="1" smtClean="0">
                <a:latin typeface="Palatino Linotype" pitchFamily="18" charset="0"/>
              </a:rPr>
              <a:t>στὸ</a:t>
            </a:r>
            <a:r>
              <a:rPr lang="el-GR" sz="2400" dirty="0" smtClean="0">
                <a:latin typeface="Palatino Linotype" pitchFamily="18" charset="0"/>
              </a:rPr>
              <a:t> τέλος:</a:t>
            </a:r>
            <a:r>
              <a:rPr lang="el-GR" sz="2400" i="1" dirty="0" smtClean="0">
                <a:latin typeface="Palatino Linotype" pitchFamily="18" charset="0"/>
              </a:rPr>
              <a:t> δόξα </a:t>
            </a:r>
            <a:r>
              <a:rPr lang="el-GR" sz="2400" i="1" dirty="0" err="1" smtClean="0">
                <a:latin typeface="Palatino Linotype" pitchFamily="18" charset="0"/>
              </a:rPr>
              <a:t>τῷ</a:t>
            </a:r>
            <a:r>
              <a:rPr lang="el-GR" sz="2400" i="1" dirty="0" smtClean="0">
                <a:latin typeface="Palatino Linotype" pitchFamily="18" charset="0"/>
              </a:rPr>
              <a:t> </a:t>
            </a:r>
            <a:r>
              <a:rPr lang="el-GR" sz="2400" i="1" dirty="0" err="1" smtClean="0">
                <a:latin typeface="Palatino Linotype" pitchFamily="18" charset="0"/>
              </a:rPr>
              <a:t>Θεῷ</a:t>
            </a:r>
            <a:r>
              <a:rPr lang="el-GR" sz="2400" i="1" dirty="0" smtClean="0">
                <a:latin typeface="Palatino Linotype" pitchFamily="18" charset="0"/>
              </a:rPr>
              <a:t> / Σάββατο </a:t>
            </a:r>
            <a:r>
              <a:rPr lang="el-GR" sz="2400" i="1" dirty="0" err="1" smtClean="0">
                <a:latin typeface="Palatino Linotype" pitchFamily="18" charset="0"/>
              </a:rPr>
              <a:t>τοῦ</a:t>
            </a:r>
            <a:r>
              <a:rPr lang="el-GR" sz="2400" i="1" dirty="0" smtClean="0">
                <a:latin typeface="Palatino Linotype" pitchFamily="18" charset="0"/>
              </a:rPr>
              <a:t> Λαζάρου / </a:t>
            </a:r>
            <a:r>
              <a:rPr lang="el-GR" sz="2400" i="1" dirty="0" err="1" smtClean="0">
                <a:latin typeface="Palatino Linotype" pitchFamily="18" charset="0"/>
              </a:rPr>
              <a:t>καὶ</a:t>
            </a:r>
            <a:r>
              <a:rPr lang="el-GR" sz="2400" i="1" dirty="0" smtClean="0">
                <a:latin typeface="Palatino Linotype" pitchFamily="18" charset="0"/>
              </a:rPr>
              <a:t> </a:t>
            </a:r>
            <a:r>
              <a:rPr lang="el-GR" sz="2400" i="1" dirty="0" err="1" smtClean="0">
                <a:latin typeface="Palatino Linotype" pitchFamily="18" charset="0"/>
              </a:rPr>
              <a:t>Κυριακὴ</a:t>
            </a:r>
            <a:r>
              <a:rPr lang="el-GR" sz="2400" i="1" dirty="0" smtClean="0">
                <a:latin typeface="Palatino Linotype" pitchFamily="18" charset="0"/>
              </a:rPr>
              <a:t> </a:t>
            </a:r>
            <a:r>
              <a:rPr lang="el-GR" sz="2400" i="1" dirty="0" err="1" smtClean="0">
                <a:latin typeface="Palatino Linotype" pitchFamily="18" charset="0"/>
              </a:rPr>
              <a:t>τῶν</a:t>
            </a:r>
            <a:r>
              <a:rPr lang="el-GR" sz="2400" i="1" dirty="0" smtClean="0">
                <a:latin typeface="Palatino Linotype" pitchFamily="18" charset="0"/>
              </a:rPr>
              <a:t> </a:t>
            </a:r>
            <a:r>
              <a:rPr lang="el-GR" sz="2400" i="1" dirty="0" err="1" smtClean="0">
                <a:latin typeface="Palatino Linotype" pitchFamily="18" charset="0"/>
              </a:rPr>
              <a:t>Βαΐων</a:t>
            </a:r>
            <a:r>
              <a:rPr lang="el-GR" sz="2400" i="1" dirty="0" smtClean="0">
                <a:latin typeface="Palatino Linotype" pitchFamily="18" charset="0"/>
              </a:rPr>
              <a:t> / 31 Μαρτίου -1 </a:t>
            </a:r>
            <a:r>
              <a:rPr lang="el-GR" sz="2400" i="1" dirty="0" err="1" smtClean="0">
                <a:latin typeface="Palatino Linotype" pitchFamily="18" charset="0"/>
              </a:rPr>
              <a:t>Ἀπριλίου</a:t>
            </a:r>
            <a:r>
              <a:rPr lang="el-GR" sz="2400" i="1" dirty="0" smtClean="0">
                <a:latin typeface="Palatino Linotype" pitchFamily="18" charset="0"/>
              </a:rPr>
              <a:t> / 2007 / Γρηγόριος</a:t>
            </a:r>
            <a:endParaRPr lang="el-GR" sz="2400" dirty="0" smtClean="0">
              <a:latin typeface="Palatino Linotype" pitchFamily="18" charset="0"/>
            </a:endParaRPr>
          </a:p>
          <a:p>
            <a:pPr>
              <a:buNone/>
            </a:pP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n-US" sz="2200" dirty="0" smtClean="0">
                <a:latin typeface="Palatino Linotype" pitchFamily="18" charset="0"/>
              </a:rPr>
              <a:t>[</a:t>
            </a:r>
            <a:r>
              <a:rPr lang="en-US" sz="2200" dirty="0" err="1" smtClean="0">
                <a:latin typeface="Palatino Linotype" pitchFamily="18" charset="0"/>
              </a:rPr>
              <a:t>Ἀνέκδοτο</a:t>
            </a:r>
            <a:r>
              <a:rPr lang="en-US" sz="2200" dirty="0" smtClean="0">
                <a:latin typeface="Palatino Linotype" pitchFamily="18" charset="0"/>
              </a:rPr>
              <a:t>]</a:t>
            </a:r>
            <a:endParaRPr lang="el-GR" sz="2200" i="1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/>
              <a:t> </a:t>
            </a:r>
          </a:p>
          <a:p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Αχιλλέας Χαλδαιάκης\Documents\Σ Υ Ν Ε Δ Ρ Ι Α\2012\Βόλος\τα εκ του Χρυσάνθου\Ανέτειλεν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2764522" cy="3600000"/>
          </a:xfrm>
          <a:prstGeom prst="rect">
            <a:avLst/>
          </a:prstGeom>
          <a:noFill/>
        </p:spPr>
      </p:pic>
      <p:pic>
        <p:nvPicPr>
          <p:cNvPr id="3075" name="Picture 3" descr="C:\Users\Αχιλλέας Χαλδαιάκης\Documents\Σ Υ Ν Ε Δ Ρ Ι Α\2012\Βόλος\τα εκ του Χρυσάνθου\Ανέτειλεν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-171400"/>
            <a:ext cx="2458495" cy="3420000"/>
          </a:xfrm>
          <a:prstGeom prst="rect">
            <a:avLst/>
          </a:prstGeom>
          <a:noFill/>
        </p:spPr>
      </p:pic>
      <p:pic>
        <p:nvPicPr>
          <p:cNvPr id="3076" name="Picture 4" descr="C:\Users\Αχιλλέας Χαλδαιάκης\Documents\Σ Υ Ν Ε Δ Ρ Ι Α\2012\Βόλος\τα εκ του Χρυσάνθου\Ανέτειλεν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438000"/>
            <a:ext cx="2325191" cy="3420000"/>
          </a:xfrm>
          <a:prstGeom prst="rect">
            <a:avLst/>
          </a:prstGeom>
          <a:noFill/>
        </p:spPr>
      </p:pic>
      <p:pic>
        <p:nvPicPr>
          <p:cNvPr id="3077" name="Picture 5" descr="C:\Users\Αχιλλέας Χαλδαιάκης\Documents\Σ Υ Ν Ε Δ Ρ Ι Α\2012\Βόλος\τα εκ του Χρυσάνθου\Ανέτειλεν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1557192"/>
            <a:ext cx="2426110" cy="36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Αχιλλέας Χαλδαιάκης\Documents\Σ Υ Ν Ε Δ Ρ Ι Α\2012\Βόλος\τα εκ του Χρυσάνθου\Ανέτειλεν\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638" y="1557192"/>
            <a:ext cx="2547170" cy="3600000"/>
          </a:xfrm>
          <a:prstGeom prst="rect">
            <a:avLst/>
          </a:prstGeom>
          <a:noFill/>
        </p:spPr>
      </p:pic>
      <p:pic>
        <p:nvPicPr>
          <p:cNvPr id="4099" name="Picture 3" descr="C:\Users\Αχιλλέας Χαλδαιάκης\Documents\Σ Υ Ν Ε Δ Ρ Ι Α\2012\Βόλος\τα εκ του Χρυσάνθου\Ανέτειλεν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4624"/>
            <a:ext cx="2293580" cy="3420000"/>
          </a:xfrm>
          <a:prstGeom prst="rect">
            <a:avLst/>
          </a:prstGeom>
          <a:noFill/>
        </p:spPr>
      </p:pic>
      <p:pic>
        <p:nvPicPr>
          <p:cNvPr id="4100" name="Picture 4" descr="C:\Users\Αχιλλέας Χαλδαιάκης\Documents\Σ Υ Ν Ε Δ Ρ Ι Α\2012\Βόλος\τα εκ του Χρυσάνθου\Ανέτειλεν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0400" y="3356992"/>
            <a:ext cx="2447704" cy="3420000"/>
          </a:xfrm>
          <a:prstGeom prst="rect">
            <a:avLst/>
          </a:prstGeom>
          <a:noFill/>
        </p:spPr>
      </p:pic>
      <p:pic>
        <p:nvPicPr>
          <p:cNvPr id="4101" name="Picture 5" descr="C:\Users\Αχιλλέας Χαλδαιάκης\Documents\Σ Υ Ν Ε Δ Ρ Ι Α\2012\Βόλος\τα εκ του Χρυσάνθου\Ανέτειλεν\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1557192"/>
            <a:ext cx="2723333" cy="36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Αχιλλέας Χαλδαιάκης\Documents\Σ Υ Ν Ε Δ Ρ Ι Α\2012\Βόλος\τα εκ του Χρυσάνθου\Ανέτειλεν\α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620688"/>
            <a:ext cx="3745513" cy="5400000"/>
          </a:xfrm>
          <a:prstGeom prst="rect">
            <a:avLst/>
          </a:prstGeom>
          <a:noFill/>
        </p:spPr>
      </p:pic>
      <p:pic>
        <p:nvPicPr>
          <p:cNvPr id="5123" name="Picture 3" descr="C:\Users\Αχιλλέας Χαλδαιάκης\Documents\Σ Υ Ν Ε Δ Ρ Ι Α\2012\Βόλος\τα εκ του Χρυσάνθου\Ανέτειλεν\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692696"/>
            <a:ext cx="3836437" cy="5400000"/>
          </a:xfrm>
          <a:prstGeom prst="rect">
            <a:avLst/>
          </a:prstGeom>
          <a:noFill/>
        </p:spPr>
      </p:pic>
      <p:pic>
        <p:nvPicPr>
          <p:cNvPr id="7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27984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2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Αχιλλέας Χαλδαιάκης\Documents\Σ Υ Ν Ε Δ Ρ Ι Α\2012\Βόλος\τα εκ του Χρυσάνθου\Ανέτειλεν\γ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3792333" cy="5400000"/>
          </a:xfrm>
          <a:prstGeom prst="rect">
            <a:avLst/>
          </a:prstGeom>
          <a:noFill/>
        </p:spPr>
      </p:pic>
      <p:pic>
        <p:nvPicPr>
          <p:cNvPr id="6147" name="Picture 3" descr="C:\Users\Αχιλλέας Χαλδαιάκης\Documents\Σ Υ Ν Ε Δ Ρ Ι Α\2012\Βόλος\τα εκ του Χρυσάνθου\Ανέτειλεν\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5" y="765304"/>
            <a:ext cx="3941877" cy="54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Αχιλλέας Χαλδαιάκης\Documents\Σ Υ Ν Ε Δ Ρ Ι Α\2012\Βόλος\τα εκ του Χρυσάνθου\Ανέτειλεν\ε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3778247" cy="5400000"/>
          </a:xfrm>
          <a:prstGeom prst="rect">
            <a:avLst/>
          </a:prstGeom>
          <a:noFill/>
        </p:spPr>
      </p:pic>
      <p:pic>
        <p:nvPicPr>
          <p:cNvPr id="7171" name="Picture 3" descr="C:\Users\Αχιλλέας Χαλδαιάκης\Documents\Σ Υ Ν Ε Δ Ρ Ι Α\2012\Βόλος\τα εκ του Χρυσάνθου\Ανέτειλεν\στ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7676" y="764704"/>
            <a:ext cx="3842756" cy="540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C:\Users\Αχιλλέας Χαλδαιάκης\Documents\Σ Υ Ν Ε Δ Ρ Ι Α\2012\Βόλος\τα εκ του Χρυσάνθου\Ανέτειλεν\ζ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92696"/>
            <a:ext cx="3813356" cy="5400000"/>
          </a:xfrm>
          <a:prstGeom prst="rect">
            <a:avLst/>
          </a:prstGeom>
          <a:noFill/>
        </p:spPr>
      </p:pic>
      <p:pic>
        <p:nvPicPr>
          <p:cNvPr id="8195" name="Picture 3" descr="C:\Users\Αχιλλέας Χαλδαιάκης\Documents\Σ Υ Ν Ε Δ Ρ Ι Α\2012\Βόλος\τα εκ του Χρυσάνθου\Ανέτειλεν\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20688"/>
            <a:ext cx="3922713" cy="1828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Αχιλλέας Χαλδαιάκης\Documents\Σ Υ Ν Ε Δ Ρ Ι Α\2012\Βόλος\κείμενο\2 - Αντίγραφο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412776"/>
            <a:ext cx="4480560" cy="4114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κα’ </a:t>
            </a:r>
            <a:r>
              <a:rPr lang="el-GR" dirty="0" err="1" smtClean="0">
                <a:latin typeface="Palatino Linotype" pitchFamily="18" charset="0"/>
              </a:rPr>
              <a:t>Μαΐου</a:t>
            </a:r>
            <a:r>
              <a:rPr lang="el-GR" dirty="0" smtClean="0">
                <a:latin typeface="Palatino Linotype" pitchFamily="18" charset="0"/>
              </a:rPr>
              <a:t>· </a:t>
            </a:r>
            <a:r>
              <a:rPr lang="el-GR" dirty="0" err="1" smtClean="0">
                <a:latin typeface="Palatino Linotype" pitchFamily="18" charset="0"/>
              </a:rPr>
              <a:t>τῶν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ἁγίων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καὶ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ἰσαποστόλων</a:t>
            </a:r>
            <a:r>
              <a:rPr lang="el-GR" dirty="0" smtClean="0">
                <a:latin typeface="Palatino Linotype" pitchFamily="18" charset="0"/>
              </a:rPr>
              <a:t> βασιλέων Κωνσταντίνου </a:t>
            </a:r>
            <a:r>
              <a:rPr lang="el-GR" dirty="0" err="1" smtClean="0">
                <a:latin typeface="Palatino Linotype" pitchFamily="18" charset="0"/>
              </a:rPr>
              <a:t>καὶ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Ἑλένης</a:t>
            </a:r>
            <a:r>
              <a:rPr lang="el-GR" dirty="0" smtClean="0">
                <a:latin typeface="Palatino Linotype" pitchFamily="18" charset="0"/>
              </a:rPr>
              <a:t>· </a:t>
            </a:r>
            <a:r>
              <a:rPr lang="el-GR" dirty="0" err="1" smtClean="0">
                <a:latin typeface="Palatino Linotype" pitchFamily="18" charset="0"/>
              </a:rPr>
              <a:t>εἰς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τὸν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στίχον</a:t>
            </a:r>
            <a:r>
              <a:rPr lang="el-GR" dirty="0" smtClean="0">
                <a:latin typeface="Palatino Linotype" pitchFamily="18" charset="0"/>
              </a:rPr>
              <a:t>, Δόξα·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πλ. δ’ Πέτρου </a:t>
            </a:r>
            <a:r>
              <a:rPr lang="el-GR" dirty="0" err="1" smtClean="0">
                <a:latin typeface="Palatino Linotype" pitchFamily="18" charset="0"/>
              </a:rPr>
              <a:t>Πελοποννησίου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i="1" dirty="0" smtClean="0">
                <a:latin typeface="Palatino Linotype" pitchFamily="18" charset="0"/>
              </a:rPr>
              <a:t>Σέλας </a:t>
            </a:r>
            <a:r>
              <a:rPr lang="el-GR" i="1" dirty="0" err="1" smtClean="0">
                <a:latin typeface="Palatino Linotype" pitchFamily="18" charset="0"/>
              </a:rPr>
              <a:t>φαεινότατον</a:t>
            </a: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l-GR" sz="2400" dirty="0" err="1" smtClean="0">
                <a:latin typeface="Palatino Linotype" pitchFamily="18" charset="0"/>
              </a:rPr>
              <a:t>στὸ</a:t>
            </a:r>
            <a:r>
              <a:rPr lang="el-GR" sz="2400" dirty="0" smtClean="0">
                <a:latin typeface="Palatino Linotype" pitchFamily="18" charset="0"/>
              </a:rPr>
              <a:t> τέλος:</a:t>
            </a:r>
            <a:r>
              <a:rPr lang="el-GR" sz="2400" i="1" dirty="0" smtClean="0">
                <a:latin typeface="Palatino Linotype" pitchFamily="18" charset="0"/>
              </a:rPr>
              <a:t> 28.3.2007 / Γρηγόριος</a:t>
            </a:r>
            <a:endParaRPr lang="el-GR" sz="2400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n-US" sz="2000" dirty="0" smtClean="0">
                <a:latin typeface="Palatino Linotype" pitchFamily="18" charset="0"/>
              </a:rPr>
              <a:t>[</a:t>
            </a:r>
            <a:r>
              <a:rPr lang="en-US" sz="2000" dirty="0" err="1" smtClean="0">
                <a:latin typeface="Palatino Linotype" pitchFamily="18" charset="0"/>
              </a:rPr>
              <a:t>Ἀνέκδοτο</a:t>
            </a:r>
            <a:r>
              <a:rPr lang="en-US" sz="2000" dirty="0" smtClean="0">
                <a:latin typeface="Palatino Linotype" pitchFamily="18" charset="0"/>
              </a:rPr>
              <a:t>]</a:t>
            </a:r>
            <a:endParaRPr lang="el-GR" sz="2000" i="1" dirty="0" smtClean="0">
              <a:latin typeface="Palatino Linotype" pitchFamily="18" charset="0"/>
            </a:endParaRPr>
          </a:p>
          <a:p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 descr="C:\Users\Αχιλλέας Χαλδαιάκης\Documents\Σ Υ Ν Ε Δ Ρ Ι Α\2012\Βόλος\τα εκ του Χρυσάνθου\Σέλας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6" y="127173"/>
            <a:ext cx="3028236" cy="4320000"/>
          </a:xfrm>
          <a:prstGeom prst="rect">
            <a:avLst/>
          </a:prstGeom>
          <a:noFill/>
        </p:spPr>
      </p:pic>
      <p:pic>
        <p:nvPicPr>
          <p:cNvPr id="1027" name="Picture 3" descr="C:\Users\Αχιλλέας Χαλδαιάκης\Documents\Σ Υ Ν Ε Δ Ρ Ι Α\2012\Βόλος\τα εκ του Χρυσάνθου\Σέλας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341248"/>
            <a:ext cx="3066982" cy="4320000"/>
          </a:xfrm>
          <a:prstGeom prst="rect">
            <a:avLst/>
          </a:prstGeom>
          <a:noFill/>
        </p:spPr>
      </p:pic>
      <p:pic>
        <p:nvPicPr>
          <p:cNvPr id="1028" name="Picture 4" descr="C:\Users\Αχιλλέας Χαλδαιάκης\Documents\Σ Υ Ν Ε Δ Ρ Ι Α\2012\Βόλος\τα εκ του Χρυσάνθου\Σέλας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276872"/>
            <a:ext cx="2909074" cy="432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Αχιλλέας Χαλδαιάκης\Documents\Σ Υ Ν Ε Δ Ρ Ι Α\2012\Βόλος\τα εκ του Χρυσάνθου\Σέλας\α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412776"/>
            <a:ext cx="2935382" cy="4320000"/>
          </a:xfrm>
          <a:prstGeom prst="rect">
            <a:avLst/>
          </a:prstGeom>
          <a:noFill/>
        </p:spPr>
      </p:pic>
      <p:pic>
        <p:nvPicPr>
          <p:cNvPr id="2051" name="Picture 3" descr="C:\Users\Αχιλλέας Χαλδαιάκης\Documents\Σ Υ Ν Ε Δ Ρ Ι Α\2012\Βόλος\τα εκ του Χρυσάνθου\Σέλας\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88640"/>
            <a:ext cx="2927377" cy="4320000"/>
          </a:xfrm>
          <a:prstGeom prst="rect">
            <a:avLst/>
          </a:prstGeom>
          <a:noFill/>
        </p:spPr>
      </p:pic>
      <p:pic>
        <p:nvPicPr>
          <p:cNvPr id="2052" name="Picture 4" descr="C:\Users\Αχιλλέας Χαλδαιάκης\Documents\Σ Υ Ν Ε Δ Ρ Ι Α\2012\Βόλος\τα εκ του Χρυσάνθου\Σέλας\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437112"/>
            <a:ext cx="2929477" cy="1800000"/>
          </a:xfrm>
          <a:prstGeom prst="rect">
            <a:avLst/>
          </a:prstGeom>
          <a:noFill/>
        </p:spPr>
      </p:pic>
      <p:pic>
        <p:nvPicPr>
          <p:cNvPr id="8" name="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572000" y="335699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Αχιλλέας Χαλδαιάκης\Documents\Σ Υ Ν Ε Δ Ρ Ι Α\2012\Βόλος\τα εκ του Χρυσάνθου\σάρωση00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3788458" cy="5400000"/>
          </a:xfrm>
          <a:prstGeom prst="rect">
            <a:avLst/>
          </a:prstGeom>
          <a:noFill/>
        </p:spPr>
      </p:pic>
      <p:pic>
        <p:nvPicPr>
          <p:cNvPr id="9219" name="Picture 3" descr="C:\Users\Αχιλλέας Χαλδαιάκης\Documents\Σ Υ Ν Ε Δ Ρ Ι Α\2012\Βόλος\τα εκ του Χρυσάνθου\σάρωση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65184"/>
            <a:ext cx="3763237" cy="342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	</a:t>
            </a:r>
            <a:r>
              <a:rPr lang="el-GR" dirty="0" err="1" smtClean="0">
                <a:latin typeface="Palatino Linotype" pitchFamily="18" charset="0"/>
              </a:rPr>
              <a:t>Τὸ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τραγούδι</a:t>
            </a:r>
            <a:r>
              <a:rPr lang="el-GR" dirty="0">
                <a:latin typeface="Palatino Linotype" pitchFamily="18" charset="0"/>
              </a:rPr>
              <a:t>· </a:t>
            </a:r>
            <a:r>
              <a:rPr lang="el-GR" i="1" dirty="0" err="1">
                <a:latin typeface="Palatino Linotype" pitchFamily="18" charset="0"/>
              </a:rPr>
              <a:t>Τί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περιφορὰ</a:t>
            </a:r>
            <a:r>
              <a:rPr lang="el-GR" i="1" dirty="0">
                <a:latin typeface="Palatino Linotype" pitchFamily="18" charset="0"/>
              </a:rPr>
              <a:t> </a:t>
            </a:r>
            <a:r>
              <a:rPr lang="el-GR" i="1" dirty="0" err="1">
                <a:latin typeface="Palatino Linotype" pitchFamily="18" charset="0"/>
              </a:rPr>
              <a:t>ἀθλία</a:t>
            </a:r>
            <a:r>
              <a:rPr lang="el-GR" dirty="0">
                <a:latin typeface="Palatino Linotype" pitchFamily="18" charset="0"/>
              </a:rPr>
              <a:t>, </a:t>
            </a:r>
            <a:r>
              <a:rPr lang="el-GR" dirty="0" err="1">
                <a:latin typeface="Palatino Linotype" pitchFamily="18" charset="0"/>
              </a:rPr>
              <a:t>ἀπὸ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τὴν</a:t>
            </a:r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err="1">
                <a:latin typeface="Palatino Linotype" pitchFamily="18" charset="0"/>
              </a:rPr>
              <a:t>ἐφημερίδα</a:t>
            </a:r>
            <a:r>
              <a:rPr lang="el-GR" dirty="0">
                <a:latin typeface="Palatino Linotype" pitchFamily="18" charset="0"/>
              </a:rPr>
              <a:t>· </a:t>
            </a:r>
            <a:r>
              <a:rPr lang="el-GR" i="1" dirty="0" err="1">
                <a:latin typeface="Palatino Linotype" pitchFamily="18" charset="0"/>
              </a:rPr>
              <a:t>Ἐφημερίς</a:t>
            </a:r>
            <a:r>
              <a:rPr lang="el-GR" dirty="0">
                <a:latin typeface="Palatino Linotype" pitchFamily="18" charset="0"/>
              </a:rPr>
              <a:t>, 22 </a:t>
            </a:r>
            <a:r>
              <a:rPr lang="el-GR" dirty="0" err="1">
                <a:latin typeface="Palatino Linotype" pitchFamily="18" charset="0"/>
              </a:rPr>
              <a:t>Μαΐου</a:t>
            </a:r>
            <a:r>
              <a:rPr lang="el-GR" dirty="0">
                <a:latin typeface="Palatino Linotype" pitchFamily="18" charset="0"/>
              </a:rPr>
              <a:t> 1797, σ. </a:t>
            </a:r>
            <a:r>
              <a:rPr lang="el-GR" dirty="0" smtClean="0">
                <a:latin typeface="Palatino Linotype" pitchFamily="18" charset="0"/>
              </a:rPr>
              <a:t>482. </a:t>
            </a:r>
            <a:endParaRPr lang="el-GR" dirty="0">
              <a:latin typeface="Palatino Linotype" pitchFamily="18" charset="0"/>
            </a:endParaRPr>
          </a:p>
          <a:p>
            <a:pPr>
              <a:buNone/>
            </a:pP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>
                <a:latin typeface="Palatino Linotype" pitchFamily="18" charset="0"/>
              </a:rPr>
              <a:t>	</a:t>
            </a:r>
            <a:r>
              <a:rPr lang="el-GR" sz="2100" dirty="0" err="1" smtClean="0">
                <a:latin typeface="Palatino Linotype" pitchFamily="18" charset="0"/>
              </a:rPr>
              <a:t>Δημοσιευμένο</a:t>
            </a:r>
            <a:r>
              <a:rPr lang="el-GR" sz="2100" dirty="0" smtClean="0">
                <a:latin typeface="Palatino Linotype" pitchFamily="18" charset="0"/>
              </a:rPr>
              <a:t> </a:t>
            </a:r>
            <a:r>
              <a:rPr lang="el-GR" sz="2100" dirty="0" err="1">
                <a:latin typeface="Palatino Linotype" pitchFamily="18" charset="0"/>
              </a:rPr>
              <a:t>εἰς</a:t>
            </a:r>
            <a:r>
              <a:rPr lang="el-GR" sz="2100" dirty="0">
                <a:latin typeface="Palatino Linotype" pitchFamily="18" charset="0"/>
              </a:rPr>
              <a:t>· </a:t>
            </a:r>
            <a:r>
              <a:rPr lang="el-GR" sz="2100" i="1" dirty="0" err="1">
                <a:latin typeface="Palatino Linotype" pitchFamily="18" charset="0"/>
              </a:rPr>
              <a:t>Ἐφημερίς</a:t>
            </a:r>
            <a:r>
              <a:rPr lang="el-GR" sz="2100" i="1" dirty="0">
                <a:latin typeface="Palatino Linotype" pitchFamily="18" charset="0"/>
              </a:rPr>
              <a:t>. Ἡ </a:t>
            </a:r>
            <a:r>
              <a:rPr lang="el-GR" sz="2100" i="1" dirty="0" err="1">
                <a:latin typeface="Palatino Linotype" pitchFamily="18" charset="0"/>
              </a:rPr>
              <a:t>ἀρχαιότερη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ἑλληνικὴ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ἐφημερίδα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ποὺ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ἔχει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διασωθεῖ</a:t>
            </a:r>
            <a:r>
              <a:rPr lang="el-GR" sz="2100" i="1" dirty="0">
                <a:latin typeface="Palatino Linotype" pitchFamily="18" charset="0"/>
              </a:rPr>
              <a:t>. </a:t>
            </a:r>
            <a:r>
              <a:rPr lang="el-GR" sz="2100" i="1" dirty="0" err="1">
                <a:latin typeface="Palatino Linotype" pitchFamily="18" charset="0"/>
              </a:rPr>
              <a:t>Βιέννη</a:t>
            </a:r>
            <a:r>
              <a:rPr lang="el-GR" sz="2100" i="1" dirty="0">
                <a:latin typeface="Palatino Linotype" pitchFamily="18" charset="0"/>
              </a:rPr>
              <a:t> 1791-1797. </a:t>
            </a:r>
            <a:r>
              <a:rPr lang="el-GR" sz="2100" i="1" dirty="0" err="1">
                <a:latin typeface="Palatino Linotype" pitchFamily="18" charset="0"/>
              </a:rPr>
              <a:t>Ἐκδότες</a:t>
            </a:r>
            <a:r>
              <a:rPr lang="el-GR" sz="2100" i="1" dirty="0">
                <a:latin typeface="Palatino Linotype" pitchFamily="18" charset="0"/>
              </a:rPr>
              <a:t>: </a:t>
            </a:r>
            <a:r>
              <a:rPr lang="el-GR" sz="2100" i="1" dirty="0" err="1">
                <a:latin typeface="Palatino Linotype" pitchFamily="18" charset="0"/>
              </a:rPr>
              <a:t>οἱ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ἀδελφοὶ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Μαρκίδες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Πούλιου</a:t>
            </a:r>
            <a:r>
              <a:rPr lang="el-GR" sz="2100" i="1" dirty="0">
                <a:latin typeface="Palatino Linotype" pitchFamily="18" charset="0"/>
              </a:rPr>
              <a:t>. </a:t>
            </a:r>
            <a:r>
              <a:rPr lang="el-GR" sz="2100" i="1" dirty="0" err="1">
                <a:latin typeface="Palatino Linotype" pitchFamily="18" charset="0"/>
              </a:rPr>
              <a:t>Ἀνασυγκρότηση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τῆς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σειρᾶς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σὲ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φωτοτυπικὴ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ἐπανέκδοση</a:t>
            </a:r>
            <a:r>
              <a:rPr lang="el-GR" sz="2100" i="1" dirty="0">
                <a:latin typeface="Palatino Linotype" pitchFamily="18" charset="0"/>
              </a:rPr>
              <a:t>, </a:t>
            </a:r>
            <a:r>
              <a:rPr lang="el-GR" sz="2100" i="1" dirty="0" err="1">
                <a:latin typeface="Palatino Linotype" pitchFamily="18" charset="0"/>
              </a:rPr>
              <a:t>ἐρευνητική</a:t>
            </a:r>
            <a:r>
              <a:rPr lang="el-GR" sz="2100" i="1" dirty="0">
                <a:latin typeface="Palatino Linotype" pitchFamily="18" charset="0"/>
              </a:rPr>
              <a:t>, </a:t>
            </a:r>
            <a:r>
              <a:rPr lang="el-GR" sz="2100" i="1" dirty="0" err="1">
                <a:latin typeface="Palatino Linotype" pitchFamily="18" charset="0"/>
              </a:rPr>
              <a:t>συλλεκτικὴ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καὶ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ἐκδοτικὴ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δροντίδα</a:t>
            </a:r>
            <a:r>
              <a:rPr lang="el-GR" sz="2100" i="1" dirty="0">
                <a:latin typeface="Palatino Linotype" pitchFamily="18" charset="0"/>
              </a:rPr>
              <a:t>, </a:t>
            </a:r>
            <a:r>
              <a:rPr lang="el-GR" sz="2100" i="1" dirty="0" err="1">
                <a:latin typeface="Palatino Linotype" pitchFamily="18" charset="0"/>
              </a:rPr>
              <a:t>προλεγόμενα</a:t>
            </a:r>
            <a:r>
              <a:rPr lang="el-GR" sz="2100" i="1" dirty="0">
                <a:latin typeface="Palatino Linotype" pitchFamily="18" charset="0"/>
              </a:rPr>
              <a:t>, </a:t>
            </a:r>
            <a:r>
              <a:rPr lang="el-GR" sz="2100" i="1" dirty="0" err="1">
                <a:latin typeface="Palatino Linotype" pitchFamily="18" charset="0"/>
              </a:rPr>
              <a:t>σημειώσεις</a:t>
            </a:r>
            <a:r>
              <a:rPr lang="el-GR" sz="2100" i="1" dirty="0">
                <a:latin typeface="Palatino Linotype" pitchFamily="18" charset="0"/>
              </a:rPr>
              <a:t> κ.τ.λ. Λ. </a:t>
            </a:r>
            <a:r>
              <a:rPr lang="el-GR" sz="2100" i="1" dirty="0" err="1">
                <a:latin typeface="Palatino Linotype" pitchFamily="18" charset="0"/>
              </a:rPr>
              <a:t>Βρανούσης</a:t>
            </a:r>
            <a:r>
              <a:rPr lang="el-GR" sz="2100" i="1" dirty="0">
                <a:latin typeface="Palatino Linotype" pitchFamily="18" charset="0"/>
              </a:rPr>
              <a:t>, </a:t>
            </a:r>
            <a:r>
              <a:rPr lang="el-GR" sz="2100" i="1" dirty="0" err="1">
                <a:latin typeface="Palatino Linotype" pitchFamily="18" charset="0"/>
              </a:rPr>
              <a:t>Ἐφημερίς</a:t>
            </a:r>
            <a:r>
              <a:rPr lang="el-GR" sz="2100" i="1" dirty="0">
                <a:latin typeface="Palatino Linotype" pitchFamily="18" charset="0"/>
              </a:rPr>
              <a:t> - </a:t>
            </a:r>
            <a:r>
              <a:rPr lang="el-GR" sz="2100" i="1" dirty="0" err="1">
                <a:latin typeface="Palatino Linotype" pitchFamily="18" charset="0"/>
              </a:rPr>
              <a:t>Ἔτος</a:t>
            </a:r>
            <a:r>
              <a:rPr lang="el-GR" sz="2100" i="1" dirty="0">
                <a:latin typeface="Palatino Linotype" pitchFamily="18" charset="0"/>
              </a:rPr>
              <a:t> </a:t>
            </a:r>
            <a:r>
              <a:rPr lang="el-GR" sz="2100" i="1" dirty="0" err="1">
                <a:latin typeface="Palatino Linotype" pitchFamily="18" charset="0"/>
              </a:rPr>
              <a:t>ἕβδομον</a:t>
            </a:r>
            <a:r>
              <a:rPr lang="el-GR" sz="2100" i="1" dirty="0">
                <a:latin typeface="Palatino Linotype" pitchFamily="18" charset="0"/>
              </a:rPr>
              <a:t> 1797 - </a:t>
            </a:r>
            <a:r>
              <a:rPr lang="el-GR" sz="2100" i="1" dirty="0" err="1">
                <a:latin typeface="Palatino Linotype" pitchFamily="18" charset="0"/>
              </a:rPr>
              <a:t>Προλεγόμενα</a:t>
            </a:r>
            <a:r>
              <a:rPr lang="el-GR" sz="2100" dirty="0">
                <a:latin typeface="Palatino Linotype" pitchFamily="18" charset="0"/>
              </a:rPr>
              <a:t>, </a:t>
            </a:r>
            <a:r>
              <a:rPr lang="el-GR" sz="2100" dirty="0" err="1">
                <a:latin typeface="Palatino Linotype" pitchFamily="18" charset="0"/>
              </a:rPr>
              <a:t>Ἀθήνα</a:t>
            </a:r>
            <a:r>
              <a:rPr lang="el-GR" sz="2100" dirty="0">
                <a:latin typeface="Palatino Linotype" pitchFamily="18" charset="0"/>
              </a:rPr>
              <a:t> 1995, σ. 616.</a:t>
            </a:r>
          </a:p>
          <a:p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 descr="C:\Users\Αχιλλέας Χαλδαιάκης\Documents\Σ Υ Ν Ε Δ Ρ Ι Α\2012\Βόλος\κράτημα Παρθενίου\α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7272"/>
            <a:ext cx="3787825" cy="5400000"/>
          </a:xfrm>
          <a:prstGeom prst="rect">
            <a:avLst/>
          </a:prstGeom>
          <a:noFill/>
        </p:spPr>
      </p:pic>
      <p:pic>
        <p:nvPicPr>
          <p:cNvPr id="6" name="Picture 2" descr="C:\Users\Αχιλλέας Χαλδαιάκης\Documents\Σ Υ Ν Ε Δ Ρ Ι Α\2012\Βόλος\κράτημα Παρθενίου\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76672"/>
            <a:ext cx="3712442" cy="5400000"/>
          </a:xfrm>
          <a:prstGeom prst="rect">
            <a:avLst/>
          </a:prstGeom>
          <a:noFill/>
        </p:spPr>
      </p:pic>
      <p:pic>
        <p:nvPicPr>
          <p:cNvPr id="10" name="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539552" y="6093296"/>
            <a:ext cx="304800" cy="304800"/>
          </a:xfrm>
          <a:prstGeom prst="rect">
            <a:avLst/>
          </a:prstGeom>
        </p:spPr>
      </p:pic>
      <p:pic>
        <p:nvPicPr>
          <p:cNvPr id="11" name="7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532440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9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6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l-GR" sz="4400" dirty="0" err="1" smtClean="0">
                <a:solidFill>
                  <a:srgbClr val="FF0000"/>
                </a:solidFill>
                <a:latin typeface="Palatino Linotype" pitchFamily="18" charset="0"/>
              </a:rPr>
              <a:t>ἐξηγήσεις</a:t>
            </a:r>
            <a:endParaRPr lang="el-GR" sz="44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0"/>
            <a:ext cx="8640960" cy="7461448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endParaRPr lang="el-GR" b="1" dirty="0" smtClean="0">
              <a:latin typeface="Palatino Linotype" pitchFamily="18" charset="0"/>
            </a:endParaRPr>
          </a:p>
          <a:p>
            <a:pPr algn="ctr">
              <a:buNone/>
            </a:pPr>
            <a:r>
              <a:rPr lang="el-GR" b="1" dirty="0" smtClean="0">
                <a:latin typeface="Palatino Linotype" pitchFamily="18" charset="0"/>
              </a:rPr>
              <a:t>ΣΥΝΘΕΣΕΙΣ ΠΑΡΘΕΝΙΟΥ ΙΕΡΟΜΟΝΑΧΟΥ ΤΟΥ ΜΕΤΕΩΡΙΤΟΥ</a:t>
            </a:r>
            <a:endParaRPr lang="el-GR" i="1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b="1" dirty="0" smtClean="0">
                <a:latin typeface="Palatino Linotype" pitchFamily="18" charset="0"/>
              </a:rPr>
              <a:t> </a:t>
            </a:r>
            <a:endParaRPr lang="el-GR" i="1" dirty="0" smtClean="0">
              <a:latin typeface="Palatino Linotype" pitchFamily="18" charset="0"/>
            </a:endParaRPr>
          </a:p>
          <a:p>
            <a:r>
              <a:rPr lang="el-GR" i="1" dirty="0" err="1" smtClean="0">
                <a:latin typeface="Palatino Linotype" pitchFamily="18" charset="0"/>
              </a:rPr>
              <a:t>Κατευθυνθήτω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τῶν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Προηγιασμένων</a:t>
            </a:r>
            <a:r>
              <a:rPr lang="el-GR" dirty="0" smtClean="0">
                <a:latin typeface="Palatino Linotype" pitchFamily="18" charset="0"/>
              </a:rPr>
              <a:t>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α' </a:t>
            </a:r>
            <a:r>
              <a:rPr lang="el-GR" dirty="0" err="1" smtClean="0">
                <a:latin typeface="Palatino Linotype" pitchFamily="18" charset="0"/>
              </a:rPr>
              <a:t>μέσος</a:t>
            </a:r>
            <a:r>
              <a:rPr lang="el-GR" dirty="0" smtClean="0">
                <a:latin typeface="Palatino Linotype" pitchFamily="18" charset="0"/>
              </a:rPr>
              <a:t>  </a:t>
            </a:r>
            <a:endParaRPr lang="el-GR" i="1" dirty="0" smtClean="0">
              <a:latin typeface="Palatino Linotype" pitchFamily="18" charset="0"/>
            </a:endParaRPr>
          </a:p>
          <a:p>
            <a:r>
              <a:rPr lang="el-GR" dirty="0" err="1" smtClean="0">
                <a:latin typeface="Palatino Linotype" pitchFamily="18" charset="0"/>
              </a:rPr>
              <a:t>Χερουβικὸ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τῶν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Προηγιασμένων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Νῦν</a:t>
            </a:r>
            <a:r>
              <a:rPr lang="el-GR" i="1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αἱ</a:t>
            </a:r>
            <a:r>
              <a:rPr lang="el-GR" i="1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δυνάμεις</a:t>
            </a:r>
            <a:r>
              <a:rPr lang="el-GR" dirty="0" smtClean="0">
                <a:latin typeface="Palatino Linotype" pitchFamily="18" charset="0"/>
              </a:rPr>
              <a:t>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πλ. δ'  </a:t>
            </a:r>
            <a:endParaRPr lang="el-GR" i="1" dirty="0" smtClean="0">
              <a:latin typeface="Palatino Linotype" pitchFamily="18" charset="0"/>
            </a:endParaRPr>
          </a:p>
          <a:p>
            <a:r>
              <a:rPr lang="el-GR" dirty="0" err="1" smtClean="0">
                <a:latin typeface="Palatino Linotype" pitchFamily="18" charset="0"/>
              </a:rPr>
              <a:t>Πολυέλεος</a:t>
            </a:r>
            <a:r>
              <a:rPr lang="el-GR" i="1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Δοῦλοι</a:t>
            </a:r>
            <a:r>
              <a:rPr lang="el-GR" i="1" dirty="0" smtClean="0">
                <a:latin typeface="Palatino Linotype" pitchFamily="18" charset="0"/>
              </a:rPr>
              <a:t>, </a:t>
            </a:r>
            <a:r>
              <a:rPr lang="el-GR" i="1" dirty="0" err="1" smtClean="0">
                <a:latin typeface="Palatino Linotype" pitchFamily="18" charset="0"/>
              </a:rPr>
              <a:t>Κύριον</a:t>
            </a:r>
            <a:r>
              <a:rPr lang="el-GR" dirty="0" smtClean="0">
                <a:latin typeface="Palatino Linotype" pitchFamily="18" charset="0"/>
              </a:rPr>
              <a:t>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β'  </a:t>
            </a:r>
            <a:endParaRPr lang="el-GR" i="1" dirty="0" smtClean="0">
              <a:latin typeface="Palatino Linotype" pitchFamily="18" charset="0"/>
            </a:endParaRPr>
          </a:p>
          <a:p>
            <a:r>
              <a:rPr lang="el-GR" dirty="0" err="1" smtClean="0">
                <a:latin typeface="Palatino Linotype" pitchFamily="18" charset="0"/>
              </a:rPr>
              <a:t>Δοξολογία</a:t>
            </a:r>
            <a:r>
              <a:rPr lang="el-GR" dirty="0" smtClean="0">
                <a:latin typeface="Palatino Linotype" pitchFamily="18" charset="0"/>
              </a:rPr>
              <a:t> 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α'  </a:t>
            </a:r>
            <a:endParaRPr lang="el-GR" i="1" dirty="0" smtClean="0">
              <a:latin typeface="Palatino Linotype" pitchFamily="18" charset="0"/>
            </a:endParaRPr>
          </a:p>
          <a:p>
            <a:r>
              <a:rPr lang="el-GR" dirty="0" smtClean="0">
                <a:latin typeface="Palatino Linotype" pitchFamily="18" charset="0"/>
              </a:rPr>
              <a:t>Ἀ</a:t>
            </a:r>
            <a:r>
              <a:rPr lang="en-US" dirty="0" err="1" smtClean="0">
                <a:latin typeface="Palatino Linotype" pitchFamily="18" charset="0"/>
              </a:rPr>
              <a:t>σματικὸ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 smtClean="0">
                <a:latin typeface="Palatino Linotype" pitchFamily="18" charset="0"/>
              </a:rPr>
              <a:t>Τρισάγιο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 smtClean="0">
                <a:latin typeface="Palatino Linotype" pitchFamily="18" charset="0"/>
              </a:rPr>
              <a:t>τῆς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ἴδιας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err="1" smtClean="0">
                <a:latin typeface="Palatino Linotype" pitchFamily="18" charset="0"/>
              </a:rPr>
              <a:t>Δοξολογίας</a:t>
            </a:r>
            <a:r>
              <a:rPr lang="en-US" dirty="0" smtClean="0">
                <a:latin typeface="Palatino Linotype" pitchFamily="18" charset="0"/>
              </a:rPr>
              <a:t> · </a:t>
            </a:r>
            <a:r>
              <a:rPr lang="en-US" dirty="0" err="1" smtClean="0">
                <a:latin typeface="Palatino Linotype" pitchFamily="18" charset="0"/>
              </a:rPr>
              <a:t>ἦχος</a:t>
            </a:r>
            <a:r>
              <a:rPr lang="en-US" dirty="0" smtClean="0">
                <a:latin typeface="Palatino Linotype" pitchFamily="18" charset="0"/>
              </a:rPr>
              <a:t> α'  </a:t>
            </a:r>
            <a:endParaRPr lang="el-GR" i="1" dirty="0" smtClean="0">
              <a:latin typeface="Palatino Linotype" pitchFamily="18" charset="0"/>
            </a:endParaRPr>
          </a:p>
          <a:p>
            <a:r>
              <a:rPr lang="el-GR" dirty="0" err="1" smtClean="0">
                <a:latin typeface="Palatino Linotype" pitchFamily="18" charset="0"/>
              </a:rPr>
              <a:t>Δοξολογία</a:t>
            </a:r>
            <a:r>
              <a:rPr lang="el-GR" dirty="0" smtClean="0">
                <a:latin typeface="Palatino Linotype" pitchFamily="18" charset="0"/>
              </a:rPr>
              <a:t> 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δ' </a:t>
            </a:r>
            <a:r>
              <a:rPr lang="el-GR" dirty="0" err="1" smtClean="0">
                <a:latin typeface="Palatino Linotype" pitchFamily="18" charset="0"/>
              </a:rPr>
              <a:t>λέγετος</a:t>
            </a:r>
            <a:r>
              <a:rPr lang="el-GR" dirty="0" smtClean="0">
                <a:latin typeface="Palatino Linotype" pitchFamily="18" charset="0"/>
              </a:rPr>
              <a:t>  </a:t>
            </a:r>
            <a:endParaRPr lang="el-GR" i="1" dirty="0" smtClean="0">
              <a:latin typeface="Palatino Linotype" pitchFamily="18" charset="0"/>
            </a:endParaRPr>
          </a:p>
          <a:p>
            <a:r>
              <a:rPr lang="el-GR" i="1" dirty="0" err="1" smtClean="0">
                <a:latin typeface="Palatino Linotype" pitchFamily="18" charset="0"/>
              </a:rPr>
              <a:t>Τῇ</a:t>
            </a:r>
            <a:r>
              <a:rPr lang="el-GR" i="1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ὑπερμάχῳ</a:t>
            </a:r>
            <a:r>
              <a:rPr lang="el-GR" dirty="0" smtClean="0">
                <a:latin typeface="Palatino Linotype" pitchFamily="18" charset="0"/>
              </a:rPr>
              <a:t> 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α'  </a:t>
            </a:r>
          </a:p>
          <a:p>
            <a:r>
              <a:rPr lang="en-US" dirty="0" err="1" smtClean="0">
                <a:latin typeface="Palatino Linotype" pitchFamily="18" charset="0"/>
              </a:rPr>
              <a:t>Κράτημα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l-GR" dirty="0" smtClean="0">
                <a:latin typeface="Palatino Linotype" pitchFamily="18" charset="0"/>
              </a:rPr>
              <a:t>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α</a:t>
            </a:r>
            <a:r>
              <a:rPr lang="en-US" dirty="0" smtClean="0">
                <a:latin typeface="Palatino Linotype" pitchFamily="18" charset="0"/>
              </a:rPr>
              <a:t>'  </a:t>
            </a: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 </a:t>
            </a:r>
          </a:p>
          <a:p>
            <a:pPr algn="ctr">
              <a:buNone/>
            </a:pPr>
            <a:r>
              <a:rPr lang="el-GR" b="1" dirty="0" smtClean="0">
                <a:latin typeface="Palatino Linotype" pitchFamily="18" charset="0"/>
              </a:rPr>
              <a:t>ΣΥΝΘΕΣΕΙΣ ΜΑΝΟΛΑΚΗ ΠΡΩΤΟΨΑΛΤΗ ΤΡΙΚΚΗΣ</a:t>
            </a:r>
            <a:endParaRPr lang="el-GR" i="1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b="1" dirty="0" smtClean="0">
                <a:latin typeface="Palatino Linotype" pitchFamily="18" charset="0"/>
              </a:rPr>
              <a:t> </a:t>
            </a:r>
            <a:endParaRPr lang="el-GR" dirty="0" smtClean="0">
              <a:latin typeface="Palatino Linotype" pitchFamily="18" charset="0"/>
            </a:endParaRPr>
          </a:p>
          <a:p>
            <a:r>
              <a:rPr lang="el-GR" dirty="0" smtClean="0">
                <a:latin typeface="Palatino Linotype" pitchFamily="18" charset="0"/>
              </a:rPr>
              <a:t>Πολυέλεος </a:t>
            </a:r>
            <a:r>
              <a:rPr lang="el-GR" i="1" dirty="0" err="1" smtClean="0">
                <a:latin typeface="Palatino Linotype" pitchFamily="18" charset="0"/>
              </a:rPr>
              <a:t>Δοῦλοι</a:t>
            </a:r>
            <a:r>
              <a:rPr lang="el-GR" i="1" dirty="0" smtClean="0">
                <a:latin typeface="Palatino Linotype" pitchFamily="18" charset="0"/>
              </a:rPr>
              <a:t>, </a:t>
            </a:r>
            <a:r>
              <a:rPr lang="el-GR" i="1" dirty="0" err="1" smtClean="0">
                <a:latin typeface="Palatino Linotype" pitchFamily="18" charset="0"/>
              </a:rPr>
              <a:t>Κύριον</a:t>
            </a:r>
            <a:r>
              <a:rPr lang="el-GR" dirty="0" smtClean="0">
                <a:latin typeface="Palatino Linotype" pitchFamily="18" charset="0"/>
              </a:rPr>
              <a:t>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δ’ </a:t>
            </a:r>
            <a:r>
              <a:rPr lang="el-GR" dirty="0" err="1" smtClean="0">
                <a:latin typeface="Palatino Linotype" pitchFamily="18" charset="0"/>
              </a:rPr>
              <a:t>αγια</a:t>
            </a:r>
            <a:r>
              <a:rPr lang="el-GR" dirty="0" smtClean="0">
                <a:latin typeface="Palatino Linotype" pitchFamily="18" charset="0"/>
              </a:rPr>
              <a:t> </a:t>
            </a: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 </a:t>
            </a:r>
          </a:p>
          <a:p>
            <a:pPr algn="ctr">
              <a:buNone/>
            </a:pPr>
            <a:r>
              <a:rPr lang="el-GR" b="1" dirty="0" smtClean="0">
                <a:latin typeface="Palatino Linotype" pitchFamily="18" charset="0"/>
              </a:rPr>
              <a:t>ΣΥΝΘΕΣΕΙΣ ΠΑΝΑΓΙΩΤΟΥ ΤΟΥ ΝΕΟΥ ΧΡΥΣΑΦΗ</a:t>
            </a:r>
            <a:endParaRPr lang="el-GR" i="1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 </a:t>
            </a:r>
          </a:p>
          <a:p>
            <a:r>
              <a:rPr lang="el-GR" dirty="0" err="1" smtClean="0">
                <a:latin typeface="Palatino Linotype" pitchFamily="18" charset="0"/>
              </a:rPr>
              <a:t>Νουθεσία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τῶν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μελλόντων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μαθεῖν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τὴν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ἐπιστήμην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τῆς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μουσικῆς</a:t>
            </a:r>
            <a:r>
              <a:rPr lang="el-GR" dirty="0" smtClean="0">
                <a:latin typeface="Palatino Linotype" pitchFamily="18" charset="0"/>
              </a:rPr>
              <a:t>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α' </a:t>
            </a:r>
            <a:r>
              <a:rPr lang="el-GR" dirty="0" err="1" smtClean="0">
                <a:latin typeface="Palatino Linotype" pitchFamily="18" charset="0"/>
              </a:rPr>
              <a:t>ἔσω</a:t>
            </a:r>
            <a:r>
              <a:rPr lang="el-GR" i="1" dirty="0" smtClean="0">
                <a:latin typeface="Palatino Linotype" pitchFamily="18" charset="0"/>
              </a:rPr>
              <a:t> Ὁ </a:t>
            </a:r>
            <a:r>
              <a:rPr lang="el-GR" i="1" dirty="0" err="1" smtClean="0">
                <a:latin typeface="Palatino Linotype" pitchFamily="18" charset="0"/>
              </a:rPr>
              <a:t>θέλων</a:t>
            </a:r>
            <a:r>
              <a:rPr lang="el-GR" i="1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μουσικὴν</a:t>
            </a:r>
            <a:r>
              <a:rPr lang="el-GR" i="1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μαθεῖν</a:t>
            </a:r>
            <a:endParaRPr lang="el-GR" i="1" dirty="0" smtClean="0">
              <a:latin typeface="Palatino Linotype" pitchFamily="18" charset="0"/>
            </a:endParaRPr>
          </a:p>
          <a:p>
            <a:pPr>
              <a:buNone/>
            </a:pPr>
            <a:endParaRPr lang="el-GR" b="1" dirty="0" smtClean="0">
              <a:latin typeface="Palatino Linotype" pitchFamily="18" charset="0"/>
            </a:endParaRPr>
          </a:p>
          <a:p>
            <a:pPr algn="ctr">
              <a:buNone/>
            </a:pPr>
            <a:r>
              <a:rPr lang="el-GR" b="1" dirty="0" smtClean="0">
                <a:latin typeface="Palatino Linotype" pitchFamily="18" charset="0"/>
              </a:rPr>
              <a:t>ΣΥΝΘΕΣΕΙΣ ΙΑΚΩΒΟΥ ΠΡΩΤΟΨΑΛΤΟΥ</a:t>
            </a:r>
            <a:endParaRPr lang="el-GR" i="1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 </a:t>
            </a:r>
          </a:p>
          <a:p>
            <a:r>
              <a:rPr lang="el-GR" dirty="0" err="1" smtClean="0">
                <a:latin typeface="Palatino Linotype" pitchFamily="18" charset="0"/>
              </a:rPr>
              <a:t>Δοξαστικὸ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ἀποστίχων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ἑορτῆς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ἁγίου</a:t>
            </a:r>
            <a:r>
              <a:rPr lang="el-GR" dirty="0" smtClean="0">
                <a:latin typeface="Palatino Linotype" pitchFamily="18" charset="0"/>
              </a:rPr>
              <a:t> Γεωργίου·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πλ. α’ </a:t>
            </a:r>
            <a:r>
              <a:rPr lang="el-GR" i="1" dirty="0" err="1" smtClean="0">
                <a:latin typeface="Palatino Linotype" pitchFamily="18" charset="0"/>
              </a:rPr>
              <a:t>Ἀνέτειλεν</a:t>
            </a:r>
            <a:r>
              <a:rPr lang="el-GR" i="1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τὸ</a:t>
            </a:r>
            <a:r>
              <a:rPr lang="el-GR" i="1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ἔαρ</a:t>
            </a: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i="1" dirty="0" smtClean="0">
                <a:latin typeface="Palatino Linotype" pitchFamily="18" charset="0"/>
              </a:rPr>
              <a:t> </a:t>
            </a:r>
            <a:endParaRPr lang="el-GR" dirty="0" smtClean="0">
              <a:latin typeface="Palatino Linotype" pitchFamily="18" charset="0"/>
            </a:endParaRPr>
          </a:p>
          <a:p>
            <a:pPr algn="ctr">
              <a:buNone/>
            </a:pPr>
            <a:r>
              <a:rPr lang="el-GR" b="1" dirty="0" smtClean="0">
                <a:latin typeface="Palatino Linotype" pitchFamily="18" charset="0"/>
              </a:rPr>
              <a:t>ΣΥΝΘΕΣΕΙΣ ΠΕΤΡΟΥ ΠΕΛΟΠΟΝΝΗΣΙΟΥ</a:t>
            </a:r>
            <a:endParaRPr lang="el-GR" i="1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 </a:t>
            </a:r>
          </a:p>
          <a:p>
            <a:r>
              <a:rPr lang="el-GR" dirty="0" err="1" smtClean="0">
                <a:latin typeface="Palatino Linotype" pitchFamily="18" charset="0"/>
              </a:rPr>
              <a:t>Δοξαστικὸ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ἀποστίχων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ἑορτῆς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ἁγίων</a:t>
            </a:r>
            <a:r>
              <a:rPr lang="el-GR" dirty="0" smtClean="0">
                <a:latin typeface="Palatino Linotype" pitchFamily="18" charset="0"/>
              </a:rPr>
              <a:t> Κωνσταντίνου </a:t>
            </a:r>
            <a:r>
              <a:rPr lang="el-GR" dirty="0" err="1" smtClean="0">
                <a:latin typeface="Palatino Linotype" pitchFamily="18" charset="0"/>
              </a:rPr>
              <a:t>καὶ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Ἑλένης</a:t>
            </a:r>
            <a:r>
              <a:rPr lang="el-GR" dirty="0" smtClean="0">
                <a:latin typeface="Palatino Linotype" pitchFamily="18" charset="0"/>
              </a:rPr>
              <a:t>· </a:t>
            </a:r>
            <a:r>
              <a:rPr lang="el-GR" dirty="0" err="1" smtClean="0">
                <a:latin typeface="Palatino Linotype" pitchFamily="18" charset="0"/>
              </a:rPr>
              <a:t>ἦχος</a:t>
            </a:r>
            <a:r>
              <a:rPr lang="el-GR" dirty="0" smtClean="0">
                <a:latin typeface="Palatino Linotype" pitchFamily="18" charset="0"/>
              </a:rPr>
              <a:t> πλ. δ’ </a:t>
            </a:r>
            <a:r>
              <a:rPr lang="el-GR" i="1" dirty="0" smtClean="0">
                <a:latin typeface="Palatino Linotype" pitchFamily="18" charset="0"/>
              </a:rPr>
              <a:t>Σέλας </a:t>
            </a:r>
            <a:r>
              <a:rPr lang="el-GR" i="1" dirty="0" err="1" smtClean="0">
                <a:latin typeface="Palatino Linotype" pitchFamily="18" charset="0"/>
              </a:rPr>
              <a:t>φαεινότατον</a:t>
            </a: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endParaRPr lang="el-GR" dirty="0" smtClean="0">
              <a:latin typeface="Palatino Linotype" pitchFamily="18" charset="0"/>
            </a:endParaRPr>
          </a:p>
          <a:p>
            <a:pPr algn="ctr">
              <a:buNone/>
            </a:pPr>
            <a:r>
              <a:rPr lang="el-GR" b="1" dirty="0" smtClean="0">
                <a:latin typeface="Palatino Linotype" pitchFamily="18" charset="0"/>
              </a:rPr>
              <a:t>ΚΟΣΜΙΚΑ ΤΡΑΓΟΥΔΙΑ</a:t>
            </a:r>
            <a:endParaRPr lang="el-GR" i="1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b="1" dirty="0" smtClean="0">
                <a:latin typeface="Palatino Linotype" pitchFamily="18" charset="0"/>
              </a:rPr>
              <a:t> </a:t>
            </a:r>
            <a:endParaRPr lang="el-GR" i="1" dirty="0" smtClean="0">
              <a:latin typeface="Palatino Linotype" pitchFamily="18" charset="0"/>
            </a:endParaRPr>
          </a:p>
          <a:p>
            <a:r>
              <a:rPr lang="el-GR" dirty="0" err="1" smtClean="0">
                <a:latin typeface="Palatino Linotype" pitchFamily="18" charset="0"/>
              </a:rPr>
              <a:t>Τὸ</a:t>
            </a:r>
            <a:r>
              <a:rPr lang="el-GR" dirty="0" smtClean="0">
                <a:latin typeface="Palatino Linotype" pitchFamily="18" charset="0"/>
              </a:rPr>
              <a:t> </a:t>
            </a:r>
            <a:r>
              <a:rPr lang="el-GR" dirty="0" err="1" smtClean="0">
                <a:latin typeface="Palatino Linotype" pitchFamily="18" charset="0"/>
              </a:rPr>
              <a:t>τραγούδι</a:t>
            </a:r>
            <a:r>
              <a:rPr lang="el-GR" dirty="0" smtClean="0">
                <a:latin typeface="Palatino Linotype" pitchFamily="18" charset="0"/>
              </a:rPr>
              <a:t>· </a:t>
            </a:r>
            <a:r>
              <a:rPr lang="el-GR" i="1" dirty="0" err="1" smtClean="0">
                <a:latin typeface="Palatino Linotype" pitchFamily="18" charset="0"/>
              </a:rPr>
              <a:t>Τί</a:t>
            </a:r>
            <a:r>
              <a:rPr lang="el-GR" i="1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περιφορὰ</a:t>
            </a:r>
            <a:r>
              <a:rPr lang="el-GR" i="1" dirty="0" smtClean="0">
                <a:latin typeface="Palatino Linotype" pitchFamily="18" charset="0"/>
              </a:rPr>
              <a:t> </a:t>
            </a:r>
            <a:r>
              <a:rPr lang="el-GR" i="1" dirty="0" err="1" smtClean="0">
                <a:latin typeface="Palatino Linotype" pitchFamily="18" charset="0"/>
              </a:rPr>
              <a:t>ἀθλία</a:t>
            </a:r>
            <a:endParaRPr lang="el-GR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l-GR" dirty="0" smtClean="0">
                <a:latin typeface="Palatino Linotype" pitchFamily="18" charset="0"/>
              </a:rPr>
              <a:t> </a:t>
            </a:r>
          </a:p>
          <a:p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162</Words>
  <Application>Microsoft Office PowerPoint</Application>
  <PresentationFormat>Προβολή στην οθόνη (4:3)</PresentationFormat>
  <Paragraphs>188</Paragraphs>
  <Slides>75</Slides>
  <Notes>75</Notes>
  <HiddenSlides>0</HiddenSlides>
  <MMClips>7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75</vt:i4>
      </vt:variant>
    </vt:vector>
  </HeadingPairs>
  <TitlesOfParts>
    <vt:vector size="76" baseType="lpstr">
      <vt:lpstr>Θέμα του Office</vt:lpstr>
      <vt:lpstr>Ἀχιλλεὺς Γ. Χαλδαιάκης   ΕΞΗΓΗΣΗ καὶ ἐξηγήσεις 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Μεταμ. 329, φ. 114v</vt:lpstr>
      <vt:lpstr>Μεταμ. 329, φ. 115r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ἁγ. Στεφάνου 35, φ. 34v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Ἀχιλλεὺς Γ. Χαλδαιάκης    ΕΞΗΓΗΣΗ καὶ ἐξηγήσεις </dc:title>
  <dc:creator>Αχιλλέας Χαλδαιάκης</dc:creator>
  <cp:lastModifiedBy>Αχιλλέας Χαλδαιάκης</cp:lastModifiedBy>
  <cp:revision>9</cp:revision>
  <dcterms:created xsi:type="dcterms:W3CDTF">2012-02-13T09:11:26Z</dcterms:created>
  <dcterms:modified xsi:type="dcterms:W3CDTF">2012-02-16T16:48:01Z</dcterms:modified>
</cp:coreProperties>
</file>