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3"/>
  </p:notesMasterIdLst>
  <p:sldIdLst>
    <p:sldId id="256" r:id="rId2"/>
    <p:sldId id="314" r:id="rId3"/>
    <p:sldId id="315" r:id="rId4"/>
    <p:sldId id="257" r:id="rId5"/>
    <p:sldId id="258" r:id="rId6"/>
    <p:sldId id="316" r:id="rId7"/>
    <p:sldId id="317" r:id="rId8"/>
    <p:sldId id="334"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5" r:id="rId22"/>
    <p:sldId id="271" r:id="rId23"/>
    <p:sldId id="272" r:id="rId24"/>
    <p:sldId id="273" r:id="rId25"/>
    <p:sldId id="276" r:id="rId26"/>
    <p:sldId id="277" r:id="rId27"/>
    <p:sldId id="274" r:id="rId28"/>
    <p:sldId id="278" r:id="rId29"/>
    <p:sldId id="279" r:id="rId30"/>
    <p:sldId id="280" r:id="rId31"/>
    <p:sldId id="281" r:id="rId32"/>
    <p:sldId id="336" r:id="rId33"/>
    <p:sldId id="286" r:id="rId34"/>
    <p:sldId id="312" r:id="rId35"/>
    <p:sldId id="313" r:id="rId36"/>
    <p:sldId id="282" r:id="rId37"/>
    <p:sldId id="283" r:id="rId38"/>
    <p:sldId id="284" r:id="rId39"/>
    <p:sldId id="285" r:id="rId40"/>
    <p:sldId id="287" r:id="rId41"/>
    <p:sldId id="288" r:id="rId42"/>
    <p:sldId id="289" r:id="rId43"/>
    <p:sldId id="311"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 id="331" r:id="rId58"/>
    <p:sldId id="307" r:id="rId59"/>
    <p:sldId id="332" r:id="rId60"/>
    <p:sldId id="333" r:id="rId61"/>
    <p:sldId id="310" r:id="rId6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D26-D918-4757-87EE-DF6AE4629A99}" type="datetimeFigureOut">
              <a:rPr lang="el-GR" smtClean="0"/>
              <a:pPr/>
              <a:t>6/12/2012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85224-6588-464A-A6A4-2941A49CEC76}"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BFDDE31-CE8E-467D-9562-4A2DD6923B0E}"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BFDDE31-CE8E-467D-9562-4A2DD6923B0E}"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6BFDDE31-CE8E-467D-9562-4A2DD6923B0E}"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56</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57</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58</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59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60</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61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D7F85224-6588-464A-A6A4-2941A49CEC76}"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CF30FC2-A7FA-4A2D-A72E-D302829F550A}" type="datetimeFigureOut">
              <a:rPr lang="el-GR" smtClean="0"/>
              <a:pPr/>
              <a:t>6/12/2012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730EEDB-486C-49C7-AE69-0A119EAD6AE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30FC2-A7FA-4A2D-A72E-D302829F550A}" type="datetimeFigureOut">
              <a:rPr lang="el-GR" smtClean="0"/>
              <a:pPr/>
              <a:t>6/12/2012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0EEDB-486C-49C7-AE69-0A119EAD6AE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76672"/>
            <a:ext cx="7772400" cy="1872209"/>
          </a:xfrm>
        </p:spPr>
        <p:txBody>
          <a:bodyPr>
            <a:normAutofit fontScale="90000"/>
          </a:bodyPr>
          <a:lstStyle/>
          <a:p>
            <a:r>
              <a:rPr lang="el-GR" sz="4000" b="1" dirty="0" smtClean="0"/>
              <a:t/>
            </a:r>
            <a:br>
              <a:rPr lang="el-GR" sz="4000" b="1" dirty="0" smtClean="0"/>
            </a:br>
            <a:r>
              <a:rPr lang="el-GR" sz="4000" b="1" dirty="0" smtClean="0"/>
              <a:t/>
            </a:r>
            <a:br>
              <a:rPr lang="el-GR" sz="4000" b="1" dirty="0" smtClean="0"/>
            </a:br>
            <a:r>
              <a:rPr lang="el-GR" sz="4000" b="1" dirty="0" smtClean="0"/>
              <a:t/>
            </a:r>
            <a:br>
              <a:rPr lang="el-GR" sz="4000" b="1" dirty="0" smtClean="0"/>
            </a:br>
            <a:r>
              <a:rPr lang="el-GR" sz="4000" b="1" dirty="0" smtClean="0"/>
              <a:t/>
            </a:r>
            <a:br>
              <a:rPr lang="el-GR" sz="4000" b="1" dirty="0" smtClean="0"/>
            </a:br>
            <a:r>
              <a:rPr lang="el-GR" sz="4000" b="1" dirty="0" smtClean="0"/>
              <a:t/>
            </a:r>
            <a:br>
              <a:rPr lang="el-GR" sz="4000" b="1" dirty="0" smtClean="0"/>
            </a:br>
            <a:r>
              <a:rPr lang="en-US" sz="4000" b="1" dirty="0" smtClean="0"/>
              <a:t/>
            </a:r>
            <a:br>
              <a:rPr lang="en-US" sz="4000" b="1" dirty="0" smtClean="0"/>
            </a:br>
            <a:r>
              <a:rPr lang="en-US" sz="4000" b="1" dirty="0" err="1" smtClean="0"/>
              <a:t>Achilleas</a:t>
            </a:r>
            <a:r>
              <a:rPr lang="en-US" sz="4000" b="1" dirty="0" smtClean="0"/>
              <a:t> </a:t>
            </a:r>
            <a:r>
              <a:rPr lang="en-US" sz="4000" b="1" dirty="0" err="1" smtClean="0"/>
              <a:t>Chaldaeakes</a:t>
            </a:r>
            <a:r>
              <a:rPr lang="en-US" sz="4000" b="1" dirty="0" smtClean="0"/>
              <a:t> </a:t>
            </a:r>
            <a:r>
              <a:rPr lang="el-GR" sz="4000" b="1" dirty="0" smtClean="0"/>
              <a:t/>
            </a:r>
            <a:br>
              <a:rPr lang="el-GR" sz="4000" b="1" dirty="0" smtClean="0"/>
            </a:br>
            <a:r>
              <a:rPr lang="en-US" sz="2000" dirty="0" smtClean="0"/>
              <a:t>Associate Professor of Byzantine Musicology</a:t>
            </a:r>
            <a:r>
              <a:rPr lang="el-GR" sz="2000" dirty="0" smtClean="0"/>
              <a:t/>
            </a:r>
            <a:br>
              <a:rPr lang="el-GR" sz="2000" dirty="0" smtClean="0"/>
            </a:br>
            <a:r>
              <a:rPr lang="en-US" sz="2000" dirty="0" smtClean="0"/>
              <a:t>at the Music Department of the National and </a:t>
            </a:r>
            <a:r>
              <a:rPr lang="en-US" sz="2000" dirty="0" err="1" smtClean="0"/>
              <a:t>Kapodistrian</a:t>
            </a:r>
            <a:r>
              <a:rPr lang="en-US" sz="2000" dirty="0" smtClean="0"/>
              <a:t> University of Athens</a:t>
            </a:r>
            <a:r>
              <a:rPr lang="el-GR" sz="2000" dirty="0" smtClean="0"/>
              <a:t> </a:t>
            </a:r>
            <a:r>
              <a:rPr lang="en-US" sz="2000" dirty="0" smtClean="0"/>
              <a:t> </a:t>
            </a:r>
            <a:r>
              <a:rPr lang="el-GR" sz="4000" dirty="0" smtClean="0"/>
              <a:t/>
            </a:r>
            <a:br>
              <a:rPr lang="el-GR" sz="4000" dirty="0" smtClean="0"/>
            </a:br>
            <a:r>
              <a:rPr lang="el-GR" sz="4000" dirty="0" smtClean="0"/>
              <a:t/>
            </a:r>
            <a:br>
              <a:rPr lang="el-GR" sz="4000" dirty="0" smtClean="0"/>
            </a:br>
            <a:r>
              <a:rPr lang="el-GR" sz="4000" dirty="0" smtClean="0"/>
              <a:t/>
            </a:r>
            <a:br>
              <a:rPr lang="el-GR" sz="4000" dirty="0" smtClean="0"/>
            </a:br>
            <a:r>
              <a:rPr lang="en-US" sz="4900" b="1" i="1" dirty="0" smtClean="0"/>
              <a:t>Byzantine Music “under cover”: </a:t>
            </a:r>
            <a:r>
              <a:rPr lang="el-GR" sz="4000" dirty="0" smtClean="0"/>
              <a:t/>
            </a:r>
            <a:br>
              <a:rPr lang="el-GR" sz="4000" dirty="0" smtClean="0"/>
            </a:br>
            <a:r>
              <a:rPr lang="en-US" sz="4000" i="1" dirty="0" smtClean="0"/>
              <a:t>exploring the true meaning </a:t>
            </a:r>
            <a:r>
              <a:rPr lang="el-GR" sz="4000" i="1" dirty="0" smtClean="0"/>
              <a:t/>
            </a:r>
            <a:br>
              <a:rPr lang="el-GR" sz="4000" i="1" dirty="0" smtClean="0"/>
            </a:br>
            <a:r>
              <a:rPr lang="en-US" sz="4000" i="1" dirty="0" smtClean="0"/>
              <a:t>of the so-called </a:t>
            </a:r>
            <a:r>
              <a:rPr lang="en-US" sz="4000" i="1" dirty="0" err="1" smtClean="0"/>
              <a:t>Parallage</a:t>
            </a:r>
            <a:r>
              <a:rPr lang="el-GR" sz="4000" dirty="0" smtClean="0"/>
              <a:t/>
            </a:r>
            <a:br>
              <a:rPr lang="el-GR" sz="4000" dirty="0" smtClean="0"/>
            </a:br>
            <a:r>
              <a:rPr lang="en-US" sz="2000" dirty="0" smtClean="0"/>
              <a:t> </a:t>
            </a: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l-GR" sz="2000" dirty="0" smtClean="0"/>
              <a:t/>
            </a:r>
            <a:br>
              <a:rPr lang="el-GR" sz="2000" dirty="0" smtClean="0"/>
            </a:br>
            <a:r>
              <a:rPr lang="en-US" sz="2000" b="1" i="1" dirty="0" err="1" smtClean="0"/>
              <a:t>Axion</a:t>
            </a:r>
            <a:r>
              <a:rPr lang="en-US" sz="2000" b="1" i="1" dirty="0" smtClean="0"/>
              <a:t> </a:t>
            </a:r>
            <a:r>
              <a:rPr lang="en-US" sz="2000" b="1" i="1" dirty="0" err="1" smtClean="0"/>
              <a:t>Estin</a:t>
            </a:r>
            <a:r>
              <a:rPr lang="en-US" sz="2000" b="1" i="1" dirty="0" smtClean="0"/>
              <a:t> 2012 Conference (</a:t>
            </a:r>
            <a:r>
              <a:rPr lang="el-GR" sz="2000" b="1" i="1" dirty="0" smtClean="0"/>
              <a:t>ΝΥ </a:t>
            </a:r>
            <a:r>
              <a:rPr lang="en-US" sz="2000" b="1" i="1" dirty="0" smtClean="0"/>
              <a:t>December 8</a:t>
            </a:r>
            <a:r>
              <a:rPr lang="en-US" sz="2000" b="1" i="1" baseline="30000" dirty="0" smtClean="0"/>
              <a:t>th</a:t>
            </a:r>
            <a:r>
              <a:rPr lang="en-US" sz="2000" b="1" i="1" dirty="0" smtClean="0"/>
              <a:t> 2012)</a:t>
            </a:r>
            <a:endParaRPr lang="el-GR" sz="2000" dirty="0"/>
          </a:p>
        </p:txBody>
      </p:sp>
      <p:sp>
        <p:nvSpPr>
          <p:cNvPr id="3" name="2 - Υπότιτλος"/>
          <p:cNvSpPr>
            <a:spLocks noGrp="1"/>
          </p:cNvSpPr>
          <p:nvPr>
            <p:ph type="subTitle" idx="1"/>
          </p:nvPr>
        </p:nvSpPr>
        <p:spPr>
          <a:xfrm>
            <a:off x="0" y="5567928"/>
            <a:ext cx="9144000" cy="1101432"/>
          </a:xfrm>
        </p:spPr>
        <p:txBody>
          <a:bodyPr>
            <a:noAutofit/>
          </a:bodyPr>
          <a:lstStyle/>
          <a:p>
            <a:endParaRPr lang="el-GR" sz="3600" b="1"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13.JPG"/>
          <p:cNvPicPr>
            <a:picLocks noGrp="1" noChangeAspect="1" noChangeArrowheads="1"/>
          </p:cNvPicPr>
          <p:nvPr>
            <p:ph idx="1"/>
          </p:nvPr>
        </p:nvPicPr>
        <p:blipFill>
          <a:blip r:embed="rId3" cstate="print"/>
          <a:stretch>
            <a:fillRect/>
          </a:stretch>
        </p:blipFill>
        <p:spPr bwMode="auto">
          <a:xfrm>
            <a:off x="1553055" y="1600200"/>
            <a:ext cx="6037890"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01.JPG"/>
          <p:cNvPicPr>
            <a:picLocks noGrp="1" noChangeAspect="1" noChangeArrowheads="1"/>
          </p:cNvPicPr>
          <p:nvPr>
            <p:ph idx="1"/>
          </p:nvPr>
        </p:nvPicPr>
        <p:blipFill>
          <a:blip r:embed="rId3" cstate="print"/>
          <a:stretch>
            <a:fillRect/>
          </a:stretch>
        </p:blipFill>
        <p:spPr bwMode="auto">
          <a:xfrm>
            <a:off x="1553055" y="1600200"/>
            <a:ext cx="6037890" cy="45259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04.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11.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07.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09.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06.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12.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13.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11.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23528" y="1628800"/>
            <a:ext cx="7992888" cy="5040560"/>
          </a:xfrm>
        </p:spPr>
        <p:txBody>
          <a:bodyPr>
            <a:normAutofit/>
          </a:bodyPr>
          <a:lstStyle/>
          <a:p>
            <a:pPr algn="just">
              <a:buNone/>
            </a:pPr>
            <a:r>
              <a:rPr lang="el-GR" dirty="0" smtClean="0"/>
              <a:t>	</a:t>
            </a:r>
            <a:r>
              <a:rPr lang="en-US" i="1" dirty="0" smtClean="0"/>
              <a:t>“</a:t>
            </a:r>
            <a:r>
              <a:rPr lang="en-US" b="1" i="1" dirty="0" err="1" smtClean="0"/>
              <a:t>Parallage</a:t>
            </a:r>
            <a:r>
              <a:rPr lang="en-US" i="1" dirty="0" smtClean="0"/>
              <a:t> was to adapt the polysyllable notes on the </a:t>
            </a:r>
            <a:r>
              <a:rPr lang="en-US" i="1" dirty="0" err="1" smtClean="0"/>
              <a:t>neumes</a:t>
            </a:r>
            <a:r>
              <a:rPr lang="en-US" i="1" dirty="0" smtClean="0"/>
              <a:t> of the melody’s quantity, written, and to chant their continuous ascent and descent, and never the </a:t>
            </a:r>
            <a:r>
              <a:rPr lang="en-US" i="1" dirty="0" err="1" smtClean="0"/>
              <a:t>ison</a:t>
            </a:r>
            <a:r>
              <a:rPr lang="en-US" i="1" dirty="0" smtClean="0"/>
              <a:t> or large intervals”</a:t>
            </a:r>
            <a:endParaRPr lang="el-GR" i="1" dirty="0" smtClean="0"/>
          </a:p>
          <a:p>
            <a:pPr algn="just">
              <a:buNone/>
            </a:pPr>
            <a:endParaRPr lang="el-GR" i="1" dirty="0" smtClean="0"/>
          </a:p>
          <a:p>
            <a:pPr algn="just">
              <a:buNone/>
            </a:pPr>
            <a:r>
              <a:rPr lang="el-GR" sz="1600" i="1" dirty="0" smtClean="0"/>
              <a:t>	</a:t>
            </a:r>
          </a:p>
          <a:p>
            <a:pPr algn="just">
              <a:buNone/>
            </a:pPr>
            <a:r>
              <a:rPr lang="el-GR" sz="1600" i="1" dirty="0" smtClean="0"/>
              <a:t>	</a:t>
            </a:r>
            <a:r>
              <a:rPr lang="en-US" sz="1600" i="1" dirty="0" smtClean="0"/>
              <a:t>Great Theory of Music by </a:t>
            </a:r>
            <a:r>
              <a:rPr lang="en-US" sz="1600" i="1" dirty="0" err="1" smtClean="0"/>
              <a:t>Chrysanthos</a:t>
            </a:r>
            <a:r>
              <a:rPr lang="en-US" sz="1600" i="1" dirty="0" smtClean="0"/>
              <a:t> of </a:t>
            </a:r>
            <a:r>
              <a:rPr lang="en-US" sz="1600" i="1" dirty="0" err="1" smtClean="0"/>
              <a:t>Madytos</a:t>
            </a:r>
            <a:r>
              <a:rPr lang="en-US" sz="1600" dirty="0" smtClean="0"/>
              <a:t>, translated by Katy </a:t>
            </a:r>
            <a:r>
              <a:rPr lang="en-US" sz="1600" dirty="0" err="1" smtClean="0"/>
              <a:t>Romanou</a:t>
            </a:r>
            <a:r>
              <a:rPr lang="en-US" sz="1600" dirty="0" smtClean="0"/>
              <a:t>, New York 2010 (The </a:t>
            </a:r>
            <a:r>
              <a:rPr lang="en-US" sz="1600" dirty="0" err="1" smtClean="0"/>
              <a:t>Axion</a:t>
            </a:r>
            <a:r>
              <a:rPr lang="en-US" sz="1600" dirty="0" smtClean="0"/>
              <a:t> </a:t>
            </a:r>
            <a:r>
              <a:rPr lang="en-US" sz="1600" dirty="0" err="1" smtClean="0"/>
              <a:t>Estin</a:t>
            </a:r>
            <a:r>
              <a:rPr lang="en-US" sz="1600" dirty="0" smtClean="0"/>
              <a:t> Foundation, New Rochelle), p. 242</a:t>
            </a:r>
            <a:r>
              <a:rPr lang="en-US" sz="1600" baseline="30000" dirty="0" smtClean="0"/>
              <a:t>§70</a:t>
            </a:r>
            <a:r>
              <a:rPr lang="en-US" sz="1600" dirty="0" smtClean="0"/>
              <a:t> </a:t>
            </a:r>
            <a:endParaRPr lang="el-GR"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09.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07.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60003.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15.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17.JPG"/>
          <p:cNvPicPr>
            <a:picLocks noGrp="1" noChangeAspect="1" noChangeArrowheads="1"/>
          </p:cNvPicPr>
          <p:nvPr>
            <p:ph idx="1"/>
          </p:nvPr>
        </p:nvPicPr>
        <p:blipFill>
          <a:blip r:embed="rId3" cstate="print"/>
          <a:stretch>
            <a:fillRect/>
          </a:stretch>
        </p:blipFill>
        <p:spPr bwMode="auto">
          <a:xfrm>
            <a:off x="1553055" y="1600200"/>
            <a:ext cx="6037890" cy="45259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endParaRPr lang="el-GR" sz="5400" b="1">
              <a:latin typeface="MgMemoriesApla UC Pol" pitchFamily="2" charset="0"/>
            </a:endParaRPr>
          </a:p>
        </p:txBody>
      </p:sp>
      <p:sp>
        <p:nvSpPr>
          <p:cNvPr id="56323" name="Rectangle 3"/>
          <p:cNvSpPr>
            <a:spLocks noGrp="1" noChangeArrowheads="1"/>
          </p:cNvSpPr>
          <p:nvPr>
            <p:ph idx="1"/>
          </p:nvPr>
        </p:nvSpPr>
        <p:spPr/>
        <p:txBody>
          <a:bodyPr/>
          <a:lstStyle/>
          <a:p>
            <a:endParaRPr lang="el-GR"/>
          </a:p>
        </p:txBody>
      </p:sp>
      <p:pic>
        <p:nvPicPr>
          <p:cNvPr id="56324" name="Picture 4" descr="C:\Documents and Settings\Αχιλλέας Χαλδαιάκης\Τα έγγραφά μου\ΤΡΟΧΟΣ\P9250025.JPG"/>
          <p:cNvPicPr>
            <a:picLocks noChangeAspect="1" noChangeArrowheads="1"/>
          </p:cNvPicPr>
          <p:nvPr/>
        </p:nvPicPr>
        <p:blipFill>
          <a:blip r:embed="rId3" cstate="print"/>
          <a:srcRect/>
          <a:stretch>
            <a:fillRect/>
          </a:stretch>
        </p:blipFill>
        <p:spPr bwMode="auto">
          <a:xfrm>
            <a:off x="685800" y="609600"/>
            <a:ext cx="7772400" cy="5486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endParaRPr lang="en-US" sz="5400" b="1">
              <a:latin typeface="MgMemoriesApla UC Pol" pitchFamily="2" charset="0"/>
            </a:endParaRPr>
          </a:p>
        </p:txBody>
      </p:sp>
      <p:sp>
        <p:nvSpPr>
          <p:cNvPr id="58371" name="Rectangle 3"/>
          <p:cNvSpPr>
            <a:spLocks noGrp="1" noChangeArrowheads="1"/>
          </p:cNvSpPr>
          <p:nvPr>
            <p:ph idx="1"/>
          </p:nvPr>
        </p:nvSpPr>
        <p:spPr/>
        <p:txBody>
          <a:bodyPr/>
          <a:lstStyle/>
          <a:p>
            <a:endParaRPr lang="el-GR"/>
          </a:p>
        </p:txBody>
      </p:sp>
      <p:pic>
        <p:nvPicPr>
          <p:cNvPr id="58373" name="Picture 5" descr="C:\Documents and Settings\Αχιλλέας Χαλδαιάκης\Τα έγγραφά μου\ΤΡΟΧΟΣ\P9250026.JPG"/>
          <p:cNvPicPr>
            <a:picLocks noChangeAspect="1" noChangeArrowheads="1"/>
          </p:cNvPicPr>
          <p:nvPr/>
        </p:nvPicPr>
        <p:blipFill>
          <a:blip r:embed="rId3" cstate="print"/>
          <a:srcRect/>
          <a:stretch>
            <a:fillRect/>
          </a:stretch>
        </p:blipFill>
        <p:spPr bwMode="auto">
          <a:xfrm>
            <a:off x="685800" y="609600"/>
            <a:ext cx="7772400" cy="54102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51520" y="1600200"/>
            <a:ext cx="8435280" cy="4525963"/>
          </a:xfrm>
        </p:spPr>
        <p:txBody>
          <a:bodyPr/>
          <a:lstStyle/>
          <a:p>
            <a:pPr algn="just">
              <a:buNone/>
            </a:pPr>
            <a:r>
              <a:rPr lang="en-US" i="1" dirty="0"/>
              <a:t>	</a:t>
            </a:r>
            <a:r>
              <a:rPr lang="en-US" i="1" dirty="0" smtClean="0"/>
              <a:t>The </a:t>
            </a:r>
            <a:r>
              <a:rPr lang="en-US" i="1" dirty="0"/>
              <a:t>ecclesiastical musicians call </a:t>
            </a:r>
            <a:r>
              <a:rPr lang="en-US" i="1" dirty="0" err="1"/>
              <a:t>trochos</a:t>
            </a:r>
            <a:r>
              <a:rPr lang="en-US" i="1" dirty="0"/>
              <a:t> a method, by which they ascend and descend diatonically the intervals of the </a:t>
            </a:r>
            <a:r>
              <a:rPr lang="en-US" i="1" dirty="0" err="1"/>
              <a:t>pentachord</a:t>
            </a:r>
            <a:r>
              <a:rPr lang="en-US" i="1" dirty="0"/>
              <a:t>, with the eight words, or polysyllables notes; in ascent: </a:t>
            </a:r>
            <a:r>
              <a:rPr lang="en-US" b="1" i="1" dirty="0" err="1"/>
              <a:t>annanes</a:t>
            </a:r>
            <a:r>
              <a:rPr lang="en-US" b="1" i="1" dirty="0"/>
              <a:t>, </a:t>
            </a:r>
            <a:r>
              <a:rPr lang="en-US" b="1" i="1" dirty="0" err="1"/>
              <a:t>neanes</a:t>
            </a:r>
            <a:r>
              <a:rPr lang="en-US" b="1" i="1" dirty="0"/>
              <a:t>, nana, </a:t>
            </a:r>
            <a:r>
              <a:rPr lang="en-US" b="1" i="1" dirty="0" err="1"/>
              <a:t>agia</a:t>
            </a:r>
            <a:r>
              <a:rPr lang="en-US" i="1" dirty="0"/>
              <a:t>; in descent: </a:t>
            </a:r>
            <a:r>
              <a:rPr lang="en-US" b="1" i="1" dirty="0" err="1"/>
              <a:t>aanes</a:t>
            </a:r>
            <a:r>
              <a:rPr lang="en-US" b="1" i="1" dirty="0"/>
              <a:t>, </a:t>
            </a:r>
            <a:r>
              <a:rPr lang="en-US" b="1" i="1" dirty="0" err="1"/>
              <a:t>necheanes</a:t>
            </a:r>
            <a:r>
              <a:rPr lang="en-US" b="1" i="1" dirty="0"/>
              <a:t>, </a:t>
            </a:r>
            <a:r>
              <a:rPr lang="en-US" b="1" i="1" dirty="0" err="1"/>
              <a:t>aneanes</a:t>
            </a:r>
            <a:r>
              <a:rPr lang="en-US" b="1" i="1" dirty="0"/>
              <a:t>, </a:t>
            </a:r>
            <a:r>
              <a:rPr lang="en-US" b="1" i="1" dirty="0" err="1"/>
              <a:t>neagie</a:t>
            </a:r>
            <a:r>
              <a:rPr lang="en-US" i="1" dirty="0"/>
              <a:t>. Those eight notes are called the notes of </a:t>
            </a:r>
            <a:r>
              <a:rPr lang="en-US" i="1" dirty="0" err="1"/>
              <a:t>trochos</a:t>
            </a:r>
            <a:r>
              <a:rPr lang="en-US" i="1" dirty="0"/>
              <a:t>.</a:t>
            </a:r>
            <a:endParaRPr lang="el-GR" dirty="0"/>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Αχιλλέας Χαλδαιάκης\Documents\Σ Υ Ν Ε Δ Ρ Ι Α\2012\Δεκέμβριος_Νέα Υόρκη\power point\α.jpg"/>
          <p:cNvPicPr>
            <a:picLocks noGrp="1" noChangeAspect="1" noChangeArrowheads="1"/>
          </p:cNvPicPr>
          <p:nvPr>
            <p:ph idx="1"/>
          </p:nvPr>
        </p:nvPicPr>
        <p:blipFill>
          <a:blip r:embed="rId3" cstate="print"/>
          <a:srcRect/>
          <a:stretch>
            <a:fillRect/>
          </a:stretch>
        </p:blipFill>
        <p:spPr bwMode="auto">
          <a:xfrm>
            <a:off x="395536" y="3789040"/>
            <a:ext cx="8362950" cy="2462920"/>
          </a:xfrm>
          <a:prstGeom prst="rect">
            <a:avLst/>
          </a:prstGeom>
          <a:noFill/>
        </p:spPr>
      </p:pic>
      <p:pic>
        <p:nvPicPr>
          <p:cNvPr id="3" name="Picture 2" descr="C:\Users\ΑΧΙΛΛΕΑΣ\Documents\Σ Υ Ν Ε Δ Ρ Ι Α\2009\Β' συνέδριο ASBMH\ΠΑΡΑΛΛΑΓΗ\ΕΙΚΟΝΕΣ power point\τροχός.jpg"/>
          <p:cNvPicPr>
            <a:picLocks noChangeAspect="1" noChangeArrowheads="1"/>
          </p:cNvPicPr>
          <p:nvPr/>
        </p:nvPicPr>
        <p:blipFill>
          <a:blip r:embed="rId4" cstate="print"/>
          <a:srcRect/>
          <a:stretch>
            <a:fillRect/>
          </a:stretch>
        </p:blipFill>
        <p:spPr bwMode="auto">
          <a:xfrm>
            <a:off x="2987824" y="620688"/>
            <a:ext cx="2640381" cy="2880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descr="C:\Users\Αχιλλέας Χαλδαιάκης\Documents\Σ Υ Ν Ε Δ Ρ Ι Α\2012\Δεκέμβριος_Νέα Υόρκη\power point\β.jpg"/>
          <p:cNvPicPr>
            <a:picLocks noGrp="1" noChangeAspect="1" noChangeArrowheads="1"/>
          </p:cNvPicPr>
          <p:nvPr>
            <p:ph idx="1"/>
          </p:nvPr>
        </p:nvPicPr>
        <p:blipFill>
          <a:blip r:embed="rId3" cstate="print"/>
          <a:srcRect/>
          <a:stretch>
            <a:fillRect/>
          </a:stretch>
        </p:blipFill>
        <p:spPr bwMode="auto">
          <a:xfrm>
            <a:off x="539552" y="2538000"/>
            <a:ext cx="8005293" cy="4320000"/>
          </a:xfrm>
          <a:prstGeom prst="rect">
            <a:avLst/>
          </a:prstGeom>
          <a:noFill/>
        </p:spPr>
      </p:pic>
      <p:pic>
        <p:nvPicPr>
          <p:cNvPr id="3" name="Picture 2" descr="C:\Users\ΑΧΙΛΛΕΑΣ\Documents\Σ Υ Ν Ε Δ Ρ Ι Α\2009\Β' συνέδριο ASBMH\ΠΑΡΑΛΛΑΓΗ\ΕΙΚΟΝΕΣ power point\τροχός.jpg"/>
          <p:cNvPicPr>
            <a:picLocks noChangeAspect="1" noChangeArrowheads="1"/>
          </p:cNvPicPr>
          <p:nvPr/>
        </p:nvPicPr>
        <p:blipFill>
          <a:blip r:embed="rId4" cstate="print"/>
          <a:srcRect/>
          <a:stretch>
            <a:fillRect/>
          </a:stretch>
        </p:blipFill>
        <p:spPr bwMode="auto">
          <a:xfrm>
            <a:off x="3275856" y="152896"/>
            <a:ext cx="2145306" cy="234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79512" y="260648"/>
            <a:ext cx="8784976" cy="6048672"/>
          </a:xfrm>
        </p:spPr>
        <p:txBody>
          <a:bodyPr>
            <a:normAutofit lnSpcReduction="10000"/>
          </a:bodyPr>
          <a:lstStyle/>
          <a:p>
            <a:pPr algn="just">
              <a:buNone/>
            </a:pPr>
            <a:r>
              <a:rPr lang="en-US" dirty="0" smtClean="0"/>
              <a:t>	</a:t>
            </a:r>
            <a:r>
              <a:rPr lang="en-US" i="1" dirty="0" smtClean="0"/>
              <a:t>“</a:t>
            </a:r>
            <a:r>
              <a:rPr lang="en-US" b="1" i="1" dirty="0" err="1" smtClean="0"/>
              <a:t>Parallage</a:t>
            </a:r>
            <a:r>
              <a:rPr lang="en-US" i="1" dirty="0" smtClean="0"/>
              <a:t> is to apply the syllables of the notes on the </a:t>
            </a:r>
            <a:r>
              <a:rPr lang="en-US" i="1" dirty="0" err="1" smtClean="0"/>
              <a:t>neumes</a:t>
            </a:r>
            <a:r>
              <a:rPr lang="en-US" i="1" dirty="0" smtClean="0"/>
              <a:t> engraved, in such a way that when we see the </a:t>
            </a:r>
            <a:r>
              <a:rPr lang="en-US" i="1" dirty="0" err="1" smtClean="0"/>
              <a:t>neumes</a:t>
            </a:r>
            <a:r>
              <a:rPr lang="en-US" i="1" dirty="0" smtClean="0"/>
              <a:t> composed, to chant the notes; indeed, as much do the polysyllable notes diverge from the </a:t>
            </a:r>
            <a:r>
              <a:rPr lang="en-US" i="1" dirty="0" err="1" smtClean="0"/>
              <a:t>melos</a:t>
            </a:r>
            <a:r>
              <a:rPr lang="en-US" i="1" dirty="0" smtClean="0"/>
              <a:t>, that much do the monosyllable ones approach it; because when one learns to pronounce the musical work correctly in </a:t>
            </a:r>
            <a:r>
              <a:rPr lang="en-US" i="1" dirty="0" err="1" smtClean="0"/>
              <a:t>parallage</a:t>
            </a:r>
            <a:r>
              <a:rPr lang="en-US" i="1" dirty="0" smtClean="0"/>
              <a:t>, it suffices to change the syllables of the notes with the syllables of the words and he will be chanting it as </a:t>
            </a:r>
            <a:r>
              <a:rPr lang="en-US" i="1" dirty="0" err="1" smtClean="0"/>
              <a:t>melos</a:t>
            </a:r>
            <a:r>
              <a:rPr lang="en-US" i="1" dirty="0" smtClean="0"/>
              <a:t>”</a:t>
            </a:r>
            <a:r>
              <a:rPr lang="en-US" dirty="0" smtClean="0"/>
              <a:t>. </a:t>
            </a:r>
            <a:endParaRPr lang="el-GR" dirty="0" smtClean="0"/>
          </a:p>
          <a:p>
            <a:pPr>
              <a:buNone/>
            </a:pPr>
            <a:endParaRPr lang="en-US" dirty="0" smtClean="0"/>
          </a:p>
          <a:p>
            <a:pPr>
              <a:buNone/>
            </a:pPr>
            <a:r>
              <a:rPr lang="en-US" sz="1700" i="1" dirty="0" smtClean="0"/>
              <a:t>	</a:t>
            </a:r>
          </a:p>
          <a:p>
            <a:pPr>
              <a:buNone/>
            </a:pPr>
            <a:r>
              <a:rPr lang="en-US" sz="1700" i="1" dirty="0" smtClean="0"/>
              <a:t>	</a:t>
            </a:r>
            <a:r>
              <a:rPr lang="en-US" sz="1600" i="1" dirty="0" smtClean="0"/>
              <a:t>Great Theory of Music by </a:t>
            </a:r>
            <a:r>
              <a:rPr lang="en-US" sz="1600" i="1" dirty="0" err="1" smtClean="0"/>
              <a:t>Chrysanthos</a:t>
            </a:r>
            <a:r>
              <a:rPr lang="en-US" sz="1600" i="1" dirty="0" smtClean="0"/>
              <a:t> of </a:t>
            </a:r>
            <a:r>
              <a:rPr lang="en-US" sz="1600" i="1" dirty="0" err="1" smtClean="0"/>
              <a:t>Madytos</a:t>
            </a:r>
            <a:r>
              <a:rPr lang="en-US" sz="1600" dirty="0" smtClean="0"/>
              <a:t>, translated by Katy </a:t>
            </a:r>
            <a:r>
              <a:rPr lang="en-US" sz="1600" dirty="0" err="1" smtClean="0"/>
              <a:t>Romanou</a:t>
            </a:r>
            <a:r>
              <a:rPr lang="en-US" sz="1600" dirty="0" smtClean="0"/>
              <a:t>, New York 2010 (The </a:t>
            </a:r>
            <a:r>
              <a:rPr lang="en-US" sz="1600" dirty="0" err="1" smtClean="0"/>
              <a:t>Axion</a:t>
            </a:r>
            <a:r>
              <a:rPr lang="en-US" sz="1600" dirty="0" smtClean="0"/>
              <a:t> </a:t>
            </a:r>
            <a:r>
              <a:rPr lang="en-US" sz="1600" dirty="0" err="1" smtClean="0"/>
              <a:t>Estin</a:t>
            </a:r>
            <a:r>
              <a:rPr lang="en-US" sz="1600" dirty="0" smtClean="0"/>
              <a:t> Foundation, New Rochelle), p. 45</a:t>
            </a:r>
            <a:r>
              <a:rPr lang="en-US" sz="1600" baseline="30000" dirty="0" smtClean="0"/>
              <a:t>§43</a:t>
            </a:r>
            <a:endParaRPr lang="el-GR"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Αχιλλέας Χαλδαιάκης\Documents\Σ Υ Ν Ε Δ Ρ Ι Α\2012\Δεκέμβριος_Νέα Υόρκη\power point\γ.jpg"/>
          <p:cNvPicPr>
            <a:picLocks noGrp="1" noChangeAspect="1" noChangeArrowheads="1"/>
          </p:cNvPicPr>
          <p:nvPr>
            <p:ph idx="1"/>
          </p:nvPr>
        </p:nvPicPr>
        <p:blipFill>
          <a:blip r:embed="rId3" cstate="print"/>
          <a:srcRect/>
          <a:stretch>
            <a:fillRect/>
          </a:stretch>
        </p:blipFill>
        <p:spPr bwMode="auto">
          <a:xfrm>
            <a:off x="467544" y="4293096"/>
            <a:ext cx="7991475" cy="2047875"/>
          </a:xfrm>
          <a:prstGeom prst="rect">
            <a:avLst/>
          </a:prstGeom>
          <a:noFill/>
        </p:spPr>
      </p:pic>
      <p:pic>
        <p:nvPicPr>
          <p:cNvPr id="3" name="Picture 2" descr="C:\Users\ΑΧΙΛΛΕΑΣ\Documents\Σ Υ Ν Ε Δ Ρ Ι Α\2009\Β' συνέδριο ASBMH\ΠΑΡΑΛΛΑΓΗ\ΕΙΚΟΝΕΣ power point\τροχός.jpg"/>
          <p:cNvPicPr>
            <a:picLocks noChangeAspect="1" noChangeArrowheads="1"/>
          </p:cNvPicPr>
          <p:nvPr/>
        </p:nvPicPr>
        <p:blipFill>
          <a:blip r:embed="rId4" cstate="print"/>
          <a:srcRect/>
          <a:stretch>
            <a:fillRect/>
          </a:stretch>
        </p:blipFill>
        <p:spPr bwMode="auto">
          <a:xfrm>
            <a:off x="3059832" y="692696"/>
            <a:ext cx="2673386" cy="2916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098" name="Picture 2" descr="C:\Users\Αχιλλέας Χαλδαιάκης\Documents\Σ Υ Ν Ε Δ Ρ Ι Α\2012\Δεκέμβριος_Νέα Υόρκη\power point\δ.jpg"/>
          <p:cNvPicPr>
            <a:picLocks noGrp="1" noChangeAspect="1" noChangeArrowheads="1"/>
          </p:cNvPicPr>
          <p:nvPr>
            <p:ph idx="1"/>
          </p:nvPr>
        </p:nvPicPr>
        <p:blipFill>
          <a:blip r:embed="rId3" cstate="print"/>
          <a:srcRect/>
          <a:stretch>
            <a:fillRect/>
          </a:stretch>
        </p:blipFill>
        <p:spPr bwMode="auto">
          <a:xfrm>
            <a:off x="467544" y="3717032"/>
            <a:ext cx="8029575" cy="3000375"/>
          </a:xfrm>
          <a:prstGeom prst="rect">
            <a:avLst/>
          </a:prstGeom>
          <a:noFill/>
        </p:spPr>
      </p:pic>
      <p:pic>
        <p:nvPicPr>
          <p:cNvPr id="3" name="Picture 2" descr="C:\Users\ΑΧΙΛΛΕΑΣ\Documents\Σ Υ Ν Ε Δ Ρ Ι Α\2009\Β' συνέδριο ASBMH\ΠΑΡΑΛΛΑΓΗ\ΕΙΚΟΝΕΣ power point\τροχός.jpg"/>
          <p:cNvPicPr>
            <a:picLocks noChangeAspect="1" noChangeArrowheads="1"/>
          </p:cNvPicPr>
          <p:nvPr/>
        </p:nvPicPr>
        <p:blipFill>
          <a:blip r:embed="rId4" cstate="print"/>
          <a:srcRect/>
          <a:stretch>
            <a:fillRect/>
          </a:stretch>
        </p:blipFill>
        <p:spPr bwMode="auto">
          <a:xfrm>
            <a:off x="3059832" y="476672"/>
            <a:ext cx="2640381" cy="2880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endParaRPr lang="el-GR" sz="5400" b="1">
              <a:latin typeface="MgMemoriesApla UC Pol" pitchFamily="2" charset="0"/>
            </a:endParaRPr>
          </a:p>
        </p:txBody>
      </p:sp>
      <p:sp>
        <p:nvSpPr>
          <p:cNvPr id="56323" name="Rectangle 3"/>
          <p:cNvSpPr>
            <a:spLocks noGrp="1" noChangeArrowheads="1"/>
          </p:cNvSpPr>
          <p:nvPr>
            <p:ph idx="1"/>
          </p:nvPr>
        </p:nvSpPr>
        <p:spPr/>
        <p:txBody>
          <a:bodyPr/>
          <a:lstStyle/>
          <a:p>
            <a:endParaRPr lang="el-GR"/>
          </a:p>
        </p:txBody>
      </p:sp>
      <p:pic>
        <p:nvPicPr>
          <p:cNvPr id="56324" name="Picture 4" descr="C:\Documents and Settings\Αχιλλέας Χαλδαιάκης\Τα έγγραφά μου\ΤΡΟΧΟΣ\P9250025.JPG"/>
          <p:cNvPicPr>
            <a:picLocks noChangeAspect="1" noChangeArrowheads="1"/>
          </p:cNvPicPr>
          <p:nvPr/>
        </p:nvPicPr>
        <p:blipFill>
          <a:blip r:embed="rId3" cstate="print"/>
          <a:srcRect/>
          <a:stretch>
            <a:fillRect/>
          </a:stretch>
        </p:blipFill>
        <p:spPr bwMode="auto">
          <a:xfrm>
            <a:off x="685800" y="609600"/>
            <a:ext cx="7772400" cy="5486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cstate="print"/>
          <a:srcRect/>
          <a:stretch>
            <a:fillRect/>
          </a:stretch>
        </p:blipFill>
        <p:spPr bwMode="auto">
          <a:xfrm>
            <a:off x="467544" y="1268760"/>
            <a:ext cx="8204815" cy="31841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301963" y="1916832"/>
            <a:ext cx="8590517" cy="2073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a:stretch>
            <a:fillRect/>
          </a:stretch>
        </p:blipFill>
        <p:spPr bwMode="auto">
          <a:xfrm>
            <a:off x="395536" y="1590057"/>
            <a:ext cx="8280920" cy="291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buNone/>
            </a:pPr>
            <a:r>
              <a:rPr lang="en-US" i="1" dirty="0" smtClean="0"/>
              <a:t>	The </a:t>
            </a:r>
            <a:r>
              <a:rPr lang="en-US" b="1" i="1" dirty="0" err="1"/>
              <a:t>trochos</a:t>
            </a:r>
            <a:r>
              <a:rPr lang="en-US" i="1" dirty="0"/>
              <a:t> under discussion is illustrated in all the old </a:t>
            </a:r>
            <a:r>
              <a:rPr lang="en-US" i="1" dirty="0" err="1"/>
              <a:t>Anastasimataria</a:t>
            </a:r>
            <a:r>
              <a:rPr lang="en-US" i="1" dirty="0"/>
              <a:t>; because it was before everything else taught to beginners and they learned on it the ascent and the descent of </a:t>
            </a:r>
            <a:r>
              <a:rPr lang="en-US" b="1" i="1" dirty="0"/>
              <a:t>notes</a:t>
            </a:r>
            <a:r>
              <a:rPr lang="en-US" i="1" dirty="0"/>
              <a:t> and most </a:t>
            </a:r>
            <a:r>
              <a:rPr lang="en-US" b="1" i="1" dirty="0" err="1"/>
              <a:t>mele</a:t>
            </a:r>
            <a:r>
              <a:rPr lang="en-US" i="1" dirty="0"/>
              <a:t> of </a:t>
            </a:r>
            <a:r>
              <a:rPr lang="en-US" i="1" dirty="0" smtClean="0"/>
              <a:t>ecclesiastical </a:t>
            </a:r>
            <a:r>
              <a:rPr lang="en-US" i="1" dirty="0"/>
              <a:t>music were composed on it, and the eight </a:t>
            </a:r>
            <a:r>
              <a:rPr lang="en-US" b="1" i="1" dirty="0" err="1"/>
              <a:t>echoi</a:t>
            </a:r>
            <a:r>
              <a:rPr lang="en-US" b="1" i="1" dirty="0"/>
              <a:t> </a:t>
            </a:r>
            <a:r>
              <a:rPr lang="en-US" i="1" dirty="0"/>
              <a:t>of the </a:t>
            </a:r>
            <a:r>
              <a:rPr lang="en-US" i="1" dirty="0" smtClean="0"/>
              <a:t>church </a:t>
            </a:r>
            <a:r>
              <a:rPr lang="en-US" i="1" dirty="0"/>
              <a:t>were organized on it. </a:t>
            </a:r>
            <a:endParaRPr lang="el-GR" dirty="0"/>
          </a:p>
          <a:p>
            <a:pPr>
              <a:buNone/>
            </a:pP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buNone/>
            </a:pPr>
            <a:r>
              <a:rPr lang="en-US" i="1" dirty="0" smtClean="0"/>
              <a:t>	The </a:t>
            </a:r>
            <a:r>
              <a:rPr lang="en-US" i="1" dirty="0"/>
              <a:t>ecclesiastical musicians represented these four </a:t>
            </a:r>
            <a:r>
              <a:rPr lang="en-US" b="1" i="1" dirty="0"/>
              <a:t>intervals</a:t>
            </a:r>
            <a:r>
              <a:rPr lang="en-US" i="1" dirty="0"/>
              <a:t>, in ascent with the following four </a:t>
            </a:r>
            <a:r>
              <a:rPr lang="en-US" b="1" i="1" dirty="0"/>
              <a:t>words</a:t>
            </a:r>
            <a:r>
              <a:rPr lang="en-US" i="1" dirty="0"/>
              <a:t> </a:t>
            </a:r>
            <a:r>
              <a:rPr lang="en-US" i="1" dirty="0" err="1"/>
              <a:t>annanes</a:t>
            </a:r>
            <a:r>
              <a:rPr lang="en-US" i="1" dirty="0"/>
              <a:t>, </a:t>
            </a:r>
            <a:r>
              <a:rPr lang="en-US" i="1" dirty="0" err="1"/>
              <a:t>neanes</a:t>
            </a:r>
            <a:r>
              <a:rPr lang="en-US" i="1" dirty="0"/>
              <a:t>, nana, </a:t>
            </a:r>
            <a:r>
              <a:rPr lang="en-US" i="1" dirty="0" err="1"/>
              <a:t>agia</a:t>
            </a:r>
            <a:r>
              <a:rPr lang="en-US" i="1" dirty="0"/>
              <a:t>; in descent, with the following, which are similar, </a:t>
            </a:r>
            <a:r>
              <a:rPr lang="en-US" i="1" dirty="0" err="1"/>
              <a:t>aanes</a:t>
            </a:r>
            <a:r>
              <a:rPr lang="en-US" i="1" dirty="0"/>
              <a:t>, </a:t>
            </a:r>
            <a:r>
              <a:rPr lang="en-US" i="1" dirty="0" err="1"/>
              <a:t>necheanes</a:t>
            </a:r>
            <a:r>
              <a:rPr lang="en-US" i="1" dirty="0"/>
              <a:t>, </a:t>
            </a:r>
            <a:r>
              <a:rPr lang="en-US" i="1" dirty="0" err="1"/>
              <a:t>aneanes</a:t>
            </a:r>
            <a:r>
              <a:rPr lang="en-US" i="1" dirty="0"/>
              <a:t>, </a:t>
            </a:r>
            <a:r>
              <a:rPr lang="en-US" i="1" dirty="0" err="1"/>
              <a:t>neagie</a:t>
            </a:r>
            <a:r>
              <a:rPr lang="en-US" i="1" dirty="0"/>
              <a:t>. Those eight </a:t>
            </a:r>
            <a:r>
              <a:rPr lang="en-US" b="1" i="1" dirty="0"/>
              <a:t>notes</a:t>
            </a:r>
            <a:r>
              <a:rPr lang="en-US" i="1" dirty="0"/>
              <a:t> are called the notes of </a:t>
            </a:r>
            <a:r>
              <a:rPr lang="en-US" i="1" dirty="0" err="1"/>
              <a:t>trochos</a:t>
            </a:r>
            <a:r>
              <a:rPr lang="en-US" i="1" dirty="0"/>
              <a:t>.</a:t>
            </a:r>
            <a:endParaRPr lang="el-GR" dirty="0"/>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buNone/>
            </a:pPr>
            <a:r>
              <a:rPr lang="en-US" i="1" dirty="0" smtClean="0"/>
              <a:t>	The </a:t>
            </a:r>
            <a:r>
              <a:rPr lang="en-US" b="1" i="1" dirty="0" err="1"/>
              <a:t>annanes</a:t>
            </a:r>
            <a:r>
              <a:rPr lang="en-US" i="1" dirty="0"/>
              <a:t> derives from </a:t>
            </a:r>
            <a:r>
              <a:rPr lang="el-GR" b="1" i="1" dirty="0" err="1"/>
              <a:t>ἄνα</a:t>
            </a:r>
            <a:r>
              <a:rPr lang="el-GR" b="1" i="1" dirty="0"/>
              <a:t> </a:t>
            </a:r>
            <a:r>
              <a:rPr lang="el-GR" b="1" i="1" dirty="0" err="1"/>
              <a:t>ἄνες</a:t>
            </a:r>
            <a:r>
              <a:rPr lang="en-US" i="1" dirty="0"/>
              <a:t>, that is </a:t>
            </a:r>
            <a:r>
              <a:rPr lang="el-GR" i="1" dirty="0" err="1">
                <a:solidFill>
                  <a:srgbClr val="FF0000"/>
                </a:solidFill>
              </a:rPr>
              <a:t>ἄναξ</a:t>
            </a:r>
            <a:r>
              <a:rPr lang="el-GR" i="1" dirty="0">
                <a:solidFill>
                  <a:srgbClr val="FF0000"/>
                </a:solidFill>
              </a:rPr>
              <a:t> </a:t>
            </a:r>
            <a:r>
              <a:rPr lang="el-GR" i="1" dirty="0" err="1">
                <a:solidFill>
                  <a:srgbClr val="FF0000"/>
                </a:solidFill>
              </a:rPr>
              <a:t>ἄφες</a:t>
            </a:r>
            <a:r>
              <a:rPr lang="el-GR" i="1" dirty="0">
                <a:solidFill>
                  <a:srgbClr val="FF0000"/>
                </a:solidFill>
              </a:rPr>
              <a:t> </a:t>
            </a:r>
            <a:r>
              <a:rPr lang="en-US" i="1" dirty="0"/>
              <a:t>[king let]; the </a:t>
            </a:r>
            <a:r>
              <a:rPr lang="en-US" b="1" i="1" dirty="0" err="1"/>
              <a:t>neane</a:t>
            </a:r>
            <a:r>
              <a:rPr lang="en-US" i="1" dirty="0"/>
              <a:t>, from </a:t>
            </a:r>
            <a:r>
              <a:rPr lang="el-GR" b="1" i="1" dirty="0" err="1"/>
              <a:t>ναὶ</a:t>
            </a:r>
            <a:r>
              <a:rPr lang="el-GR" b="1" i="1" dirty="0"/>
              <a:t> </a:t>
            </a:r>
            <a:r>
              <a:rPr lang="el-GR" b="1" i="1" dirty="0" err="1"/>
              <a:t>ἄνες</a:t>
            </a:r>
            <a:r>
              <a:rPr lang="en-US" i="1" dirty="0"/>
              <a:t>; the </a:t>
            </a:r>
            <a:r>
              <a:rPr lang="en-US" b="1" i="1" dirty="0"/>
              <a:t>nana</a:t>
            </a:r>
            <a:r>
              <a:rPr lang="en-US" i="1" dirty="0"/>
              <a:t> from </a:t>
            </a:r>
            <a:r>
              <a:rPr lang="el-GR" b="1" i="1" dirty="0" err="1"/>
              <a:t>ἄνα</a:t>
            </a:r>
            <a:r>
              <a:rPr lang="el-GR" b="1" i="1" dirty="0"/>
              <a:t> </a:t>
            </a:r>
            <a:r>
              <a:rPr lang="el-GR" b="1" i="1" dirty="0" err="1"/>
              <a:t>ἄνα</a:t>
            </a:r>
            <a:r>
              <a:rPr lang="en-US" i="1" dirty="0"/>
              <a:t>; and the </a:t>
            </a:r>
            <a:r>
              <a:rPr lang="en-US" b="1" i="1" dirty="0" err="1"/>
              <a:t>agia</a:t>
            </a:r>
            <a:r>
              <a:rPr lang="en-US" i="1" dirty="0"/>
              <a:t> from </a:t>
            </a:r>
            <a:r>
              <a:rPr lang="el-GR" b="1" i="1" dirty="0" err="1"/>
              <a:t>ἅγιε</a:t>
            </a:r>
            <a:r>
              <a:rPr lang="en-US" i="1" dirty="0"/>
              <a:t> [saint]; the entire, </a:t>
            </a:r>
            <a:r>
              <a:rPr lang="el-GR" i="1" dirty="0" err="1">
                <a:solidFill>
                  <a:srgbClr val="FF0000"/>
                </a:solidFill>
              </a:rPr>
              <a:t>ἄναξ</a:t>
            </a:r>
            <a:r>
              <a:rPr lang="el-GR" i="1" dirty="0">
                <a:solidFill>
                  <a:srgbClr val="FF0000"/>
                </a:solidFill>
              </a:rPr>
              <a:t> </a:t>
            </a:r>
            <a:r>
              <a:rPr lang="el-GR" i="1" dirty="0" err="1">
                <a:solidFill>
                  <a:srgbClr val="FF0000"/>
                </a:solidFill>
              </a:rPr>
              <a:t>ἄφες</a:t>
            </a:r>
            <a:r>
              <a:rPr lang="en-US" i="1" dirty="0">
                <a:solidFill>
                  <a:srgbClr val="FF0000"/>
                </a:solidFill>
              </a:rPr>
              <a:t>, </a:t>
            </a:r>
            <a:r>
              <a:rPr lang="el-GR" i="1" dirty="0" err="1">
                <a:solidFill>
                  <a:srgbClr val="FF0000"/>
                </a:solidFill>
              </a:rPr>
              <a:t>ναὶ</a:t>
            </a:r>
            <a:r>
              <a:rPr lang="el-GR" i="1" dirty="0">
                <a:solidFill>
                  <a:srgbClr val="FF0000"/>
                </a:solidFill>
              </a:rPr>
              <a:t> </a:t>
            </a:r>
            <a:r>
              <a:rPr lang="el-GR" i="1" dirty="0" err="1">
                <a:solidFill>
                  <a:srgbClr val="FF0000"/>
                </a:solidFill>
              </a:rPr>
              <a:t>ἄφες</a:t>
            </a:r>
            <a:r>
              <a:rPr lang="en-US" i="1" dirty="0">
                <a:solidFill>
                  <a:srgbClr val="FF0000"/>
                </a:solidFill>
              </a:rPr>
              <a:t>, </a:t>
            </a:r>
            <a:r>
              <a:rPr lang="el-GR" i="1" dirty="0" err="1">
                <a:solidFill>
                  <a:srgbClr val="FF0000"/>
                </a:solidFill>
              </a:rPr>
              <a:t>ἄναξ</a:t>
            </a:r>
            <a:r>
              <a:rPr lang="el-GR" i="1" dirty="0">
                <a:solidFill>
                  <a:srgbClr val="FF0000"/>
                </a:solidFill>
              </a:rPr>
              <a:t> </a:t>
            </a:r>
            <a:r>
              <a:rPr lang="el-GR" i="1" dirty="0" err="1">
                <a:solidFill>
                  <a:srgbClr val="FF0000"/>
                </a:solidFill>
              </a:rPr>
              <a:t>ἄναξ</a:t>
            </a:r>
            <a:r>
              <a:rPr lang="en-US" i="1" dirty="0">
                <a:solidFill>
                  <a:srgbClr val="FF0000"/>
                </a:solidFill>
              </a:rPr>
              <a:t>, </a:t>
            </a:r>
            <a:r>
              <a:rPr lang="el-GR" i="1" dirty="0" err="1">
                <a:solidFill>
                  <a:srgbClr val="FF0000"/>
                </a:solidFill>
              </a:rPr>
              <a:t>ἅγιε</a:t>
            </a:r>
            <a:r>
              <a:rPr lang="en-US" i="1" dirty="0"/>
              <a:t>, being a wish addressed to God. </a:t>
            </a:r>
            <a:endParaRPr lang="el-GR" dirty="0"/>
          </a:p>
          <a:p>
            <a:endParaRPr lang="en-US"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lgn="just">
              <a:buNone/>
            </a:pPr>
            <a:r>
              <a:rPr lang="en-US" i="1" dirty="0" smtClean="0"/>
              <a:t>	When </a:t>
            </a:r>
            <a:r>
              <a:rPr lang="en-US" i="1" dirty="0"/>
              <a:t>we are going to sing –or to teach– we must begin with an </a:t>
            </a:r>
            <a:r>
              <a:rPr lang="en-US" i="1" dirty="0" err="1"/>
              <a:t>Enechema</a:t>
            </a:r>
            <a:r>
              <a:rPr lang="en-US" i="1" dirty="0"/>
              <a:t>. This term denotes the introduction of the </a:t>
            </a:r>
            <a:r>
              <a:rPr lang="en-US" i="1" dirty="0" err="1"/>
              <a:t>Echos</a:t>
            </a:r>
            <a:r>
              <a:rPr lang="en-US" i="1" dirty="0"/>
              <a:t> – </a:t>
            </a:r>
            <a:r>
              <a:rPr lang="en-US" b="1" i="1" dirty="0" err="1"/>
              <a:t>annanes</a:t>
            </a:r>
            <a:r>
              <a:rPr lang="en-US" i="1" dirty="0"/>
              <a:t>, for instance, which means </a:t>
            </a:r>
            <a:r>
              <a:rPr lang="en-US" b="1" i="1" dirty="0"/>
              <a:t>“O Lord, forgive”</a:t>
            </a:r>
            <a:r>
              <a:rPr lang="en-US" i="1" dirty="0"/>
              <a:t>. The reason (of this invocation) is that whatever begins ought to begin “from God” and to end, as well, “ in God”.</a:t>
            </a:r>
            <a:endParaRPr lang="el-GR" dirty="0"/>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Αχιλλέας Χαλδαιάκης\Documents\ΚΕΙΜΕΝΑ-ΟΜΙΛΙΕΣ\ΠΡΑΓΑ\3. ΚΡΑΤΗΜΑ\1.jpg"/>
          <p:cNvPicPr>
            <a:picLocks noGrp="1" noChangeAspect="1" noChangeArrowheads="1"/>
          </p:cNvPicPr>
          <p:nvPr>
            <p:ph idx="1"/>
          </p:nvPr>
        </p:nvPicPr>
        <p:blipFill>
          <a:blip r:embed="rId3" cstate="print"/>
          <a:srcRect/>
          <a:stretch>
            <a:fillRect/>
          </a:stretch>
        </p:blipFill>
        <p:spPr bwMode="auto">
          <a:xfrm>
            <a:off x="2267744" y="44624"/>
            <a:ext cx="4680000" cy="3748111"/>
          </a:xfrm>
          <a:prstGeom prst="rect">
            <a:avLst/>
          </a:prstGeom>
          <a:noFill/>
        </p:spPr>
      </p:pic>
      <p:pic>
        <p:nvPicPr>
          <p:cNvPr id="1027" name="Picture 3" descr="C:\Users\Αχιλλέας Χαλδαιάκης\Documents\ΚΕΙΜΕΝΑ-ΟΜΙΛΙΕΣ\ΠΡΑΓΑ\3. ΚΡΑΤΗΜΑ\1α.jpg"/>
          <p:cNvPicPr>
            <a:picLocks noChangeAspect="1" noChangeArrowheads="1"/>
          </p:cNvPicPr>
          <p:nvPr/>
        </p:nvPicPr>
        <p:blipFill>
          <a:blip r:embed="rId4" cstate="print"/>
          <a:srcRect/>
          <a:stretch>
            <a:fillRect/>
          </a:stretch>
        </p:blipFill>
        <p:spPr bwMode="auto">
          <a:xfrm>
            <a:off x="2267744" y="3789040"/>
            <a:ext cx="4680000" cy="312230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11560" y="1556792"/>
            <a:ext cx="8229600" cy="4525963"/>
          </a:xfrm>
        </p:spPr>
        <p:txBody>
          <a:bodyPr/>
          <a:lstStyle/>
          <a:p>
            <a:pPr algn="just">
              <a:buNone/>
            </a:pPr>
            <a:r>
              <a:rPr lang="el-GR" i="1" dirty="0" smtClean="0"/>
              <a:t>	</a:t>
            </a:r>
            <a:r>
              <a:rPr lang="en-US" b="1" i="1" dirty="0" smtClean="0"/>
              <a:t>The </a:t>
            </a:r>
            <a:r>
              <a:rPr lang="en-US" b="1" i="1" dirty="0" err="1" smtClean="0"/>
              <a:t>Plagal</a:t>
            </a:r>
            <a:r>
              <a:rPr lang="en-US" b="1" i="1" dirty="0" smtClean="0"/>
              <a:t> Modes </a:t>
            </a:r>
            <a:r>
              <a:rPr lang="en-US" i="1" dirty="0" smtClean="0"/>
              <a:t>also have their </a:t>
            </a:r>
            <a:r>
              <a:rPr lang="en-US" i="1" dirty="0" err="1" smtClean="0"/>
              <a:t>di</a:t>
            </a:r>
            <a:r>
              <a:rPr lang="en-US" i="1" dirty="0" smtClean="0"/>
              <a:t>-phonic Modes in their ascent: </a:t>
            </a:r>
            <a:r>
              <a:rPr lang="en-US" b="1" i="1" dirty="0" smtClean="0"/>
              <a:t>Mode I </a:t>
            </a:r>
            <a:r>
              <a:rPr lang="en-US" b="1" i="1" dirty="0" err="1" smtClean="0"/>
              <a:t>Plagal</a:t>
            </a:r>
            <a:r>
              <a:rPr lang="en-US" b="1" i="1" dirty="0" smtClean="0"/>
              <a:t> </a:t>
            </a:r>
            <a:r>
              <a:rPr lang="en-US" i="1" dirty="0" smtClean="0"/>
              <a:t>has as its </a:t>
            </a:r>
            <a:r>
              <a:rPr lang="en-US" i="1" dirty="0" err="1" smtClean="0"/>
              <a:t>di</a:t>
            </a:r>
            <a:r>
              <a:rPr lang="en-US" i="1" dirty="0" smtClean="0"/>
              <a:t>-phonic Mode the </a:t>
            </a:r>
            <a:r>
              <a:rPr lang="en-US" i="1" dirty="0" smtClean="0">
                <a:solidFill>
                  <a:srgbClr val="FF0000"/>
                </a:solidFill>
              </a:rPr>
              <a:t>Mode III</a:t>
            </a:r>
            <a:r>
              <a:rPr lang="en-US" i="1" dirty="0" smtClean="0"/>
              <a:t>; </a:t>
            </a:r>
            <a:r>
              <a:rPr lang="en-US" b="1" i="1" dirty="0" smtClean="0"/>
              <a:t>Mode II </a:t>
            </a:r>
            <a:r>
              <a:rPr lang="en-US" b="1" i="1" dirty="0" err="1" smtClean="0"/>
              <a:t>Plagal</a:t>
            </a:r>
            <a:r>
              <a:rPr lang="en-US" b="1" i="1" dirty="0" smtClean="0"/>
              <a:t> </a:t>
            </a:r>
            <a:r>
              <a:rPr lang="en-US" i="1" dirty="0" smtClean="0"/>
              <a:t>has </a:t>
            </a:r>
            <a:r>
              <a:rPr lang="en-US" i="1" dirty="0" smtClean="0">
                <a:solidFill>
                  <a:srgbClr val="FF0000"/>
                </a:solidFill>
              </a:rPr>
              <a:t>Mode IV </a:t>
            </a:r>
            <a:r>
              <a:rPr lang="en-US" i="1" dirty="0" smtClean="0"/>
              <a:t>as its </a:t>
            </a:r>
            <a:r>
              <a:rPr lang="en-US" i="1" dirty="0" err="1" smtClean="0"/>
              <a:t>di</a:t>
            </a:r>
            <a:r>
              <a:rPr lang="en-US" i="1" dirty="0" smtClean="0"/>
              <a:t>-phonic Mode; </a:t>
            </a:r>
            <a:r>
              <a:rPr lang="en-US" b="1" i="1" dirty="0" smtClean="0"/>
              <a:t>Mode III </a:t>
            </a:r>
            <a:r>
              <a:rPr lang="en-US" b="1" i="1" dirty="0" err="1" smtClean="0"/>
              <a:t>plagal</a:t>
            </a:r>
            <a:r>
              <a:rPr lang="en-US" i="1" dirty="0" smtClean="0"/>
              <a:t>, i.e. </a:t>
            </a:r>
            <a:r>
              <a:rPr lang="en-US" i="1" dirty="0" err="1" smtClean="0"/>
              <a:t>Barys</a:t>
            </a:r>
            <a:r>
              <a:rPr lang="en-US" i="1" dirty="0" smtClean="0"/>
              <a:t>, has </a:t>
            </a:r>
            <a:r>
              <a:rPr lang="en-US" i="1" dirty="0" smtClean="0">
                <a:solidFill>
                  <a:srgbClr val="FF0000"/>
                </a:solidFill>
              </a:rPr>
              <a:t>Mode I </a:t>
            </a:r>
            <a:r>
              <a:rPr lang="en-US" i="1" dirty="0" smtClean="0"/>
              <a:t>as its </a:t>
            </a:r>
            <a:r>
              <a:rPr lang="en-US" i="1" dirty="0" err="1" smtClean="0"/>
              <a:t>di</a:t>
            </a:r>
            <a:r>
              <a:rPr lang="en-US" i="1" dirty="0" smtClean="0"/>
              <a:t>-phonic Mode; and </a:t>
            </a:r>
            <a:r>
              <a:rPr lang="en-US" b="1" i="1" dirty="0" smtClean="0"/>
              <a:t>Mode IV </a:t>
            </a:r>
            <a:r>
              <a:rPr lang="en-US" b="1" i="1" dirty="0" err="1" smtClean="0"/>
              <a:t>Plagal</a:t>
            </a:r>
            <a:r>
              <a:rPr lang="en-US" b="1" i="1" dirty="0" smtClean="0"/>
              <a:t> </a:t>
            </a:r>
            <a:r>
              <a:rPr lang="en-US" i="1" dirty="0" smtClean="0"/>
              <a:t>has </a:t>
            </a:r>
            <a:r>
              <a:rPr lang="en-US" i="1" dirty="0" smtClean="0">
                <a:solidFill>
                  <a:srgbClr val="FF0000"/>
                </a:solidFill>
              </a:rPr>
              <a:t>Mode II </a:t>
            </a:r>
            <a:r>
              <a:rPr lang="en-US" i="1" dirty="0" smtClean="0"/>
              <a:t>as its </a:t>
            </a:r>
            <a:r>
              <a:rPr lang="en-US" i="1" dirty="0" err="1" smtClean="0"/>
              <a:t>di</a:t>
            </a:r>
            <a:r>
              <a:rPr lang="en-US" i="1" dirty="0" smtClean="0"/>
              <a:t>-phonic Mode. </a:t>
            </a: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5" descr="τ"/>
          <p:cNvPicPr>
            <a:picLocks noGrp="1" noChangeAspect="1" noChangeArrowheads="1"/>
          </p:cNvPicPr>
          <p:nvPr>
            <p:ph idx="1"/>
          </p:nvPr>
        </p:nvPicPr>
        <p:blipFill>
          <a:blip r:embed="rId3" cstate="print"/>
          <a:srcRect/>
          <a:stretch>
            <a:fillRect/>
          </a:stretch>
        </p:blipFill>
        <p:spPr bwMode="auto">
          <a:xfrm>
            <a:off x="3059832" y="404664"/>
            <a:ext cx="2880000" cy="3142660"/>
          </a:xfrm>
          <a:prstGeom prst="rect">
            <a:avLst/>
          </a:prstGeom>
          <a:noFill/>
        </p:spPr>
      </p:pic>
      <p:sp>
        <p:nvSpPr>
          <p:cNvPr id="5" name="4 - Ορθογώνιο"/>
          <p:cNvSpPr/>
          <p:nvPr/>
        </p:nvSpPr>
        <p:spPr>
          <a:xfrm>
            <a:off x="899592" y="4077072"/>
            <a:ext cx="7344816" cy="923330"/>
          </a:xfrm>
          <a:prstGeom prst="rect">
            <a:avLst/>
          </a:prstGeom>
        </p:spPr>
        <p:txBody>
          <a:bodyPr wrap="square">
            <a:spAutoFit/>
          </a:bodyPr>
          <a:lstStyle/>
          <a:p>
            <a:pPr algn="just"/>
            <a:r>
              <a:rPr lang="en-US" b="1" i="1" dirty="0" smtClean="0"/>
              <a:t>Mode I </a:t>
            </a:r>
            <a:r>
              <a:rPr lang="en-US" b="1" i="1" dirty="0" err="1" smtClean="0"/>
              <a:t>Plagal</a:t>
            </a:r>
            <a:r>
              <a:rPr lang="en-US" b="1" i="1" dirty="0" smtClean="0"/>
              <a:t> </a:t>
            </a:r>
            <a:r>
              <a:rPr lang="en-US" i="1" dirty="0" smtClean="0"/>
              <a:t>has as its </a:t>
            </a:r>
            <a:r>
              <a:rPr lang="en-US" i="1" dirty="0" err="1" smtClean="0"/>
              <a:t>di</a:t>
            </a:r>
            <a:r>
              <a:rPr lang="en-US" i="1" dirty="0" smtClean="0"/>
              <a:t>-phonic Mode the </a:t>
            </a:r>
            <a:r>
              <a:rPr lang="en-US" i="1" dirty="0" smtClean="0">
                <a:solidFill>
                  <a:srgbClr val="FF0000"/>
                </a:solidFill>
              </a:rPr>
              <a:t>Mode III</a:t>
            </a:r>
            <a:r>
              <a:rPr lang="en-US" i="1" dirty="0" smtClean="0"/>
              <a:t>; </a:t>
            </a:r>
            <a:r>
              <a:rPr lang="en-US" b="1" i="1" dirty="0" smtClean="0"/>
              <a:t>Mode II </a:t>
            </a:r>
            <a:r>
              <a:rPr lang="en-US" b="1" i="1" dirty="0" err="1" smtClean="0"/>
              <a:t>Plagal</a:t>
            </a:r>
            <a:r>
              <a:rPr lang="en-US" b="1" i="1" dirty="0" smtClean="0"/>
              <a:t> </a:t>
            </a:r>
            <a:r>
              <a:rPr lang="en-US" i="1" dirty="0" smtClean="0"/>
              <a:t>has </a:t>
            </a:r>
            <a:r>
              <a:rPr lang="en-US" i="1" dirty="0" smtClean="0">
                <a:solidFill>
                  <a:srgbClr val="FF0000"/>
                </a:solidFill>
              </a:rPr>
              <a:t>Mode IV </a:t>
            </a:r>
            <a:r>
              <a:rPr lang="en-US" i="1" dirty="0" smtClean="0"/>
              <a:t>as its </a:t>
            </a:r>
            <a:r>
              <a:rPr lang="en-US" i="1" dirty="0" err="1" smtClean="0"/>
              <a:t>di</a:t>
            </a:r>
            <a:r>
              <a:rPr lang="en-US" i="1" dirty="0" smtClean="0"/>
              <a:t>-phonic Mode; </a:t>
            </a:r>
            <a:r>
              <a:rPr lang="en-US" b="1" i="1" dirty="0" smtClean="0"/>
              <a:t>Mode III </a:t>
            </a:r>
            <a:r>
              <a:rPr lang="en-US" b="1" i="1" dirty="0" err="1" smtClean="0"/>
              <a:t>plagal</a:t>
            </a:r>
            <a:r>
              <a:rPr lang="en-US" i="1" dirty="0" smtClean="0"/>
              <a:t>, i.e. </a:t>
            </a:r>
            <a:r>
              <a:rPr lang="en-US" i="1" dirty="0" err="1" smtClean="0"/>
              <a:t>Barys</a:t>
            </a:r>
            <a:r>
              <a:rPr lang="en-US" i="1" dirty="0" smtClean="0"/>
              <a:t>, has </a:t>
            </a:r>
            <a:r>
              <a:rPr lang="en-US" i="1" dirty="0" smtClean="0">
                <a:solidFill>
                  <a:srgbClr val="FF0000"/>
                </a:solidFill>
              </a:rPr>
              <a:t>Mode I </a:t>
            </a:r>
            <a:r>
              <a:rPr lang="en-US" i="1" dirty="0" smtClean="0"/>
              <a:t>as its </a:t>
            </a:r>
            <a:r>
              <a:rPr lang="en-US" i="1" dirty="0" err="1" smtClean="0"/>
              <a:t>di</a:t>
            </a:r>
            <a:r>
              <a:rPr lang="en-US" i="1" dirty="0" smtClean="0"/>
              <a:t>-phonic Mode; and </a:t>
            </a:r>
            <a:r>
              <a:rPr lang="en-US" b="1" i="1" dirty="0" smtClean="0"/>
              <a:t>Mode IV </a:t>
            </a:r>
            <a:r>
              <a:rPr lang="en-US" b="1" i="1" dirty="0" err="1" smtClean="0"/>
              <a:t>Plagal</a:t>
            </a:r>
            <a:r>
              <a:rPr lang="en-US" b="1" i="1" dirty="0" smtClean="0"/>
              <a:t> </a:t>
            </a:r>
            <a:r>
              <a:rPr lang="en-US" i="1" dirty="0" smtClean="0"/>
              <a:t>has </a:t>
            </a:r>
            <a:r>
              <a:rPr lang="en-US" i="1" dirty="0" smtClean="0">
                <a:solidFill>
                  <a:srgbClr val="FF0000"/>
                </a:solidFill>
              </a:rPr>
              <a:t>Mode II </a:t>
            </a:r>
            <a:r>
              <a:rPr lang="en-US" i="1" dirty="0" smtClean="0"/>
              <a:t>as its </a:t>
            </a:r>
            <a:r>
              <a:rPr lang="en-US" i="1" dirty="0" err="1" smtClean="0"/>
              <a:t>di</a:t>
            </a:r>
            <a:r>
              <a:rPr lang="en-US" i="1" dirty="0" smtClean="0"/>
              <a:t>-phonic Mode. </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Αχιλλέας Χαλδαιάκης\Desktop\1.gif"/>
          <p:cNvPicPr>
            <a:picLocks noGrp="1" noChangeAspect="1" noChangeArrowheads="1"/>
          </p:cNvPicPr>
          <p:nvPr>
            <p:ph idx="1"/>
          </p:nvPr>
        </p:nvPicPr>
        <p:blipFill>
          <a:blip r:embed="rId3" cstate="print"/>
          <a:srcRect/>
          <a:stretch>
            <a:fillRect/>
          </a:stretch>
        </p:blipFill>
        <p:spPr bwMode="auto">
          <a:xfrm>
            <a:off x="899592" y="5157192"/>
            <a:ext cx="7048500" cy="1428750"/>
          </a:xfrm>
          <a:prstGeom prst="rect">
            <a:avLst/>
          </a:prstGeom>
          <a:noFill/>
        </p:spPr>
      </p:pic>
      <p:sp>
        <p:nvSpPr>
          <p:cNvPr id="5" name="4 - Ορθογώνιο"/>
          <p:cNvSpPr/>
          <p:nvPr/>
        </p:nvSpPr>
        <p:spPr>
          <a:xfrm>
            <a:off x="467544" y="332656"/>
            <a:ext cx="8280920" cy="923330"/>
          </a:xfrm>
          <a:prstGeom prst="rect">
            <a:avLst/>
          </a:prstGeom>
        </p:spPr>
        <p:txBody>
          <a:bodyPr wrap="square">
            <a:spAutoFit/>
          </a:bodyPr>
          <a:lstStyle/>
          <a:p>
            <a:r>
              <a:rPr lang="en-US" b="1" i="1" dirty="0" smtClean="0"/>
              <a:t>Mode I </a:t>
            </a:r>
            <a:r>
              <a:rPr lang="en-US" b="1" i="1" dirty="0" err="1" smtClean="0"/>
              <a:t>Plagal</a:t>
            </a:r>
            <a:r>
              <a:rPr lang="en-US" b="1" i="1" dirty="0" smtClean="0"/>
              <a:t> </a:t>
            </a:r>
            <a:r>
              <a:rPr lang="en-US" i="1" dirty="0" smtClean="0"/>
              <a:t>has as its </a:t>
            </a:r>
            <a:r>
              <a:rPr lang="en-US" i="1" dirty="0" err="1" smtClean="0"/>
              <a:t>di</a:t>
            </a:r>
            <a:r>
              <a:rPr lang="en-US" i="1" dirty="0" smtClean="0"/>
              <a:t>-phonic Mode the </a:t>
            </a:r>
            <a:r>
              <a:rPr lang="en-US" i="1" dirty="0" smtClean="0">
                <a:solidFill>
                  <a:srgbClr val="FF0000"/>
                </a:solidFill>
              </a:rPr>
              <a:t>Mode III</a:t>
            </a:r>
            <a:r>
              <a:rPr lang="en-US" i="1" dirty="0" smtClean="0"/>
              <a:t>; </a:t>
            </a:r>
            <a:r>
              <a:rPr lang="en-US" b="1" i="1" dirty="0" smtClean="0"/>
              <a:t>Mode II </a:t>
            </a:r>
            <a:r>
              <a:rPr lang="en-US" b="1" i="1" dirty="0" err="1" smtClean="0"/>
              <a:t>Plagal</a:t>
            </a:r>
            <a:r>
              <a:rPr lang="en-US" b="1" i="1" dirty="0" smtClean="0"/>
              <a:t> </a:t>
            </a:r>
            <a:r>
              <a:rPr lang="en-US" i="1" dirty="0" smtClean="0"/>
              <a:t>has </a:t>
            </a:r>
            <a:r>
              <a:rPr lang="en-US" i="1" dirty="0" smtClean="0">
                <a:solidFill>
                  <a:srgbClr val="FF0000"/>
                </a:solidFill>
              </a:rPr>
              <a:t>Mode IV </a:t>
            </a:r>
            <a:r>
              <a:rPr lang="en-US" i="1" dirty="0" smtClean="0"/>
              <a:t>as its </a:t>
            </a:r>
            <a:r>
              <a:rPr lang="en-US" i="1" dirty="0" err="1" smtClean="0"/>
              <a:t>di</a:t>
            </a:r>
            <a:r>
              <a:rPr lang="en-US" i="1" dirty="0" smtClean="0"/>
              <a:t>-phonic Mode; </a:t>
            </a:r>
            <a:r>
              <a:rPr lang="en-US" b="1" i="1" dirty="0" smtClean="0"/>
              <a:t>Mode III </a:t>
            </a:r>
            <a:r>
              <a:rPr lang="en-US" b="1" i="1" dirty="0" err="1" smtClean="0"/>
              <a:t>plagal</a:t>
            </a:r>
            <a:r>
              <a:rPr lang="en-US" i="1" dirty="0" smtClean="0"/>
              <a:t>, i.e. </a:t>
            </a:r>
            <a:r>
              <a:rPr lang="en-US" i="1" dirty="0" err="1" smtClean="0"/>
              <a:t>Barys</a:t>
            </a:r>
            <a:r>
              <a:rPr lang="en-US" i="1" dirty="0" smtClean="0"/>
              <a:t>, has </a:t>
            </a:r>
            <a:r>
              <a:rPr lang="en-US" i="1" dirty="0" smtClean="0">
                <a:solidFill>
                  <a:srgbClr val="FF0000"/>
                </a:solidFill>
              </a:rPr>
              <a:t>Mode I </a:t>
            </a:r>
            <a:r>
              <a:rPr lang="en-US" i="1" dirty="0" smtClean="0"/>
              <a:t>as its </a:t>
            </a:r>
            <a:r>
              <a:rPr lang="en-US" i="1" dirty="0" err="1" smtClean="0"/>
              <a:t>di</a:t>
            </a:r>
            <a:r>
              <a:rPr lang="en-US" i="1" dirty="0" smtClean="0"/>
              <a:t>-phonic Mode; and </a:t>
            </a:r>
            <a:r>
              <a:rPr lang="en-US" b="1" i="1" dirty="0" smtClean="0"/>
              <a:t>Mode IV </a:t>
            </a:r>
            <a:r>
              <a:rPr lang="en-US" b="1" i="1" dirty="0" err="1" smtClean="0"/>
              <a:t>Plagal</a:t>
            </a:r>
            <a:r>
              <a:rPr lang="en-US" b="1" i="1" dirty="0" smtClean="0"/>
              <a:t> </a:t>
            </a:r>
            <a:r>
              <a:rPr lang="en-US" i="1" dirty="0" smtClean="0"/>
              <a:t>has </a:t>
            </a:r>
            <a:r>
              <a:rPr lang="en-US" i="1" dirty="0" smtClean="0">
                <a:solidFill>
                  <a:srgbClr val="FF0000"/>
                </a:solidFill>
              </a:rPr>
              <a:t>Mode II </a:t>
            </a:r>
            <a:r>
              <a:rPr lang="en-US" i="1" dirty="0" smtClean="0"/>
              <a:t>as its </a:t>
            </a:r>
            <a:r>
              <a:rPr lang="en-US" i="1" dirty="0" err="1" smtClean="0"/>
              <a:t>di</a:t>
            </a:r>
            <a:r>
              <a:rPr lang="en-US" i="1" dirty="0" smtClean="0"/>
              <a:t>-phonic Mode. </a:t>
            </a:r>
            <a:endParaRPr lang="el-GR" dirty="0"/>
          </a:p>
        </p:txBody>
      </p:sp>
      <p:pic>
        <p:nvPicPr>
          <p:cNvPr id="6" name="Picture 5" descr="τ"/>
          <p:cNvPicPr>
            <a:picLocks noChangeAspect="1" noChangeArrowheads="1"/>
          </p:cNvPicPr>
          <p:nvPr/>
        </p:nvPicPr>
        <p:blipFill>
          <a:blip r:embed="rId4" cstate="print"/>
          <a:srcRect/>
          <a:stretch>
            <a:fillRect/>
          </a:stretch>
        </p:blipFill>
        <p:spPr bwMode="auto">
          <a:xfrm>
            <a:off x="2843808" y="1916832"/>
            <a:ext cx="2880000" cy="314266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7" name="Picture 3"/>
          <p:cNvPicPr>
            <a:picLocks noChangeAspect="1" noChangeArrowheads="1"/>
          </p:cNvPicPr>
          <p:nvPr/>
        </p:nvPicPr>
        <p:blipFill>
          <a:blip r:embed="rId3" cstate="print"/>
          <a:srcRect/>
          <a:stretch>
            <a:fillRect/>
          </a:stretch>
        </p:blipFill>
        <p:spPr bwMode="auto">
          <a:xfrm>
            <a:off x="179512" y="620688"/>
            <a:ext cx="8774863" cy="5480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971600" y="702876"/>
            <a:ext cx="7200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Know therefore, oh musician, how things are with the modes, either authentic or </a:t>
            </a:r>
            <a:r>
              <a:rPr kumimoji="0" lang="en-US" sz="32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plagals</a:t>
            </a: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that is, if you move up three tones the same mode you find again, similarly with the </a:t>
            </a:r>
            <a:r>
              <a:rPr kumimoji="0" lang="en-US" sz="32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plagals</a:t>
            </a: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same thing occurs. If you move down three tones from any of the </a:t>
            </a:r>
            <a:r>
              <a:rPr kumimoji="0" lang="en-US" sz="32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plagals</a:t>
            </a: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you again will find the same </a:t>
            </a:r>
            <a:r>
              <a:rPr kumimoji="0" lang="en-US" sz="32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32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mode.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WEB5"/>
          <p:cNvPicPr/>
          <p:nvPr/>
        </p:nvPicPr>
        <p:blipFill>
          <a:blip r:embed="rId3" cstate="print"/>
          <a:srcRect l="-27997"/>
          <a:stretch>
            <a:fillRect/>
          </a:stretch>
        </p:blipFill>
        <p:spPr bwMode="auto">
          <a:xfrm>
            <a:off x="1259632" y="260648"/>
            <a:ext cx="6048672" cy="6048672"/>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Αχιλλέας Χαλδαιάκης\Desktop\2.gif"/>
          <p:cNvPicPr/>
          <p:nvPr/>
        </p:nvPicPr>
        <p:blipFill>
          <a:blip r:embed="rId3" cstate="print"/>
          <a:srcRect/>
          <a:stretch>
            <a:fillRect/>
          </a:stretch>
        </p:blipFill>
        <p:spPr bwMode="auto">
          <a:xfrm>
            <a:off x="2627784" y="0"/>
            <a:ext cx="4176464"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395536" y="556766"/>
            <a:ext cx="828092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Ἐνταῦθα</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βεβαιοῦται</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ὁ</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παλαιὸς</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ἐκεῖνος</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κανών</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ὁ</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λέγων</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πᾶσα</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τριφωνία</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τὸν</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αὐτὸν</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ἦχον</a:t>
            </a:r>
            <a:r>
              <a:rPr kumimoji="0" lang="en-US"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ποιεῖ</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ἔν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τε</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ἀναβάσει</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αὖθις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ἐν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καταβάσει</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οὐχ</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ὁμοίως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δὲ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ἐπὶ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πᾶσι</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κατὰ</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πάντων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ἀλλὰ</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μὲν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μέλους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δὲ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παραλλαγῆς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μὲν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οὕτως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δὲ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ἄλλως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μὲν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μέλους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μόνον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παραλλαγῆς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μέλους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ὁμοῦ</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ποτὲ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δὲ</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παραλλαγῆς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μόνης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Εὑρήσεις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γὰρ</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ἐν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τῷ</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οἴκῳ</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τοῦ</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πλαγίου</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τετάρτου</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τὸν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αὐτὸν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τρίτον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μέσον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δεύτερον</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ὥστε</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μὲν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τοῦ</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τρίτου</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τριφωνίαν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ποιήσας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εὑρήσεις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δεύτερον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ἀπὸ</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δὲ</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τοῦ</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μέσου</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δευτέρου</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ἤγουν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τοῦ</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νέανες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εὑρήσεις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τρίτον</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τρεῖς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φωνὰς</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ἀριθμήσας</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611560" y="699124"/>
            <a:ext cx="741682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From the above quotation, note please, the following two passages: the one saying that specific canon [:</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“every </a:t>
            </a:r>
            <a:r>
              <a:rPr kumimoji="0" lang="en-US"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triphonia</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creates the same mode”</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happens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“both in ascent and descent”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and the concluding one, giving us the next example: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smtClean="0">
                <a:ln>
                  <a:noFill/>
                </a:ln>
                <a:effectLst/>
                <a:latin typeface="Times New Roman" pitchFamily="18" charset="0"/>
                <a:ea typeface="Calibri" pitchFamily="34" charset="0"/>
                <a:cs typeface="Times New Roman" pitchFamily="18" charset="0"/>
              </a:rPr>
              <a:t>Three tones above </a:t>
            </a:r>
            <a:r>
              <a:rPr kumimoji="0" lang="en-US" sz="2800" b="1" i="1" u="none" strike="noStrike" cap="none" normalizeH="0" baseline="0" dirty="0" smtClean="0">
                <a:ln>
                  <a:noFill/>
                </a:ln>
                <a:effectLst/>
                <a:latin typeface="Times New Roman" pitchFamily="18" charset="0"/>
                <a:ea typeface="Calibri" pitchFamily="34" charset="0"/>
                <a:cs typeface="Times New Roman" pitchFamily="18" charset="0"/>
              </a:rPr>
              <a:t>III Mode</a:t>
            </a:r>
            <a:r>
              <a:rPr kumimoji="0" lang="en-US" sz="2800" b="0" i="1" u="none" strike="noStrike" cap="none" normalizeH="0" baseline="0" dirty="0" smtClean="0">
                <a:ln>
                  <a:noFill/>
                </a:ln>
                <a:effectLst/>
                <a:latin typeface="Times New Roman" pitchFamily="18" charset="0"/>
                <a:ea typeface="Calibri" pitchFamily="34" charset="0"/>
                <a:cs typeface="Times New Roman" pitchFamily="18" charset="0"/>
              </a:rPr>
              <a:t> is </a:t>
            </a:r>
            <a:r>
              <a:rPr kumimoji="0" lang="en-US" sz="2800" b="0" i="1" u="sng" strike="noStrike" cap="none" normalizeH="0" baseline="0" dirty="0" smtClean="0">
                <a:ln>
                  <a:noFill/>
                </a:ln>
                <a:effectLst/>
                <a:latin typeface="Times New Roman" pitchFamily="18" charset="0"/>
                <a:ea typeface="Calibri" pitchFamily="34" charset="0"/>
                <a:cs typeface="Times New Roman" pitchFamily="18" charset="0"/>
              </a:rPr>
              <a:t>II Mode</a:t>
            </a:r>
            <a:r>
              <a:rPr kumimoji="0" lang="en-US" sz="2800" b="0" i="1" u="none" strike="noStrike" cap="none" normalizeH="0" baseline="0" dirty="0" smtClean="0">
                <a:ln>
                  <a:noFill/>
                </a:ln>
                <a:effectLst/>
                <a:latin typeface="Times New Roman" pitchFamily="18" charset="0"/>
                <a:ea typeface="Calibri" pitchFamily="34" charset="0"/>
                <a:cs typeface="Times New Roman" pitchFamily="18" charset="0"/>
              </a:rPr>
              <a:t>, while three tones below </a:t>
            </a:r>
            <a:r>
              <a:rPr kumimoji="0" lang="en-US" sz="2800" b="1" i="1" u="none" strike="noStrike" cap="none" normalizeH="0" baseline="0" dirty="0" smtClean="0">
                <a:ln>
                  <a:noFill/>
                </a:ln>
                <a:effectLst/>
                <a:latin typeface="Times New Roman" pitchFamily="18" charset="0"/>
                <a:ea typeface="Calibri" pitchFamily="34" charset="0"/>
                <a:cs typeface="Times New Roman" pitchFamily="18" charset="0"/>
              </a:rPr>
              <a:t>II Mode</a:t>
            </a:r>
            <a:r>
              <a:rPr kumimoji="0" lang="en-US" sz="2800" b="0" i="1"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en-US" sz="2800" b="0" i="1" u="none" strike="noStrike" cap="none" normalizeH="0" baseline="0" dirty="0" smtClean="0">
                <a:ln>
                  <a:noFill/>
                </a:ln>
                <a:effectLst/>
                <a:latin typeface="Calibri"/>
                <a:ea typeface="Calibri" pitchFamily="34" charset="0"/>
                <a:cs typeface="Times New Roman" pitchFamily="18" charset="0"/>
              </a:rPr>
              <a:t>‘</a:t>
            </a:r>
            <a:r>
              <a:rPr kumimoji="0" lang="en-US" sz="2800" b="0" i="1" u="none" strike="noStrike" cap="none" normalizeH="0" baseline="0" dirty="0" err="1" smtClean="0">
                <a:ln>
                  <a:noFill/>
                </a:ln>
                <a:effectLst/>
                <a:latin typeface="Times New Roman" pitchFamily="18" charset="0"/>
                <a:ea typeface="Calibri" pitchFamily="34" charset="0"/>
                <a:cs typeface="Times New Roman" pitchFamily="18" charset="0"/>
              </a:rPr>
              <a:t>neanes</a:t>
            </a:r>
            <a:r>
              <a:rPr kumimoji="0" lang="en-US" sz="2800" b="0" i="1" u="none" strike="noStrike" cap="none" normalizeH="0" baseline="0" dirty="0" smtClean="0">
                <a:ln>
                  <a:noFill/>
                </a:ln>
                <a:effectLst/>
                <a:latin typeface="Calibri"/>
                <a:ea typeface="Calibri" pitchFamily="34" charset="0"/>
                <a:cs typeface="Times New Roman" pitchFamily="18" charset="0"/>
              </a:rPr>
              <a:t>’</a:t>
            </a:r>
            <a:r>
              <a:rPr kumimoji="0" lang="en-US" sz="2800" b="0" i="1" u="none" strike="noStrike" cap="none" normalizeH="0" baseline="0" dirty="0" smtClean="0">
                <a:ln>
                  <a:noFill/>
                </a:ln>
                <a:effectLst/>
                <a:latin typeface="Times New Roman" pitchFamily="18" charset="0"/>
                <a:ea typeface="Calibri" pitchFamily="34" charset="0"/>
                <a:cs typeface="Times New Roman" pitchFamily="18" charset="0"/>
              </a:rPr>
              <a:t>) is </a:t>
            </a:r>
            <a:r>
              <a:rPr kumimoji="0" lang="en-US" sz="2800" b="0" i="1" u="sng" strike="noStrike" cap="none" normalizeH="0" baseline="0" dirty="0" smtClean="0">
                <a:ln>
                  <a:noFill/>
                </a:ln>
                <a:effectLst/>
                <a:latin typeface="Times New Roman" pitchFamily="18" charset="0"/>
                <a:ea typeface="Calibri" pitchFamily="34" charset="0"/>
                <a:cs typeface="Times New Roman" pitchFamily="18" charset="0"/>
              </a:rPr>
              <a:t>III </a:t>
            </a:r>
            <a:r>
              <a:rPr kumimoji="0" lang="en-US" sz="2800" b="0" i="1" u="sng" strike="noStrike" cap="none" normalizeH="0" baseline="0" dirty="0" err="1" smtClean="0">
                <a:ln>
                  <a:noFill/>
                </a:ln>
                <a:effectLst/>
                <a:latin typeface="Times New Roman" pitchFamily="18" charset="0"/>
                <a:ea typeface="Calibri" pitchFamily="34" charset="0"/>
                <a:cs typeface="Times New Roman" pitchFamily="18" charset="0"/>
              </a:rPr>
              <a:t>Plagal</a:t>
            </a:r>
            <a:r>
              <a:rPr kumimoji="0" lang="en-US" sz="2800" b="0" i="1" u="sng" strike="noStrike" cap="none" normalizeH="0" baseline="0" dirty="0" smtClean="0">
                <a:ln>
                  <a:noFill/>
                </a:ln>
                <a:effectLst/>
                <a:latin typeface="Times New Roman" pitchFamily="18" charset="0"/>
                <a:ea typeface="Calibri" pitchFamily="34" charset="0"/>
                <a:cs typeface="Times New Roman" pitchFamily="18" charset="0"/>
              </a:rPr>
              <a:t> Mode</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WEB5 - Αντίγραφο"/>
          <p:cNvPicPr/>
          <p:nvPr/>
        </p:nvPicPr>
        <p:blipFill>
          <a:blip r:embed="rId3" cstate="print"/>
          <a:srcRect l="-74298"/>
          <a:stretch>
            <a:fillRect/>
          </a:stretch>
        </p:blipFill>
        <p:spPr bwMode="auto">
          <a:xfrm>
            <a:off x="395536" y="548680"/>
            <a:ext cx="6552728" cy="55446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cstate="print"/>
          <a:srcRect/>
          <a:stretch>
            <a:fillRect/>
          </a:stretch>
        </p:blipFill>
        <p:spPr bwMode="auto">
          <a:xfrm>
            <a:off x="2195736" y="116632"/>
            <a:ext cx="4918254" cy="6624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Αχιλλέας Χαλδαιάκης\Desktop\3.gif"/>
          <p:cNvPicPr/>
          <p:nvPr/>
        </p:nvPicPr>
        <p:blipFill>
          <a:blip r:embed="rId3" cstate="print"/>
          <a:srcRect/>
          <a:stretch>
            <a:fillRect/>
          </a:stretch>
        </p:blipFill>
        <p:spPr bwMode="auto">
          <a:xfrm>
            <a:off x="971600" y="4697761"/>
            <a:ext cx="6696744" cy="2160239"/>
          </a:xfrm>
          <a:prstGeom prst="rect">
            <a:avLst/>
          </a:prstGeom>
          <a:noFill/>
          <a:ln w="9525">
            <a:noFill/>
            <a:miter lim="800000"/>
            <a:headEnd/>
            <a:tailEnd/>
          </a:ln>
        </p:spPr>
      </p:pic>
      <p:pic>
        <p:nvPicPr>
          <p:cNvPr id="5122" name="Picture 2" descr="C:\Users\ΑΧΙΛΛΕΑΣ\Documents\Σ Υ Ν Ε Δ Ρ Ι Α\2009\Β' συνέδριο ASBMH\ΠΑΡΑΛΛΑΓΗ\ΕΙΚΟΝΕΣ power point\τροχός.jpg"/>
          <p:cNvPicPr>
            <a:picLocks noChangeAspect="1" noChangeArrowheads="1"/>
          </p:cNvPicPr>
          <p:nvPr/>
        </p:nvPicPr>
        <p:blipFill>
          <a:blip r:embed="rId4" cstate="print"/>
          <a:srcRect/>
          <a:stretch>
            <a:fillRect/>
          </a:stretch>
        </p:blipFill>
        <p:spPr bwMode="auto">
          <a:xfrm>
            <a:off x="3275856" y="2060848"/>
            <a:ext cx="2310331" cy="2520000"/>
          </a:xfrm>
          <a:prstGeom prst="rect">
            <a:avLst/>
          </a:prstGeom>
          <a:noFill/>
        </p:spPr>
      </p:pic>
      <p:sp>
        <p:nvSpPr>
          <p:cNvPr id="4" name="3 - Ορθογώνιο"/>
          <p:cNvSpPr/>
          <p:nvPr/>
        </p:nvSpPr>
        <p:spPr>
          <a:xfrm>
            <a:off x="827584" y="404664"/>
            <a:ext cx="7488832" cy="1384995"/>
          </a:xfrm>
          <a:prstGeom prst="rect">
            <a:avLst/>
          </a:prstGeom>
        </p:spPr>
        <p:txBody>
          <a:bodyPr wrap="square">
            <a:spAutoFit/>
          </a:bodyPr>
          <a:lstStyle/>
          <a:p>
            <a:pPr lvl="0" algn="just" eaLnBrk="0" fontAlgn="base" hangingPunct="0">
              <a:spcBef>
                <a:spcPct val="0"/>
              </a:spcBef>
              <a:spcAft>
                <a:spcPct val="0"/>
              </a:spcAft>
            </a:pPr>
            <a:r>
              <a:rPr lang="en-US" i="1" dirty="0" smtClean="0">
                <a:solidFill>
                  <a:srgbClr val="FF0000"/>
                </a:solidFill>
                <a:latin typeface="Times New Roman" pitchFamily="18" charset="0"/>
                <a:ea typeface="Calibri" pitchFamily="34" charset="0"/>
                <a:cs typeface="Times New Roman" pitchFamily="18" charset="0"/>
              </a:rPr>
              <a:t> </a:t>
            </a:r>
            <a:r>
              <a:rPr lang="en-US" sz="2800" i="1" dirty="0" smtClean="0">
                <a:latin typeface="Times New Roman" pitchFamily="18" charset="0"/>
                <a:ea typeface="Calibri" pitchFamily="34" charset="0"/>
                <a:cs typeface="Times New Roman" pitchFamily="18" charset="0"/>
              </a:rPr>
              <a:t>Three tones above </a:t>
            </a:r>
            <a:r>
              <a:rPr lang="en-US" sz="2800" b="1" i="1" dirty="0" smtClean="0">
                <a:latin typeface="Times New Roman" pitchFamily="18" charset="0"/>
                <a:ea typeface="Calibri" pitchFamily="34" charset="0"/>
                <a:cs typeface="Times New Roman" pitchFamily="18" charset="0"/>
              </a:rPr>
              <a:t>III Mode</a:t>
            </a:r>
            <a:r>
              <a:rPr lang="en-US" sz="2800" i="1" dirty="0" smtClean="0">
                <a:latin typeface="Times New Roman" pitchFamily="18" charset="0"/>
                <a:ea typeface="Calibri" pitchFamily="34" charset="0"/>
                <a:cs typeface="Times New Roman" pitchFamily="18" charset="0"/>
              </a:rPr>
              <a:t> is </a:t>
            </a:r>
            <a:r>
              <a:rPr lang="en-US" sz="2800" i="1" u="sng" dirty="0" smtClean="0">
                <a:latin typeface="Times New Roman" pitchFamily="18" charset="0"/>
                <a:ea typeface="Calibri" pitchFamily="34" charset="0"/>
                <a:cs typeface="Times New Roman" pitchFamily="18" charset="0"/>
              </a:rPr>
              <a:t>II Mode</a:t>
            </a:r>
            <a:r>
              <a:rPr lang="en-US" sz="2800" i="1" dirty="0" smtClean="0">
                <a:latin typeface="Times New Roman" pitchFamily="18" charset="0"/>
                <a:ea typeface="Calibri" pitchFamily="34" charset="0"/>
                <a:cs typeface="Times New Roman" pitchFamily="18" charset="0"/>
              </a:rPr>
              <a:t>, while three tones below </a:t>
            </a:r>
            <a:r>
              <a:rPr lang="en-US" sz="2800" b="1" i="1" dirty="0" smtClean="0">
                <a:latin typeface="Times New Roman" pitchFamily="18" charset="0"/>
                <a:ea typeface="Calibri" pitchFamily="34" charset="0"/>
                <a:cs typeface="Times New Roman" pitchFamily="18" charset="0"/>
              </a:rPr>
              <a:t>II Mode</a:t>
            </a:r>
            <a:r>
              <a:rPr lang="en-US" sz="2800" i="1" dirty="0" smtClean="0">
                <a:latin typeface="Times New Roman" pitchFamily="18" charset="0"/>
                <a:ea typeface="Calibri" pitchFamily="34" charset="0"/>
                <a:cs typeface="Times New Roman" pitchFamily="18" charset="0"/>
              </a:rPr>
              <a:t> (</a:t>
            </a:r>
            <a:r>
              <a:rPr lang="en-US" sz="2800" i="1" dirty="0" smtClean="0">
                <a:ea typeface="Calibri" pitchFamily="34" charset="0"/>
                <a:cs typeface="Times New Roman" pitchFamily="18" charset="0"/>
              </a:rPr>
              <a:t>‘</a:t>
            </a:r>
            <a:r>
              <a:rPr lang="en-US" sz="2800" i="1" dirty="0" err="1" smtClean="0">
                <a:latin typeface="Times New Roman" pitchFamily="18" charset="0"/>
                <a:ea typeface="Calibri" pitchFamily="34" charset="0"/>
                <a:cs typeface="Times New Roman" pitchFamily="18" charset="0"/>
              </a:rPr>
              <a:t>neanes</a:t>
            </a:r>
            <a:r>
              <a:rPr lang="en-US" sz="2800" i="1" dirty="0" smtClean="0">
                <a:ea typeface="Calibri" pitchFamily="34" charset="0"/>
                <a:cs typeface="Times New Roman" pitchFamily="18" charset="0"/>
              </a:rPr>
              <a:t>’</a:t>
            </a:r>
            <a:r>
              <a:rPr lang="en-US" sz="2800" i="1" dirty="0" smtClean="0">
                <a:latin typeface="Times New Roman" pitchFamily="18" charset="0"/>
                <a:ea typeface="Calibri" pitchFamily="34" charset="0"/>
                <a:cs typeface="Times New Roman" pitchFamily="18" charset="0"/>
              </a:rPr>
              <a:t>) is </a:t>
            </a:r>
            <a:r>
              <a:rPr lang="en-US" sz="2800" i="1" u="sng" dirty="0" smtClean="0">
                <a:latin typeface="Times New Roman" pitchFamily="18" charset="0"/>
                <a:ea typeface="Calibri" pitchFamily="34" charset="0"/>
                <a:cs typeface="Times New Roman" pitchFamily="18" charset="0"/>
              </a:rPr>
              <a:t>III </a:t>
            </a:r>
            <a:r>
              <a:rPr lang="en-US" sz="2800" i="1" u="sng" dirty="0" err="1" smtClean="0">
                <a:latin typeface="Times New Roman" pitchFamily="18" charset="0"/>
                <a:ea typeface="Calibri" pitchFamily="34" charset="0"/>
                <a:cs typeface="Times New Roman" pitchFamily="18" charset="0"/>
              </a:rPr>
              <a:t>Plagal</a:t>
            </a:r>
            <a:r>
              <a:rPr lang="en-US" sz="2800" i="1" u="sng" dirty="0" smtClean="0">
                <a:latin typeface="Times New Roman" pitchFamily="18" charset="0"/>
                <a:ea typeface="Calibri" pitchFamily="34" charset="0"/>
                <a:cs typeface="Times New Roman" pitchFamily="18" charset="0"/>
              </a:rPr>
              <a:t> Mode</a:t>
            </a: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251520" y="180633"/>
            <a:ext cx="849694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Know this O listener, that the Mode is </a:t>
            </a:r>
            <a:r>
              <a:rPr lang="en-US" sz="2400" i="1" dirty="0" smtClean="0">
                <a:latin typeface="Times New Roman" pitchFamily="18" charset="0"/>
                <a:cs typeface="Times New Roman" pitchFamily="18" charset="0"/>
              </a:rPr>
              <a:t>changeable</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that for this the Main Modes change [modulate] into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ones, and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into the Main ones again, just as the Master John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Koukouzeles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Blessed Memory, has shown in his wisest method of modulation. For he has demonstrated that in ascending by means of an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Oligon</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Modes are [made] into main ones and that in descending be means of An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Apostrophos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Main ones become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Therefore known this, oh! Listener, that the modes have a tendency towards transformation and that is why the authentic transform into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towards the authentic, as the blessed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Maestor</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Ioannes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Koukouzeles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has shown in his most wise method and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parallage</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the one hand by moving up with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oligon</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 showed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modes as authentic and on the other hand moving down with the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apostrophos</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he proved the opposite; the authentic modes as </a:t>
            </a:r>
            <a:r>
              <a:rPr kumimoji="0" lang="en-US" sz="2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ντίγραφο από 112"/>
          <p:cNvPicPr/>
          <p:nvPr/>
        </p:nvPicPr>
        <p:blipFill>
          <a:blip r:embed="rId3" cstate="print"/>
          <a:srcRect l="-16687"/>
          <a:stretch>
            <a:fillRect/>
          </a:stretch>
        </p:blipFill>
        <p:spPr bwMode="auto">
          <a:xfrm>
            <a:off x="2195736" y="260648"/>
            <a:ext cx="4680520" cy="640871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παρ"/>
          <p:cNvPicPr/>
          <p:nvPr/>
        </p:nvPicPr>
        <p:blipFill>
          <a:blip r:embed="rId3" cstate="print"/>
          <a:srcRect/>
          <a:stretch>
            <a:fillRect/>
          </a:stretch>
        </p:blipFill>
        <p:spPr bwMode="auto">
          <a:xfrm>
            <a:off x="2339752" y="332656"/>
            <a:ext cx="4752528" cy="5472608"/>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112"/>
          <p:cNvPicPr/>
          <p:nvPr/>
        </p:nvPicPr>
        <p:blipFill>
          <a:blip r:embed="rId3" cstate="print"/>
          <a:srcRect l="-8769"/>
          <a:stretch>
            <a:fillRect/>
          </a:stretch>
        </p:blipFill>
        <p:spPr bwMode="auto">
          <a:xfrm>
            <a:off x="2195736" y="332656"/>
            <a:ext cx="4392488" cy="5832648"/>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755576" y="19362"/>
            <a:ext cx="756084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Once more I extract here, as a more specified example, the following passage of the above theoretical teaching of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Plousiadenos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καὶ</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οὕτως</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ὁ </a:t>
            </a:r>
            <a:r>
              <a:rPr kumimoji="0" lang="el-GR" sz="28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μὲν</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πλάγιος </a:t>
            </a:r>
            <a:r>
              <a:rPr kumimoji="0" lang="el-GR" sz="28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τοῦ</a:t>
            </a:r>
            <a:r>
              <a:rPr kumimoji="0" lang="el-GR"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τετάρτου</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γίνεται </a:t>
            </a:r>
            <a:r>
              <a:rPr kumimoji="0" lang="el-GR" sz="28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τέταρτος</a:t>
            </a:r>
            <a:r>
              <a:rPr kumimoji="0" lang="el-GR"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Same theoretical teaching is written in aforementioned anonymous treatise </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Interpretation of the Tones and Modes</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as follows: </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If you move up from </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a:t>
            </a: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Plagal</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Mode</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four tones you shall find the </a:t>
            </a:r>
            <a:r>
              <a:rPr kumimoji="0" lang="en-US" sz="2800" b="0" i="1"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Mode</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tetraphonos</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this is its authentic.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ντίγραφο από 1"/>
          <p:cNvPicPr/>
          <p:nvPr/>
        </p:nvPicPr>
        <p:blipFill>
          <a:blip r:embed="rId3" cstate="print"/>
          <a:srcRect l="-110661"/>
          <a:stretch>
            <a:fillRect/>
          </a:stretch>
        </p:blipFill>
        <p:spPr bwMode="auto">
          <a:xfrm>
            <a:off x="-1188640" y="1124744"/>
            <a:ext cx="8496944" cy="396044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Users\Αχιλλέας Χαλδαιάκης\Desktop\4.gif"/>
          <p:cNvPicPr/>
          <p:nvPr/>
        </p:nvPicPr>
        <p:blipFill>
          <a:blip r:embed="rId3" cstate="print"/>
          <a:srcRect/>
          <a:stretch>
            <a:fillRect/>
          </a:stretch>
        </p:blipFill>
        <p:spPr bwMode="auto">
          <a:xfrm>
            <a:off x="251520" y="4293097"/>
            <a:ext cx="8496944" cy="2448271"/>
          </a:xfrm>
          <a:prstGeom prst="rect">
            <a:avLst/>
          </a:prstGeom>
          <a:noFill/>
          <a:ln w="9525">
            <a:noFill/>
            <a:miter lim="800000"/>
            <a:headEnd/>
            <a:tailEnd/>
          </a:ln>
        </p:spPr>
      </p:pic>
      <p:sp>
        <p:nvSpPr>
          <p:cNvPr id="3" name="2 - Ορθογώνιο"/>
          <p:cNvSpPr/>
          <p:nvPr/>
        </p:nvSpPr>
        <p:spPr>
          <a:xfrm>
            <a:off x="683568" y="476672"/>
            <a:ext cx="7776864" cy="1384995"/>
          </a:xfrm>
          <a:prstGeom prst="rect">
            <a:avLst/>
          </a:prstGeom>
        </p:spPr>
        <p:txBody>
          <a:bodyPr wrap="square">
            <a:spAutoFit/>
          </a:bodyPr>
          <a:lstStyle/>
          <a:p>
            <a:r>
              <a:rPr lang="en-US" sz="2800" i="1" dirty="0" smtClean="0">
                <a:latin typeface="Times New Roman" pitchFamily="18" charset="0"/>
                <a:ea typeface="Calibri" pitchFamily="34" charset="0"/>
                <a:cs typeface="Times New Roman" pitchFamily="18" charset="0"/>
              </a:rPr>
              <a:t>If you move up from </a:t>
            </a:r>
            <a:r>
              <a:rPr lang="en-US" sz="2800" b="1" i="1" dirty="0" smtClean="0">
                <a:latin typeface="Times New Roman" pitchFamily="18" charset="0"/>
                <a:ea typeface="Calibri" pitchFamily="34" charset="0"/>
                <a:cs typeface="Times New Roman" pitchFamily="18" charset="0"/>
              </a:rPr>
              <a:t>IV </a:t>
            </a:r>
            <a:r>
              <a:rPr lang="en-US" sz="2800" b="1" i="1" dirty="0" err="1" smtClean="0">
                <a:latin typeface="Times New Roman" pitchFamily="18" charset="0"/>
                <a:ea typeface="Calibri" pitchFamily="34" charset="0"/>
                <a:cs typeface="Times New Roman" pitchFamily="18" charset="0"/>
              </a:rPr>
              <a:t>Plagal</a:t>
            </a:r>
            <a:r>
              <a:rPr lang="en-US" sz="2800" b="1" i="1" dirty="0" smtClean="0">
                <a:latin typeface="Times New Roman" pitchFamily="18" charset="0"/>
                <a:ea typeface="Calibri" pitchFamily="34" charset="0"/>
                <a:cs typeface="Times New Roman" pitchFamily="18" charset="0"/>
              </a:rPr>
              <a:t> Mode</a:t>
            </a:r>
            <a:r>
              <a:rPr lang="en-US" sz="2800" i="1" dirty="0" smtClean="0">
                <a:latin typeface="Times New Roman" pitchFamily="18" charset="0"/>
                <a:ea typeface="Calibri" pitchFamily="34" charset="0"/>
                <a:cs typeface="Times New Roman" pitchFamily="18" charset="0"/>
              </a:rPr>
              <a:t> four tones you shall find the </a:t>
            </a:r>
            <a:r>
              <a:rPr lang="en-US" sz="2800" i="1" u="sng" dirty="0" smtClean="0">
                <a:latin typeface="Times New Roman" pitchFamily="18" charset="0"/>
                <a:ea typeface="Calibri" pitchFamily="34" charset="0"/>
                <a:cs typeface="Times New Roman" pitchFamily="18" charset="0"/>
              </a:rPr>
              <a:t>IV Mode</a:t>
            </a:r>
            <a:r>
              <a:rPr lang="en-US" sz="2800" dirty="0" smtClean="0">
                <a:solidFill>
                  <a:srgbClr val="FF0000"/>
                </a:solidFill>
                <a:latin typeface="Times New Roman" pitchFamily="18" charset="0"/>
                <a:ea typeface="Calibri" pitchFamily="34" charset="0"/>
                <a:cs typeface="Times New Roman" pitchFamily="18" charset="0"/>
              </a:rPr>
              <a:t> </a:t>
            </a:r>
            <a:r>
              <a:rPr lang="en-US" sz="2800" i="1" dirty="0" smtClean="0">
                <a:latin typeface="Times New Roman" pitchFamily="18" charset="0"/>
                <a:ea typeface="Calibri" pitchFamily="34" charset="0"/>
                <a:cs typeface="Times New Roman" pitchFamily="18" charset="0"/>
              </a:rPr>
              <a:t>the</a:t>
            </a:r>
            <a:r>
              <a:rPr lang="en-US" sz="2800" dirty="0" smtClean="0">
                <a:latin typeface="Times New Roman" pitchFamily="18" charset="0"/>
                <a:ea typeface="Calibri" pitchFamily="34" charset="0"/>
                <a:cs typeface="Times New Roman" pitchFamily="18" charset="0"/>
              </a:rPr>
              <a:t> </a:t>
            </a:r>
            <a:r>
              <a:rPr lang="en-US" sz="2800" i="1" dirty="0" err="1" smtClean="0">
                <a:latin typeface="Times New Roman" pitchFamily="18" charset="0"/>
                <a:ea typeface="Calibri" pitchFamily="34" charset="0"/>
                <a:cs typeface="Times New Roman" pitchFamily="18" charset="0"/>
              </a:rPr>
              <a:t>tetraphonos</a:t>
            </a:r>
            <a:r>
              <a:rPr lang="en-US" sz="2800" i="1" dirty="0" smtClean="0">
                <a:latin typeface="Times New Roman" pitchFamily="18" charset="0"/>
                <a:ea typeface="Calibri" pitchFamily="34" charset="0"/>
                <a:cs typeface="Times New Roman" pitchFamily="18" charset="0"/>
              </a:rPr>
              <a:t>; and this is its authentic.</a:t>
            </a:r>
            <a:r>
              <a:rPr lang="en-US" sz="2800" dirty="0" smtClean="0">
                <a:solidFill>
                  <a:srgbClr val="FF0000"/>
                </a:solidFill>
                <a:latin typeface="Times New Roman" pitchFamily="18" charset="0"/>
                <a:ea typeface="Calibri" pitchFamily="34" charset="0"/>
                <a:cs typeface="Times New Roman" pitchFamily="18" charset="0"/>
              </a:rPr>
              <a:t> </a:t>
            </a:r>
            <a:endParaRPr lang="el-GR" sz="2800" dirty="0"/>
          </a:p>
        </p:txBody>
      </p:sp>
      <p:pic>
        <p:nvPicPr>
          <p:cNvPr id="4" name="Picture 2" descr="C:\Users\ΑΧΙΛΛΕΑΣ\Documents\Σ Υ Ν Ε Δ Ρ Ι Α\2009\Β' συνέδριο ASBMH\ΠΑΡΑΛΛΑΓΗ\ΕΙΚΟΝΕΣ power point\τροχός.jpg"/>
          <p:cNvPicPr>
            <a:picLocks noChangeAspect="1" noChangeArrowheads="1"/>
          </p:cNvPicPr>
          <p:nvPr/>
        </p:nvPicPr>
        <p:blipFill>
          <a:blip r:embed="rId4" cstate="print"/>
          <a:srcRect/>
          <a:stretch>
            <a:fillRect/>
          </a:stretch>
        </p:blipFill>
        <p:spPr bwMode="auto">
          <a:xfrm>
            <a:off x="3275856" y="1989120"/>
            <a:ext cx="2310331" cy="2520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51520" y="1412776"/>
            <a:ext cx="8740080" cy="4667349"/>
          </a:xfrm>
        </p:spPr>
        <p:txBody>
          <a:bodyPr/>
          <a:lstStyle/>
          <a:p>
            <a:pPr algn="just">
              <a:buNone/>
            </a:pPr>
            <a:r>
              <a:rPr lang="el-GR" i="1" dirty="0" smtClean="0"/>
              <a:t>	</a:t>
            </a:r>
            <a:r>
              <a:rPr lang="en-US" i="1" dirty="0" smtClean="0"/>
              <a:t>Which of those eight notes of the </a:t>
            </a:r>
            <a:r>
              <a:rPr lang="en-US" i="1" dirty="0" err="1" smtClean="0"/>
              <a:t>trochos</a:t>
            </a:r>
            <a:r>
              <a:rPr lang="en-US" i="1" dirty="0" smtClean="0"/>
              <a:t> has the priority? Which comes second, and is it expected to receive its onset from the first?  Well, generally speaking, no one, because no one exists without an interval, which implies another note or tone; specifically though, all of them because every one of them may become first and second etc. depending on one’s needs. </a:t>
            </a:r>
            <a:endParaRPr lang="el-GR" dirty="0" smtClean="0"/>
          </a:p>
          <a:p>
            <a:endParaRPr lang="el-GR"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51520" y="692696"/>
            <a:ext cx="8435280" cy="5433467"/>
          </a:xfrm>
        </p:spPr>
        <p:txBody>
          <a:bodyPr>
            <a:normAutofit fontScale="92500" lnSpcReduction="20000"/>
          </a:bodyPr>
          <a:lstStyle/>
          <a:p>
            <a:pPr algn="just">
              <a:buNone/>
            </a:pPr>
            <a:r>
              <a:rPr lang="en-US" i="1" dirty="0" smtClean="0"/>
              <a:t>	“Their names –</a:t>
            </a:r>
            <a:r>
              <a:rPr lang="en-US" dirty="0" smtClean="0"/>
              <a:t>we read in </a:t>
            </a:r>
            <a:r>
              <a:rPr lang="en-US" dirty="0" err="1" smtClean="0"/>
              <a:t>Agiopolites</a:t>
            </a:r>
            <a:r>
              <a:rPr lang="en-US" i="1" dirty="0" smtClean="0"/>
              <a:t>– have already been written, both their proper names and those which indicate their order. As far as concerns the </a:t>
            </a:r>
            <a:r>
              <a:rPr lang="en-US" i="1" dirty="0" err="1" smtClean="0"/>
              <a:t>Echoi</a:t>
            </a:r>
            <a:r>
              <a:rPr lang="en-US" i="1" dirty="0" smtClean="0"/>
              <a:t>, however, it must be born in mind that we do not name the quantity of sounds, but the quality. For about sounds we normally use expressions like “shrillness”, “deepness”, “shortness”, “completeness”, and “clearness” – all of which denote the “such or such” sound, not the “so great” sound, or rather of what kind the sound is, not of what magnitude. Thus, the designations of the </a:t>
            </a:r>
            <a:r>
              <a:rPr lang="en-US" i="1" dirty="0" err="1" smtClean="0"/>
              <a:t>Echoi</a:t>
            </a:r>
            <a:r>
              <a:rPr lang="en-US" i="1" dirty="0" smtClean="0"/>
              <a:t> are not made for counting purposes but to represent the sound quality of the Melos”. </a:t>
            </a:r>
            <a:endParaRPr lang="el-GR"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Αχιλλέας Χαλδαιάκης\Documents\Σ Υ Ν Ε Δ Ρ Ι Α\2012\Δεκέμβριος_Νέα Υόρκη\1.jpg"/>
          <p:cNvPicPr>
            <a:picLocks noChangeAspect="1" noChangeArrowheads="1"/>
          </p:cNvPicPr>
          <p:nvPr/>
        </p:nvPicPr>
        <p:blipFill>
          <a:blip r:embed="rId3" cstate="print"/>
          <a:srcRect/>
          <a:stretch>
            <a:fillRect/>
          </a:stretch>
        </p:blipFill>
        <p:spPr bwMode="auto">
          <a:xfrm>
            <a:off x="1907704" y="188640"/>
            <a:ext cx="5798692" cy="3240000"/>
          </a:xfrm>
          <a:prstGeom prst="rect">
            <a:avLst/>
          </a:prstGeom>
          <a:noFill/>
        </p:spPr>
      </p:pic>
      <p:pic>
        <p:nvPicPr>
          <p:cNvPr id="99331" name="Picture 3" descr="C:\Users\Αχιλλέας Χαλδαιάκης\Documents\Σ Υ Ν Ε Δ Ρ Ι Α\2012\Δεκέμβριος_Νέα Υόρκη\2.jpg"/>
          <p:cNvPicPr>
            <a:picLocks noChangeAspect="1" noChangeArrowheads="1"/>
          </p:cNvPicPr>
          <p:nvPr/>
        </p:nvPicPr>
        <p:blipFill>
          <a:blip r:embed="rId4" cstate="print"/>
          <a:srcRect/>
          <a:stretch>
            <a:fillRect/>
          </a:stretch>
        </p:blipFill>
        <p:spPr bwMode="auto">
          <a:xfrm>
            <a:off x="1922200" y="3356992"/>
            <a:ext cx="5818152" cy="1980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23528" y="764704"/>
            <a:ext cx="8363272" cy="5361459"/>
          </a:xfrm>
        </p:spPr>
        <p:txBody>
          <a:bodyPr>
            <a:normAutofit lnSpcReduction="10000"/>
          </a:bodyPr>
          <a:lstStyle/>
          <a:p>
            <a:pPr algn="just">
              <a:buNone/>
            </a:pPr>
            <a:r>
              <a:rPr lang="en-US" i="1" dirty="0" smtClean="0"/>
              <a:t>	“The above, I suppose, must be enough to demonstrate the marvelous kinship of the </a:t>
            </a:r>
            <a:r>
              <a:rPr lang="en-US" i="1" dirty="0" err="1" smtClean="0"/>
              <a:t>Echoi</a:t>
            </a:r>
            <a:r>
              <a:rPr lang="en-US" i="1" dirty="0" smtClean="0"/>
              <a:t>. However, if somebody makes an even more accurate scrutiny of these matters, he will find thousands of features which prove the kinship. At present I have disregarded these, to avoid being criticized for loquacity. But those who are eager after knowledge may be guided by what I have written to find also the features which I have passed by, provided they really do engage themselves in this troublesome work”</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Αχιλλέας Χαλδαιάκης\Documents\ΚΕΙΜΕΝΑ-ΟΜΙΛΙΕΣ\ΠΡΑΓΑ\power point\3. ΚΡΑΤΗΜΑ\Κ_1.JPG"/>
          <p:cNvPicPr>
            <a:picLocks noGrp="1" noChangeAspect="1" noChangeArrowheads="1"/>
          </p:cNvPicPr>
          <p:nvPr>
            <p:ph idx="1"/>
          </p:nvPr>
        </p:nvPicPr>
        <p:blipFill>
          <a:blip r:embed="rId3" cstate="print"/>
          <a:srcRect/>
          <a:stretch>
            <a:fillRect/>
          </a:stretch>
        </p:blipFill>
        <p:spPr bwMode="auto">
          <a:xfrm>
            <a:off x="2267744" y="332656"/>
            <a:ext cx="4320000" cy="3459795"/>
          </a:xfrm>
          <a:prstGeom prst="rect">
            <a:avLst/>
          </a:prstGeom>
          <a:noFill/>
        </p:spPr>
      </p:pic>
      <p:pic>
        <p:nvPicPr>
          <p:cNvPr id="3075" name="Picture 3" descr="C:\Users\Αχιλλέας Χαλδαιάκης\Documents\ΚΕΙΜΕΝΑ-ΟΜΙΛΙΕΣ\ΠΡΑΓΑ\power point\3. ΚΡΑΤΗΜΑ\Κ_2 - Αντίγραφο.JPG"/>
          <p:cNvPicPr>
            <a:picLocks noChangeAspect="1" noChangeArrowheads="1"/>
          </p:cNvPicPr>
          <p:nvPr/>
        </p:nvPicPr>
        <p:blipFill>
          <a:blip r:embed="rId4" cstate="print"/>
          <a:srcRect/>
          <a:stretch>
            <a:fillRect/>
          </a:stretch>
        </p:blipFill>
        <p:spPr bwMode="auto">
          <a:xfrm>
            <a:off x="2267744" y="3806401"/>
            <a:ext cx="4320000" cy="286295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95536" y="188640"/>
            <a:ext cx="8352928" cy="6586999"/>
          </a:xfrm>
          <a:prstGeom prst="rect">
            <a:avLst/>
          </a:prstGeom>
        </p:spPr>
        <p:txBody>
          <a:bodyPr wrap="square">
            <a:spAutoFit/>
          </a:bodyPr>
          <a:lstStyle/>
          <a:p>
            <a:pPr algn="just"/>
            <a:r>
              <a:rPr lang="en-US" sz="2800" b="1" i="1" dirty="0" err="1" smtClean="0"/>
              <a:t>Parallage</a:t>
            </a:r>
            <a:r>
              <a:rPr lang="en-US" sz="2800" i="1" dirty="0" smtClean="0"/>
              <a:t> </a:t>
            </a:r>
            <a:r>
              <a:rPr lang="en-US" sz="2800" dirty="0" smtClean="0"/>
              <a:t>[that </a:t>
            </a:r>
            <a:r>
              <a:rPr lang="en-US" sz="2800" i="1" dirty="0" smtClean="0"/>
              <a:t>was to adapt the polysyllable notes on the </a:t>
            </a:r>
            <a:r>
              <a:rPr lang="en-US" sz="2800" i="1" dirty="0" err="1" smtClean="0"/>
              <a:t>neumes</a:t>
            </a:r>
            <a:r>
              <a:rPr lang="en-US" sz="2800" i="1" dirty="0" smtClean="0"/>
              <a:t> of the melody’s quantity, written, and to chant their continuous ascent and descent, and never the </a:t>
            </a:r>
            <a:r>
              <a:rPr lang="en-US" sz="2800" i="1" dirty="0" err="1" smtClean="0"/>
              <a:t>ison</a:t>
            </a:r>
            <a:r>
              <a:rPr lang="en-US" sz="2800" i="1" dirty="0" smtClean="0"/>
              <a:t> or large intervals</a:t>
            </a:r>
            <a:r>
              <a:rPr lang="en-US" sz="2800" dirty="0" smtClean="0"/>
              <a:t>],</a:t>
            </a:r>
            <a:r>
              <a:rPr lang="en-US" sz="2800" i="1" dirty="0" smtClean="0"/>
              <a:t> </a:t>
            </a:r>
            <a:r>
              <a:rPr lang="en-US" sz="2800" b="1" i="1" dirty="0" err="1" smtClean="0"/>
              <a:t>Metrophonia</a:t>
            </a:r>
            <a:r>
              <a:rPr lang="en-US" sz="2800" i="1" dirty="0" smtClean="0"/>
              <a:t> </a:t>
            </a:r>
            <a:r>
              <a:rPr lang="en-US" sz="2800" dirty="0" smtClean="0"/>
              <a:t>[that </a:t>
            </a:r>
            <a:r>
              <a:rPr lang="en-US" sz="2800" i="1" dirty="0" smtClean="0"/>
              <a:t>was to chant the melody of the </a:t>
            </a:r>
            <a:r>
              <a:rPr lang="en-US" sz="2800" i="1" dirty="0" err="1" smtClean="0"/>
              <a:t>troparion</a:t>
            </a:r>
            <a:r>
              <a:rPr lang="en-US" sz="2800" i="1" dirty="0" smtClean="0"/>
              <a:t>, as indicated by the </a:t>
            </a:r>
            <a:r>
              <a:rPr lang="en-US" sz="2800" i="1" dirty="0" err="1" smtClean="0"/>
              <a:t>neumes</a:t>
            </a:r>
            <a:r>
              <a:rPr lang="en-US" sz="2800" i="1" dirty="0" smtClean="0"/>
              <a:t> that notate the quantity of melody only, without observing the indications of the </a:t>
            </a:r>
            <a:r>
              <a:rPr lang="en-US" sz="2800" i="1" dirty="0" err="1" smtClean="0"/>
              <a:t>hypostaseis</a:t>
            </a:r>
            <a:r>
              <a:rPr lang="en-US" sz="2800" i="1" dirty="0" smtClean="0"/>
              <a:t> and the </a:t>
            </a:r>
            <a:r>
              <a:rPr lang="en-US" sz="2800" i="1" dirty="0" err="1" smtClean="0"/>
              <a:t>theseis</a:t>
            </a:r>
            <a:r>
              <a:rPr lang="en-US" sz="2800" dirty="0" smtClean="0"/>
              <a:t>] and</a:t>
            </a:r>
            <a:r>
              <a:rPr lang="en-US" sz="2800" i="1" dirty="0" smtClean="0"/>
              <a:t> </a:t>
            </a:r>
            <a:r>
              <a:rPr lang="en-US" sz="2800" b="1" i="1" dirty="0" smtClean="0"/>
              <a:t>Melos</a:t>
            </a:r>
            <a:r>
              <a:rPr lang="en-US" sz="2800" i="1" dirty="0" smtClean="0"/>
              <a:t> </a:t>
            </a:r>
            <a:r>
              <a:rPr lang="en-US" sz="2800" dirty="0" smtClean="0"/>
              <a:t>[that</a:t>
            </a:r>
            <a:r>
              <a:rPr lang="en-US" sz="2800" i="1" dirty="0" smtClean="0"/>
              <a:t> was to chant the </a:t>
            </a:r>
            <a:r>
              <a:rPr lang="en-US" sz="2800" i="1" dirty="0" err="1" smtClean="0"/>
              <a:t>melos</a:t>
            </a:r>
            <a:r>
              <a:rPr lang="en-US" sz="2800" i="1" dirty="0" smtClean="0"/>
              <a:t> of the </a:t>
            </a:r>
            <a:r>
              <a:rPr lang="en-US" sz="2800" i="1" dirty="0" err="1" smtClean="0"/>
              <a:t>troparion</a:t>
            </a:r>
            <a:r>
              <a:rPr lang="en-US" sz="2800" i="1" dirty="0" smtClean="0"/>
              <a:t> as indicated by the </a:t>
            </a:r>
            <a:r>
              <a:rPr lang="en-US" sz="2800" i="1" dirty="0" err="1" smtClean="0"/>
              <a:t>theseis</a:t>
            </a:r>
            <a:r>
              <a:rPr lang="en-US" sz="2800" i="1" dirty="0" smtClean="0"/>
              <a:t> of the </a:t>
            </a:r>
            <a:r>
              <a:rPr lang="en-US" sz="2800" i="1" dirty="0" err="1" smtClean="0"/>
              <a:t>neumes</a:t>
            </a:r>
            <a:r>
              <a:rPr lang="en-US" sz="2800" i="1" dirty="0" smtClean="0"/>
              <a:t> and the </a:t>
            </a:r>
            <a:r>
              <a:rPr lang="en-US" sz="2800" i="1" dirty="0" err="1" smtClean="0"/>
              <a:t>hypostaseis</a:t>
            </a:r>
            <a:r>
              <a:rPr lang="en-US" sz="2800" i="1" dirty="0" smtClean="0"/>
              <a:t>, by which is written not only the quantity of the melody but also the quality, without ignoring the words of the text</a:t>
            </a:r>
            <a:r>
              <a:rPr lang="en-US" sz="2800" dirty="0" smtClean="0"/>
              <a:t>];</a:t>
            </a:r>
            <a:endParaRPr lang="en-US" dirty="0" smtClean="0"/>
          </a:p>
          <a:p>
            <a:endParaRPr lang="en-US" dirty="0" smtClean="0"/>
          </a:p>
          <a:p>
            <a:endParaRPr lang="en-US" dirty="0" smtClean="0"/>
          </a:p>
          <a:p>
            <a:r>
              <a:rPr lang="en-US" i="1" dirty="0" smtClean="0"/>
              <a:t>Great Theory of Music by </a:t>
            </a:r>
            <a:r>
              <a:rPr lang="en-US" i="1" dirty="0" err="1" smtClean="0"/>
              <a:t>Chrysanthos</a:t>
            </a:r>
            <a:r>
              <a:rPr lang="en-US" i="1" dirty="0" smtClean="0"/>
              <a:t> of </a:t>
            </a:r>
            <a:r>
              <a:rPr lang="en-US" i="1" dirty="0" err="1" smtClean="0"/>
              <a:t>Madytos</a:t>
            </a:r>
            <a:r>
              <a:rPr lang="en-US" dirty="0" smtClean="0"/>
              <a:t>, translated by Katy </a:t>
            </a:r>
            <a:r>
              <a:rPr lang="en-US" dirty="0" err="1" smtClean="0"/>
              <a:t>Romanou</a:t>
            </a:r>
            <a:r>
              <a:rPr lang="en-US" dirty="0" smtClean="0"/>
              <a:t>, New York 2010 (The </a:t>
            </a:r>
            <a:r>
              <a:rPr lang="en-US" dirty="0" err="1" smtClean="0"/>
              <a:t>Axion</a:t>
            </a:r>
            <a:r>
              <a:rPr lang="en-US" dirty="0" smtClean="0"/>
              <a:t> </a:t>
            </a:r>
            <a:r>
              <a:rPr lang="en-US" dirty="0" err="1" smtClean="0"/>
              <a:t>Estin</a:t>
            </a:r>
            <a:r>
              <a:rPr lang="en-US" dirty="0" smtClean="0"/>
              <a:t> Foundation, New Rochelle), pp. 241-243</a:t>
            </a:r>
            <a:r>
              <a:rPr lang="en-US" baseline="30000" dirty="0" smtClean="0"/>
              <a:t>§§69-73</a:t>
            </a:r>
            <a:r>
              <a:rPr lang="en-US" dirty="0" smtClean="0"/>
              <a:t>.</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Users\Αχιλλέας Χαλδαιάκης\Documents\Σ Υ Ν Ε Δ Ρ Ι Α\2012\Δεκέμβριος_Νέα Υόρκη\1α.jpg"/>
          <p:cNvPicPr>
            <a:picLocks noChangeAspect="1" noChangeArrowheads="1"/>
          </p:cNvPicPr>
          <p:nvPr/>
        </p:nvPicPr>
        <p:blipFill>
          <a:blip r:embed="rId3" cstate="print"/>
          <a:srcRect/>
          <a:stretch>
            <a:fillRect/>
          </a:stretch>
        </p:blipFill>
        <p:spPr bwMode="auto">
          <a:xfrm>
            <a:off x="179512" y="1700808"/>
            <a:ext cx="8496944" cy="20162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4" descr="C:\Documents and Settings\Αχιλλέας Χαλδαιάκης\Τα έγγραφά μου\ΤΡΟΧΟΣ\P9250010.JPG"/>
          <p:cNvPicPr>
            <a:picLocks noGrp="1" noChangeAspect="1" noChangeArrowheads="1"/>
          </p:cNvPicPr>
          <p:nvPr>
            <p:ph idx="1"/>
          </p:nvPr>
        </p:nvPicPr>
        <p:blipFill>
          <a:blip r:embed="rId3" cstate="print"/>
          <a:stretch>
            <a:fillRect/>
          </a:stretch>
        </p:blipFill>
        <p:spPr bwMode="auto">
          <a:xfrm>
            <a:off x="2875684" y="1600200"/>
            <a:ext cx="3392632" cy="45259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877</Words>
  <Application>Microsoft Office PowerPoint</Application>
  <PresentationFormat>Προβολή στην οθόνη (4:3)</PresentationFormat>
  <Paragraphs>102</Paragraphs>
  <Slides>61</Slides>
  <Notes>61</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Θέμα του Office</vt:lpstr>
      <vt:lpstr>      Achilleas Chaldaeakes  Associate Professor of Byzantine Musicology at the Music Department of the National and Kapodistrian University of Athens     Byzantine Music “under cover”:  exploring the true meaning  of the so-called Parallage       Axion Estin 2012 Conference (ΝΥ December 8th 2012)</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Achilleas Chaldaeakes Associate professor of Byzantine Musicology  at the Music Department of the University of Athens</dc:title>
  <dc:creator>Αχιλλέας Χαλδαιάκης</dc:creator>
  <cp:lastModifiedBy>ΑΧΙΛΛΕΑΣ</cp:lastModifiedBy>
  <cp:revision>38</cp:revision>
  <dcterms:created xsi:type="dcterms:W3CDTF">2011-10-23T16:21:12Z</dcterms:created>
  <dcterms:modified xsi:type="dcterms:W3CDTF">2012-12-06T12:42:02Z</dcterms:modified>
</cp:coreProperties>
</file>