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0925D-0AD1-4F54-8B51-CA6EA16049D9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BBFBC-0ADB-4D76-92A2-69D11085C8C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29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31</a:t>
            </a:fld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33</a:t>
            </a:fld>
            <a:endParaRPr 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BBFBC-0ADB-4D76-92A2-69D11085C8CD}" type="slidenum">
              <a:rPr lang="el-GR" smtClean="0"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DDA76B-5FAA-4AFB-83E7-F522AD7D2580}" type="datetimeFigureOut">
              <a:rPr lang="el-GR" smtClean="0"/>
              <a:t>9/12/2011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5A3E48-4F62-4BB3-BE5C-3583E0C5E1D5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l-GR" sz="2200" b="1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en-US" sz="2200" b="1" u="sng" dirty="0" smtClean="0">
                <a:latin typeface="Bodoni MT" pitchFamily="18" charset="0"/>
              </a:rPr>
              <a:t>The </a:t>
            </a:r>
            <a:r>
              <a:rPr lang="en-US" sz="2200" b="1" u="sng" dirty="0" err="1">
                <a:latin typeface="Bodoni MT" pitchFamily="18" charset="0"/>
              </a:rPr>
              <a:t>Codico</a:t>
            </a:r>
            <a:r>
              <a:rPr lang="en-US" sz="2200" b="1" u="sng" dirty="0">
                <a:latin typeface="Bodoni MT" pitchFamily="18" charset="0"/>
              </a:rPr>
              <a:t>-Liturgical Method </a:t>
            </a:r>
            <a:r>
              <a:rPr lang="el-GR" sz="2200" u="sng" dirty="0" smtClean="0"/>
              <a:t> </a:t>
            </a:r>
            <a:r>
              <a:rPr lang="en-US" sz="2200" b="1" u="sng" dirty="0" smtClean="0">
                <a:latin typeface="Bodoni MT" pitchFamily="18" charset="0"/>
              </a:rPr>
              <a:t>and </a:t>
            </a:r>
            <a:r>
              <a:rPr lang="en-US" sz="2200" b="1" u="sng" dirty="0">
                <a:latin typeface="Bodoni MT" pitchFamily="18" charset="0"/>
              </a:rPr>
              <a:t>its Implications for </a:t>
            </a:r>
            <a:r>
              <a:rPr lang="en-US" sz="2200" b="1" u="sng" dirty="0" smtClean="0">
                <a:latin typeface="Bodoni MT" pitchFamily="18" charset="0"/>
              </a:rPr>
              <a:t>Cataloguing</a:t>
            </a:r>
            <a:r>
              <a:rPr lang="en-US" sz="2200" b="1" i="1" u="sng" dirty="0">
                <a:latin typeface="Bodoni MT" pitchFamily="18" charset="0"/>
              </a:rPr>
              <a:t> </a:t>
            </a:r>
            <a:endParaRPr lang="el-GR" sz="2200" u="sng" dirty="0"/>
          </a:p>
          <a:p>
            <a:pPr algn="ctr">
              <a:buNone/>
            </a:pPr>
            <a:endParaRPr lang="el-GR" sz="2400" b="1" i="1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en-US" sz="2400" b="1" i="1" dirty="0" smtClean="0">
                <a:latin typeface="Bodoni MT" pitchFamily="18" charset="0"/>
              </a:rPr>
              <a:t>A </a:t>
            </a:r>
            <a:r>
              <a:rPr lang="en-US" sz="2400" b="1" i="1" dirty="0">
                <a:latin typeface="Bodoni MT" pitchFamily="18" charset="0"/>
              </a:rPr>
              <a:t>New Look on Liturgical, Biblical, </a:t>
            </a:r>
            <a:r>
              <a:rPr lang="en-US" sz="2400" b="1" i="1" dirty="0" smtClean="0">
                <a:latin typeface="Bodoni MT" pitchFamily="18" charset="0"/>
              </a:rPr>
              <a:t>Hagiographical</a:t>
            </a:r>
            <a:r>
              <a:rPr lang="el-GR" sz="2400" b="1" i="1" dirty="0" smtClean="0">
                <a:latin typeface="Bodoni MT" pitchFamily="18" charset="0"/>
              </a:rPr>
              <a:t> </a:t>
            </a:r>
            <a:r>
              <a:rPr lang="en-US" sz="2400" b="1" i="1" dirty="0" err="1" smtClean="0">
                <a:latin typeface="Bodoni MT" pitchFamily="18" charset="0"/>
              </a:rPr>
              <a:t>Homiletical</a:t>
            </a:r>
            <a:r>
              <a:rPr lang="en-US" sz="2400" b="1" i="1" dirty="0">
                <a:latin typeface="Bodoni MT" pitchFamily="18" charset="0"/>
              </a:rPr>
              <a:t>, </a:t>
            </a:r>
            <a:r>
              <a:rPr lang="en-US" sz="2400" b="1" i="1" dirty="0" smtClean="0">
                <a:latin typeface="Bodoni MT" pitchFamily="18" charset="0"/>
              </a:rPr>
              <a:t>and </a:t>
            </a:r>
            <a:r>
              <a:rPr lang="en-US" sz="2400" b="1" i="1" dirty="0">
                <a:latin typeface="Bodoni MT" pitchFamily="18" charset="0"/>
              </a:rPr>
              <a:t>Ascetical Codices in Liturgical </a:t>
            </a:r>
            <a:r>
              <a:rPr lang="en-US" sz="2400" b="1" i="1" dirty="0" smtClean="0">
                <a:latin typeface="Bodoni MT" pitchFamily="18" charset="0"/>
              </a:rPr>
              <a:t>Context</a:t>
            </a:r>
            <a:r>
              <a:rPr lang="en-US" sz="2400" b="1" dirty="0">
                <a:latin typeface="Bodoni MT" pitchFamily="18" charset="0"/>
              </a:rPr>
              <a:t> </a:t>
            </a:r>
            <a:endParaRPr lang="el-GR" sz="2400" dirty="0"/>
          </a:p>
          <a:p>
            <a:pPr algn="ctr">
              <a:buNone/>
            </a:pPr>
            <a:endParaRPr lang="el-GR" sz="2200" b="1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en-US" sz="2200" b="1" u="sng" dirty="0" smtClean="0">
                <a:latin typeface="Bodoni MT" pitchFamily="18" charset="0"/>
              </a:rPr>
              <a:t>I</a:t>
            </a:r>
            <a:r>
              <a:rPr lang="en-US" sz="2200" b="1" u="sng" dirty="0">
                <a:latin typeface="Bodoni MT" pitchFamily="18" charset="0"/>
              </a:rPr>
              <a:t>. The Athens CBM Meeting: </a:t>
            </a:r>
            <a:r>
              <a:rPr lang="en-US" sz="2200" b="1" u="sng" dirty="0" smtClean="0">
                <a:latin typeface="Bodoni MT" pitchFamily="18" charset="0"/>
              </a:rPr>
              <a:t>Biblical</a:t>
            </a:r>
            <a:r>
              <a:rPr lang="en-US" sz="2200" b="1" u="sng" dirty="0">
                <a:latin typeface="Bodoni MT" pitchFamily="18" charset="0"/>
              </a:rPr>
              <a:t>, Liturgical and </a:t>
            </a:r>
            <a:r>
              <a:rPr lang="en-US" sz="2200" b="1" u="sng" dirty="0" err="1">
                <a:latin typeface="Bodoni MT" pitchFamily="18" charset="0"/>
              </a:rPr>
              <a:t>Hymnographical</a:t>
            </a:r>
            <a:r>
              <a:rPr lang="en-US" sz="2200" b="1" u="sng" dirty="0">
                <a:latin typeface="Bodoni MT" pitchFamily="18" charset="0"/>
              </a:rPr>
              <a:t> Codices</a:t>
            </a:r>
            <a:endParaRPr lang="el-GR" sz="2200" u="sng" dirty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n-US" b="1" dirty="0" err="1" smtClean="0">
                <a:latin typeface="Bodoni MT" pitchFamily="18" charset="0"/>
              </a:rPr>
              <a:t>Achilleas</a:t>
            </a:r>
            <a:r>
              <a:rPr lang="en-US" b="1" dirty="0" smtClean="0">
                <a:latin typeface="Bodoni MT" pitchFamily="18" charset="0"/>
              </a:rPr>
              <a:t> </a:t>
            </a:r>
            <a:r>
              <a:rPr lang="en-US" b="1" dirty="0" err="1" smtClean="0">
                <a:latin typeface="Bodoni MT" pitchFamily="18" charset="0"/>
              </a:rPr>
              <a:t>Chaldaeakes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n-US" sz="1600" i="1" dirty="0" smtClean="0">
                <a:latin typeface="Bodoni MT" pitchFamily="18" charset="0"/>
              </a:rPr>
              <a:t>Associate professor of Byzantine Musicology at the Music Department of the University of Athens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n-US" sz="4400" b="1" i="1" dirty="0">
                <a:latin typeface="Bodoni MT" pitchFamily="18" charset="0"/>
              </a:rPr>
              <a:t>Hymnological Collections</a:t>
            </a:r>
            <a:endParaRPr lang="el-GR" sz="4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sz="3600" b="1" dirty="0" smtClean="0">
                <a:latin typeface="Bodoni MT" pitchFamily="18" charset="0"/>
              </a:rPr>
              <a:t>Principles of horizontal </a:t>
            </a:r>
            <a:r>
              <a:rPr lang="en-US" sz="3600" b="1" dirty="0" smtClean="0">
                <a:latin typeface="Bodoni MT" pitchFamily="18" charset="0"/>
              </a:rPr>
              <a:t>axis</a:t>
            </a:r>
          </a:p>
          <a:p>
            <a:pPr lvl="0" algn="just">
              <a:buNone/>
            </a:pPr>
            <a:endParaRPr lang="el-GR" sz="3600" dirty="0" smtClean="0"/>
          </a:p>
          <a:p>
            <a:pPr algn="just"/>
            <a:r>
              <a:rPr lang="en-US" dirty="0" err="1" smtClean="0">
                <a:latin typeface="Bodoni MT" pitchFamily="18" charset="0"/>
              </a:rPr>
              <a:t>Troparia</a:t>
            </a:r>
            <a:r>
              <a:rPr lang="en-US" dirty="0" smtClean="0">
                <a:latin typeface="Bodoni MT" pitchFamily="18" charset="0"/>
              </a:rPr>
              <a:t> divided by / </a:t>
            </a: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endParaRPr lang="el-GR" dirty="0" smtClean="0"/>
          </a:p>
          <a:p>
            <a:pPr algn="just"/>
            <a:r>
              <a:rPr lang="en-US" dirty="0" smtClean="0">
                <a:latin typeface="Bodoni MT" pitchFamily="18" charset="0"/>
              </a:rPr>
              <a:t>Parts of same sub-structure divided by //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l-GR" sz="1600" u="sng" dirty="0" smtClean="0">
                <a:solidFill>
                  <a:srgbClr val="FF0000"/>
                </a:solidFill>
                <a:latin typeface="Palatino Linotype" pitchFamily="18" charset="0"/>
              </a:rPr>
              <a:t>Ὁ </a:t>
            </a:r>
            <a:r>
              <a:rPr lang="el-GR" sz="1600" u="sng" dirty="0" smtClean="0">
                <a:solidFill>
                  <a:srgbClr val="FF0000"/>
                </a:solidFill>
                <a:latin typeface="Palatino Linotype" pitchFamily="18" charset="0"/>
              </a:rPr>
              <a:t>κανόνας </a:t>
            </a:r>
            <a:r>
              <a:rPr lang="el-GR" sz="1600" u="sng" dirty="0" err="1" smtClean="0">
                <a:solidFill>
                  <a:srgbClr val="FF0000"/>
                </a:solidFill>
                <a:latin typeface="Palatino Linotype" pitchFamily="18" charset="0"/>
              </a:rPr>
              <a:t>τῆς</a:t>
            </a:r>
            <a:r>
              <a:rPr lang="el-GR" sz="1600" u="sng" dirty="0" smtClean="0">
                <a:solidFill>
                  <a:srgbClr val="FF0000"/>
                </a:solidFill>
                <a:latin typeface="Palatino Linotype" pitchFamily="18" charset="0"/>
              </a:rPr>
              <a:t> Θεοτόκου.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Palatino Linotype" pitchFamily="18" charset="0"/>
              </a:rPr>
              <a:t>can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n-US" sz="1600" b="1" dirty="0" smtClean="0">
                <a:solidFill>
                  <a:srgbClr val="FF0000"/>
                </a:solidFill>
                <a:latin typeface="Palatino Linotype" pitchFamily="18" charset="0"/>
              </a:rPr>
              <a:t>inc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Σοφίας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τὴν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ἄβυσσον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/ ἡ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τετοκυῖα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  <a:latin typeface="Palatino Linotype" pitchFamily="18" charset="0"/>
              </a:rPr>
              <a:t>acr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Σὺν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Νικολάῳ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τῇ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Θεοτόκῳ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μέλος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πόθῳ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προσᾴδω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Ἰωσὴφ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Ἄπρω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θύτης.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b="1" dirty="0" err="1" smtClean="0">
                <a:solidFill>
                  <a:srgbClr val="FF0000"/>
                </a:solidFill>
                <a:latin typeface="Palatino Linotype" pitchFamily="18" charset="0"/>
              </a:rPr>
              <a:t>Ἰωσὴφ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b="1" dirty="0" err="1" smtClean="0">
                <a:solidFill>
                  <a:srgbClr val="FF0000"/>
                </a:solidFill>
                <a:latin typeface="Palatino Linotype" pitchFamily="18" charset="0"/>
              </a:rPr>
              <a:t>Ἄπρω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Palatino Linotype" pitchFamily="18" charset="0"/>
              </a:rPr>
              <a:t>in </a:t>
            </a:r>
            <a:r>
              <a:rPr lang="en-US" sz="1600" dirty="0" err="1" smtClean="0">
                <a:solidFill>
                  <a:srgbClr val="FF0000"/>
                </a:solidFill>
                <a:latin typeface="Palatino Linotype" pitchFamily="18" charset="0"/>
              </a:rPr>
              <a:t>acrostichide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b="1" dirty="0" err="1" smtClean="0">
                <a:solidFill>
                  <a:srgbClr val="FF0000"/>
                </a:solidFill>
                <a:latin typeface="Palatino Linotype" pitchFamily="18" charset="0"/>
              </a:rPr>
              <a:t>ἦχ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1600" b="1" dirty="0" err="1" smtClean="0">
                <a:solidFill>
                  <a:srgbClr val="FF0000"/>
                </a:solidFill>
                <a:latin typeface="Palatino Linotype" pitchFamily="18" charset="0"/>
              </a:rPr>
              <a:t>α΄</a:t>
            </a:r>
            <a:r>
              <a:rPr lang="el-GR" sz="16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16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ᾨδὴν</a:t>
            </a:r>
            <a:r>
              <a:rPr lang="el-GR" sz="16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1600" i="1" dirty="0" err="1" smtClean="0">
                <a:solidFill>
                  <a:srgbClr val="FF0000"/>
                </a:solidFill>
                <a:latin typeface="Palatino Linotype" pitchFamily="18" charset="0"/>
              </a:rPr>
              <a:t>ἐπινίκιον</a:t>
            </a:r>
            <a:endParaRPr lang="en-US" sz="1600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buNone/>
            </a:pPr>
            <a:endParaRPr lang="en-US" sz="1600" i="1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just">
              <a:buNone/>
            </a:pPr>
            <a:r>
              <a:rPr lang="en-US" sz="1600" i="1" dirty="0" smtClean="0"/>
              <a:t>	</a:t>
            </a:r>
          </a:p>
          <a:p>
            <a:pPr algn="just">
              <a:buNone/>
            </a:pPr>
            <a:r>
              <a:rPr lang="en-US" sz="1600" i="1" dirty="0" smtClean="0">
                <a:latin typeface="Palatino Linotype" pitchFamily="18" charset="0"/>
              </a:rPr>
              <a:t>	</a:t>
            </a:r>
            <a:r>
              <a:rPr lang="el-GR" sz="2400" i="1" dirty="0" smtClean="0">
                <a:latin typeface="Palatino Linotype" pitchFamily="18" charset="0"/>
              </a:rPr>
              <a:t>Σοφίας </a:t>
            </a:r>
            <a:r>
              <a:rPr lang="el-GR" sz="2400" i="1" dirty="0" err="1" smtClean="0">
                <a:latin typeface="Palatino Linotype" pitchFamily="18" charset="0"/>
              </a:rPr>
              <a:t>τὴν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ἄβυσσον</a:t>
            </a:r>
            <a:r>
              <a:rPr lang="el-GR" sz="2400" i="1" dirty="0" smtClean="0">
                <a:latin typeface="Palatino Linotype" pitchFamily="18" charset="0"/>
              </a:rPr>
              <a:t>, ἡ </a:t>
            </a:r>
            <a:r>
              <a:rPr lang="el-GR" sz="2400" i="1" dirty="0" err="1" smtClean="0">
                <a:latin typeface="Palatino Linotype" pitchFamily="18" charset="0"/>
              </a:rPr>
              <a:t>τετοκυῖα</a:t>
            </a:r>
            <a:r>
              <a:rPr lang="el-GR" sz="2400" i="1" dirty="0" smtClean="0">
                <a:latin typeface="Palatino Linotype" pitchFamily="18" charset="0"/>
              </a:rPr>
              <a:t> / </a:t>
            </a:r>
            <a:r>
              <a:rPr lang="el-GR" sz="2400" i="1" dirty="0" err="1" smtClean="0">
                <a:latin typeface="Palatino Linotype" pitchFamily="18" charset="0"/>
              </a:rPr>
              <a:t>Ὑμνῶ</a:t>
            </a:r>
            <a:r>
              <a:rPr lang="el-GR" sz="2400" i="1" dirty="0" smtClean="0">
                <a:latin typeface="Palatino Linotype" pitchFamily="18" charset="0"/>
              </a:rPr>
              <a:t> σε </a:t>
            </a:r>
            <a:r>
              <a:rPr lang="el-GR" sz="2400" i="1" dirty="0" err="1" smtClean="0">
                <a:latin typeface="Palatino Linotype" pitchFamily="18" charset="0"/>
              </a:rPr>
              <a:t>Πανύμνητε</a:t>
            </a:r>
            <a:r>
              <a:rPr lang="el-GR" sz="2400" i="1" dirty="0" smtClean="0">
                <a:latin typeface="Palatino Linotype" pitchFamily="18" charset="0"/>
              </a:rPr>
              <a:t>, </a:t>
            </a:r>
            <a:r>
              <a:rPr lang="el-GR" sz="2400" i="1" dirty="0" err="1" smtClean="0">
                <a:latin typeface="Palatino Linotype" pitchFamily="18" charset="0"/>
              </a:rPr>
              <a:t>ἣν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ἀνυμνοῦσιν</a:t>
            </a:r>
            <a:r>
              <a:rPr lang="el-GR" sz="2400" i="1" dirty="0" smtClean="0">
                <a:latin typeface="Palatino Linotype" pitchFamily="18" charset="0"/>
              </a:rPr>
              <a:t> //  Ὁ </a:t>
            </a:r>
            <a:r>
              <a:rPr lang="el-GR" sz="2400" i="1" dirty="0" err="1" smtClean="0">
                <a:latin typeface="Palatino Linotype" pitchFamily="18" charset="0"/>
              </a:rPr>
              <a:t>οὐρανὸς</a:t>
            </a:r>
            <a:r>
              <a:rPr lang="el-GR" sz="2400" i="1" dirty="0" smtClean="0">
                <a:latin typeface="Palatino Linotype" pitchFamily="18" charset="0"/>
              </a:rPr>
              <a:t> ὁ </a:t>
            </a:r>
            <a:r>
              <a:rPr lang="el-GR" sz="2400" i="1" dirty="0" err="1" smtClean="0">
                <a:latin typeface="Palatino Linotype" pitchFamily="18" charset="0"/>
              </a:rPr>
              <a:t>καθαρώτατος</a:t>
            </a:r>
            <a:r>
              <a:rPr lang="el-GR" sz="2400" i="1" dirty="0" smtClean="0">
                <a:latin typeface="Palatino Linotype" pitchFamily="18" charset="0"/>
              </a:rPr>
              <a:t> / </a:t>
            </a:r>
            <a:r>
              <a:rPr lang="el-GR" sz="2400" i="1" dirty="0" err="1" smtClean="0">
                <a:latin typeface="Palatino Linotype" pitchFamily="18" charset="0"/>
              </a:rPr>
              <a:t>Λόγῳ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τὸν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Λόγον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ἀπεκύησας</a:t>
            </a:r>
            <a:r>
              <a:rPr lang="el-GR" sz="2400" i="1" dirty="0" smtClean="0">
                <a:latin typeface="Palatino Linotype" pitchFamily="18" charset="0"/>
              </a:rPr>
              <a:t> // Θανάτου </a:t>
            </a:r>
            <a:r>
              <a:rPr lang="el-GR" sz="2400" i="1" dirty="0" err="1" smtClean="0">
                <a:latin typeface="Palatino Linotype" pitchFamily="18" charset="0"/>
              </a:rPr>
              <a:t>μὲν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αἰτία</a:t>
            </a:r>
            <a:r>
              <a:rPr lang="el-GR" sz="2400" i="1" dirty="0" smtClean="0">
                <a:latin typeface="Palatino Linotype" pitchFamily="18" charset="0"/>
              </a:rPr>
              <a:t>, ἡ </a:t>
            </a:r>
            <a:r>
              <a:rPr lang="el-GR" sz="2400" i="1" dirty="0" err="1" smtClean="0">
                <a:latin typeface="Palatino Linotype" pitchFamily="18" charset="0"/>
              </a:rPr>
              <a:t>Εὔα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τοῖς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βροτοῖς</a:t>
            </a:r>
            <a:r>
              <a:rPr lang="el-GR" sz="2400" i="1" dirty="0" smtClean="0">
                <a:latin typeface="Palatino Linotype" pitchFamily="18" charset="0"/>
              </a:rPr>
              <a:t> / </a:t>
            </a:r>
            <a:r>
              <a:rPr lang="el-GR" sz="2400" i="1" dirty="0" err="1" smtClean="0">
                <a:latin typeface="Palatino Linotype" pitchFamily="18" charset="0"/>
              </a:rPr>
              <a:t>Ἐν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πνεύματι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Προφῆται</a:t>
            </a:r>
            <a:r>
              <a:rPr lang="el-GR" sz="2400" i="1" dirty="0" smtClean="0">
                <a:latin typeface="Palatino Linotype" pitchFamily="18" charset="0"/>
              </a:rPr>
              <a:t>, </a:t>
            </a:r>
            <a:r>
              <a:rPr lang="el-GR" sz="2400" i="1" dirty="0" err="1" smtClean="0">
                <a:latin typeface="Palatino Linotype" pitchFamily="18" charset="0"/>
              </a:rPr>
              <a:t>προεῖδόν</a:t>
            </a:r>
            <a:r>
              <a:rPr lang="el-GR" sz="2400" i="1" dirty="0" smtClean="0">
                <a:latin typeface="Palatino Linotype" pitchFamily="18" charset="0"/>
              </a:rPr>
              <a:t> σε </a:t>
            </a:r>
            <a:r>
              <a:rPr lang="el-GR" sz="2400" i="1" dirty="0" err="1" smtClean="0">
                <a:latin typeface="Palatino Linotype" pitchFamily="18" charset="0"/>
              </a:rPr>
              <a:t>Ἁγνή</a:t>
            </a:r>
            <a:r>
              <a:rPr lang="el-GR" sz="2400" i="1" dirty="0" smtClean="0">
                <a:latin typeface="Palatino Linotype" pitchFamily="18" charset="0"/>
              </a:rPr>
              <a:t> // </a:t>
            </a:r>
            <a:r>
              <a:rPr lang="el-GR" sz="2400" i="1" dirty="0" err="1" smtClean="0">
                <a:latin typeface="Palatino Linotype" pitchFamily="18" charset="0"/>
              </a:rPr>
              <a:t>Ὡς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Κιβωτὸς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Σεμνὴ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ἁγιάσματος</a:t>
            </a:r>
            <a:r>
              <a:rPr lang="el-GR" sz="2400" i="1" dirty="0" smtClean="0">
                <a:latin typeface="Palatino Linotype" pitchFamily="18" charset="0"/>
              </a:rPr>
              <a:t> / </a:t>
            </a:r>
            <a:r>
              <a:rPr lang="el-GR" sz="2400" i="1" dirty="0" err="1" smtClean="0">
                <a:latin typeface="Palatino Linotype" pitchFamily="18" charset="0"/>
              </a:rPr>
              <a:t>Μήτηρ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ἀπειράνδρως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ἐν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παρθένοις</a:t>
            </a:r>
            <a:r>
              <a:rPr lang="el-GR" sz="2400" i="1" dirty="0" smtClean="0">
                <a:latin typeface="Palatino Linotype" pitchFamily="18" charset="0"/>
              </a:rPr>
              <a:t> συ //  Προστασία </a:t>
            </a:r>
            <a:r>
              <a:rPr lang="el-GR" sz="2400" i="1" dirty="0" err="1" smtClean="0">
                <a:latin typeface="Palatino Linotype" pitchFamily="18" charset="0"/>
              </a:rPr>
              <a:t>τῶν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πιστῶν</a:t>
            </a:r>
            <a:r>
              <a:rPr lang="el-GR" sz="2400" i="1" dirty="0" smtClean="0">
                <a:latin typeface="Palatino Linotype" pitchFamily="18" charset="0"/>
              </a:rPr>
              <a:t>, </a:t>
            </a:r>
            <a:r>
              <a:rPr lang="el-GR" sz="2400" i="1" dirty="0" err="1" smtClean="0">
                <a:latin typeface="Palatino Linotype" pitchFamily="18" charset="0"/>
              </a:rPr>
              <a:t>ἀθυμούντων</a:t>
            </a:r>
            <a:r>
              <a:rPr lang="el-GR" sz="2400" i="1" dirty="0" smtClean="0">
                <a:latin typeface="Palatino Linotype" pitchFamily="18" charset="0"/>
              </a:rPr>
              <a:t> χαρμονή / </a:t>
            </a:r>
            <a:r>
              <a:rPr lang="el-GR" sz="2400" i="1" dirty="0" err="1" smtClean="0">
                <a:latin typeface="Palatino Linotype" pitchFamily="18" charset="0"/>
              </a:rPr>
              <a:t>Οὐρανὸς</a:t>
            </a:r>
            <a:r>
              <a:rPr lang="el-GR" sz="2400" i="1" dirty="0" smtClean="0">
                <a:latin typeface="Palatino Linotype" pitchFamily="18" charset="0"/>
              </a:rPr>
              <a:t> ὁ λογικός, ὁ </a:t>
            </a:r>
            <a:r>
              <a:rPr lang="el-GR" sz="2400" i="1" dirty="0" err="1" smtClean="0">
                <a:latin typeface="Palatino Linotype" pitchFamily="18" charset="0"/>
              </a:rPr>
              <a:t>Ναὸς</a:t>
            </a:r>
            <a:r>
              <a:rPr lang="el-GR" sz="2400" i="1" dirty="0" smtClean="0">
                <a:latin typeface="Palatino Linotype" pitchFamily="18" charset="0"/>
              </a:rPr>
              <a:t> ὁ καθαρός // Ὁ </a:t>
            </a:r>
            <a:r>
              <a:rPr lang="el-GR" sz="2400" i="1" dirty="0" err="1" smtClean="0">
                <a:latin typeface="Palatino Linotype" pitchFamily="18" charset="0"/>
              </a:rPr>
              <a:t>Ὕψιστος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Παράδεισον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ἔμψυχον</a:t>
            </a:r>
            <a:r>
              <a:rPr lang="el-GR" sz="2400" i="1" dirty="0" smtClean="0">
                <a:latin typeface="Palatino Linotype" pitchFamily="18" charset="0"/>
              </a:rPr>
              <a:t> / </a:t>
            </a:r>
            <a:r>
              <a:rPr lang="el-GR" sz="2400" i="1" dirty="0" err="1" smtClean="0">
                <a:latin typeface="Palatino Linotype" pitchFamily="18" charset="0"/>
              </a:rPr>
              <a:t>Στερέωσον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τὸν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νοῦν</a:t>
            </a:r>
            <a:r>
              <a:rPr lang="el-GR" sz="2400" i="1" dirty="0" smtClean="0">
                <a:latin typeface="Palatino Linotype" pitchFamily="18" charset="0"/>
              </a:rPr>
              <a:t> μου </a:t>
            </a:r>
            <a:r>
              <a:rPr lang="el-GR" sz="2400" i="1" dirty="0" err="1" smtClean="0">
                <a:latin typeface="Palatino Linotype" pitchFamily="18" charset="0"/>
              </a:rPr>
              <a:t>τρεπόμενον</a:t>
            </a:r>
            <a:r>
              <a:rPr lang="el-GR" sz="2400" i="1" dirty="0" smtClean="0">
                <a:latin typeface="Palatino Linotype" pitchFamily="18" charset="0"/>
              </a:rPr>
              <a:t> //  </a:t>
            </a:r>
            <a:r>
              <a:rPr lang="el-GR" sz="2400" i="1" dirty="0" err="1" smtClean="0">
                <a:latin typeface="Palatino Linotype" pitchFamily="18" charset="0"/>
              </a:rPr>
              <a:t>Ὡς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ἔμψυχος</a:t>
            </a:r>
            <a:r>
              <a:rPr lang="el-GR" sz="2400" i="1" dirty="0" smtClean="0">
                <a:latin typeface="Palatino Linotype" pitchFamily="18" charset="0"/>
              </a:rPr>
              <a:t> θάλαμος, </a:t>
            </a:r>
            <a:r>
              <a:rPr lang="el-GR" sz="2400" i="1" dirty="0" err="1" smtClean="0">
                <a:latin typeface="Palatino Linotype" pitchFamily="18" charset="0"/>
              </a:rPr>
              <a:t>καὶ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ἔμπνους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ἀλουργίς</a:t>
            </a:r>
            <a:r>
              <a:rPr lang="el-GR" sz="2400" i="1" dirty="0" smtClean="0">
                <a:latin typeface="Palatino Linotype" pitchFamily="18" charset="0"/>
              </a:rPr>
              <a:t> / Συνέλαβες </a:t>
            </a:r>
            <a:r>
              <a:rPr lang="el-GR" sz="2400" i="1" dirty="0" err="1" smtClean="0">
                <a:latin typeface="Palatino Linotype" pitchFamily="18" charset="0"/>
              </a:rPr>
              <a:t>Ἄχραντε</a:t>
            </a:r>
            <a:r>
              <a:rPr lang="el-GR" sz="2400" i="1" dirty="0" smtClean="0">
                <a:latin typeface="Palatino Linotype" pitchFamily="18" charset="0"/>
              </a:rPr>
              <a:t>, </a:t>
            </a:r>
            <a:r>
              <a:rPr lang="el-GR" sz="2400" i="1" dirty="0" err="1" smtClean="0">
                <a:latin typeface="Palatino Linotype" pitchFamily="18" charset="0"/>
              </a:rPr>
              <a:t>τὸν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ἅπασαν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δρακί</a:t>
            </a:r>
            <a:r>
              <a:rPr lang="el-GR" sz="2400" i="1" dirty="0" smtClean="0">
                <a:latin typeface="Palatino Linotype" pitchFamily="18" charset="0"/>
              </a:rPr>
              <a:t> // </a:t>
            </a:r>
            <a:r>
              <a:rPr lang="el-GR" sz="2400" i="1" dirty="0" err="1" smtClean="0">
                <a:latin typeface="Palatino Linotype" pitchFamily="18" charset="0"/>
              </a:rPr>
              <a:t>Ῥείθρῳ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τῆς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σῆς</a:t>
            </a:r>
            <a:r>
              <a:rPr lang="el-GR" sz="2400" i="1" dirty="0" smtClean="0">
                <a:latin typeface="Palatino Linotype" pitchFamily="18" charset="0"/>
              </a:rPr>
              <a:t> με </a:t>
            </a:r>
            <a:r>
              <a:rPr lang="el-GR" sz="2400" i="1" dirty="0" err="1" smtClean="0">
                <a:latin typeface="Palatino Linotype" pitchFamily="18" charset="0"/>
              </a:rPr>
              <a:t>κατάρδευσον</a:t>
            </a:r>
            <a:r>
              <a:rPr lang="el-GR" sz="2400" i="1" dirty="0" smtClean="0">
                <a:latin typeface="Palatino Linotype" pitchFamily="18" charset="0"/>
              </a:rPr>
              <a:t> χάριτος / </a:t>
            </a:r>
            <a:r>
              <a:rPr lang="el-GR" sz="2400" i="1" dirty="0" err="1" smtClean="0">
                <a:latin typeface="Palatino Linotype" pitchFamily="18" charset="0"/>
              </a:rPr>
              <a:t>Ὡς</a:t>
            </a:r>
            <a:r>
              <a:rPr lang="el-GR" sz="2400" i="1" dirty="0" smtClean="0">
                <a:latin typeface="Palatino Linotype" pitchFamily="18" charset="0"/>
              </a:rPr>
              <a:t> </a:t>
            </a:r>
            <a:r>
              <a:rPr lang="el-GR" sz="2400" i="1" dirty="0" err="1" smtClean="0">
                <a:latin typeface="Palatino Linotype" pitchFamily="18" charset="0"/>
              </a:rPr>
              <a:t>τοῦ</a:t>
            </a:r>
            <a:r>
              <a:rPr lang="el-GR" sz="2400" i="1" dirty="0" smtClean="0">
                <a:latin typeface="Palatino Linotype" pitchFamily="18" charset="0"/>
              </a:rPr>
              <a:t> Νυμφίου </a:t>
            </a:r>
            <a:r>
              <a:rPr lang="el-GR" sz="2400" i="1" dirty="0" err="1" smtClean="0">
                <a:latin typeface="Palatino Linotype" pitchFamily="18" charset="0"/>
              </a:rPr>
              <a:t>ὡραῖόν</a:t>
            </a:r>
            <a:r>
              <a:rPr lang="el-GR" sz="2400" i="1" dirty="0" smtClean="0">
                <a:latin typeface="Palatino Linotype" pitchFamily="18" charset="0"/>
              </a:rPr>
              <a:t> τε </a:t>
            </a:r>
            <a:r>
              <a:rPr lang="el-GR" sz="2400" i="1" dirty="0" err="1" smtClean="0">
                <a:latin typeface="Palatino Linotype" pitchFamily="18" charset="0"/>
              </a:rPr>
              <a:t>Θάλαμον</a:t>
            </a:r>
            <a:r>
              <a:rPr lang="el-GR" sz="2400" i="1" dirty="0" smtClean="0">
                <a:latin typeface="Palatino Linotype" pitchFamily="18" charset="0"/>
              </a:rPr>
              <a:t>.</a:t>
            </a:r>
            <a:endParaRPr lang="el-GR" sz="2400" dirty="0" smtClean="0">
              <a:latin typeface="Palatino Linotype" pitchFamily="18" charset="0"/>
            </a:endParaRPr>
          </a:p>
          <a:p>
            <a:pPr>
              <a:buNone/>
            </a:pPr>
            <a:endParaRPr lang="el-GR" sz="16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858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</a:p>
          <a:p>
            <a:pPr algn="just">
              <a:buNone/>
            </a:pPr>
            <a:r>
              <a:rPr lang="en-US" sz="2100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el-GR" sz="2100" u="sng" dirty="0" smtClean="0">
                <a:solidFill>
                  <a:srgbClr val="FF0000"/>
                </a:solidFill>
                <a:latin typeface="Palatino Linotype" pitchFamily="18" charset="0"/>
              </a:rPr>
              <a:t>Ὁ </a:t>
            </a:r>
            <a:r>
              <a:rPr lang="el-GR" sz="2100" u="sng" dirty="0" smtClean="0">
                <a:solidFill>
                  <a:srgbClr val="FF0000"/>
                </a:solidFill>
                <a:latin typeface="Palatino Linotype" pitchFamily="18" charset="0"/>
              </a:rPr>
              <a:t>Α΄ κανόνας </a:t>
            </a:r>
            <a:r>
              <a:rPr lang="el-GR" sz="2100" u="sng" dirty="0" err="1" smtClean="0">
                <a:solidFill>
                  <a:srgbClr val="FF0000"/>
                </a:solidFill>
                <a:latin typeface="Palatino Linotype" pitchFamily="18" charset="0"/>
              </a:rPr>
              <a:t>τοῦ</a:t>
            </a:r>
            <a:r>
              <a:rPr lang="el-GR" sz="21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u="sng" dirty="0" err="1" smtClean="0">
                <a:solidFill>
                  <a:srgbClr val="FF0000"/>
                </a:solidFill>
                <a:latin typeface="Palatino Linotype" pitchFamily="18" charset="0"/>
              </a:rPr>
              <a:t>ἁγίου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100" b="1" dirty="0" err="1" smtClean="0">
                <a:solidFill>
                  <a:srgbClr val="FF0000"/>
                </a:solidFill>
                <a:latin typeface="Palatino Linotype" pitchFamily="18" charset="0"/>
              </a:rPr>
              <a:t>Ἀρχ</a:t>
            </a:r>
            <a:r>
              <a:rPr lang="el-GR" sz="21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Στεφηφόρος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βήματι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Χριστοῦ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, πάνσοφε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100" b="1" dirty="0" err="1" smtClean="0">
                <a:solidFill>
                  <a:srgbClr val="FF0000"/>
                </a:solidFill>
                <a:latin typeface="Palatino Linotype" pitchFamily="18" charset="0"/>
              </a:rPr>
              <a:t>Ἀκρ</a:t>
            </a:r>
            <a:r>
              <a:rPr lang="el-GR" sz="21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Σοί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, Νικόλαε,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θεῖον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ἐξᾴδω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μέλος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100" b="1" dirty="0" err="1" smtClean="0">
                <a:solidFill>
                  <a:srgbClr val="FF0000"/>
                </a:solidFill>
                <a:latin typeface="Palatino Linotype" pitchFamily="18" charset="0"/>
              </a:rPr>
              <a:t>Ἦχ</a:t>
            </a:r>
            <a:r>
              <a:rPr lang="el-GR" sz="2100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100" b="1" dirty="0" err="1" smtClean="0">
                <a:solidFill>
                  <a:srgbClr val="FF0000"/>
                </a:solidFill>
                <a:latin typeface="Palatino Linotype" pitchFamily="18" charset="0"/>
              </a:rPr>
              <a:t>β΄</a:t>
            </a:r>
            <a:r>
              <a:rPr lang="el-GR" sz="21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Ἐν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βυθῷ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κατέστρωσέ</a:t>
            </a:r>
            <a:r>
              <a:rPr lang="el-GR" sz="21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100" i="1" dirty="0" err="1" smtClean="0">
                <a:solidFill>
                  <a:srgbClr val="FF0000"/>
                </a:solidFill>
                <a:latin typeface="Palatino Linotype" pitchFamily="18" charset="0"/>
              </a:rPr>
              <a:t>ποτε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100" b="1" dirty="0" smtClean="0">
                <a:solidFill>
                  <a:srgbClr val="FF0000"/>
                </a:solidFill>
                <a:latin typeface="Palatino Linotype" pitchFamily="18" charset="0"/>
              </a:rPr>
              <a:t>Ποιητής:</a:t>
            </a:r>
            <a:r>
              <a:rPr lang="el-GR" sz="2100" dirty="0" smtClean="0">
                <a:solidFill>
                  <a:srgbClr val="FF0000"/>
                </a:solidFill>
                <a:latin typeface="Palatino Linotype" pitchFamily="18" charset="0"/>
              </a:rPr>
              <a:t> Θεοφάνης·</a:t>
            </a:r>
          </a:p>
          <a:p>
            <a:endParaRPr lang="en-US" dirty="0" smtClean="0"/>
          </a:p>
          <a:p>
            <a:pPr algn="just">
              <a:buNone/>
            </a:pPr>
            <a:r>
              <a:rPr lang="en-US" i="1" dirty="0" smtClean="0"/>
              <a:t>	</a:t>
            </a:r>
          </a:p>
          <a:p>
            <a:pPr algn="just">
              <a:buNone/>
            </a:pPr>
            <a:r>
              <a:rPr lang="en-US" sz="2900" i="1" dirty="0" smtClean="0">
                <a:latin typeface="Palatino Linotype" pitchFamily="18" charset="0"/>
              </a:rPr>
              <a:t>	</a:t>
            </a:r>
            <a:r>
              <a:rPr lang="el-GR" sz="2900" b="1" i="1" dirty="0" err="1" smtClean="0">
                <a:latin typeface="Palatino Linotype" pitchFamily="18" charset="0"/>
              </a:rPr>
              <a:t>Σ</a:t>
            </a:r>
            <a:r>
              <a:rPr lang="el-GR" sz="2900" i="1" dirty="0" err="1" smtClean="0">
                <a:latin typeface="Palatino Linotype" pitchFamily="18" charset="0"/>
              </a:rPr>
              <a:t>τεφηφόρος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βήματι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Χριστοῦ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smtClean="0">
                <a:latin typeface="Palatino Linotype" pitchFamily="18" charset="0"/>
              </a:rPr>
              <a:t>Ὁ</a:t>
            </a:r>
            <a:r>
              <a:rPr lang="el-GR" sz="2900" i="1" dirty="0" smtClean="0">
                <a:latin typeface="Palatino Linotype" pitchFamily="18" charset="0"/>
              </a:rPr>
              <a:t> δοξάζων </a:t>
            </a:r>
            <a:r>
              <a:rPr lang="el-GR" sz="2900" i="1" dirty="0" err="1" smtClean="0">
                <a:latin typeface="Palatino Linotype" pitchFamily="18" charset="0"/>
              </a:rPr>
              <a:t>πάντας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τοὺς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αὐτόν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smtClean="0">
                <a:latin typeface="Palatino Linotype" pitchFamily="18" charset="0"/>
              </a:rPr>
              <a:t>Ἳ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σωθῆναι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πόθον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μοι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ἐνθείς</a:t>
            </a:r>
            <a:r>
              <a:rPr lang="el-GR" sz="2900" i="1" dirty="0" smtClean="0">
                <a:latin typeface="Palatino Linotype" pitchFamily="18" charset="0"/>
              </a:rPr>
              <a:t> // </a:t>
            </a:r>
            <a:r>
              <a:rPr lang="el-GR" sz="2900" b="1" i="1" dirty="0" smtClean="0">
                <a:latin typeface="Palatino Linotype" pitchFamily="18" charset="0"/>
              </a:rPr>
              <a:t>Ν</a:t>
            </a:r>
            <a:r>
              <a:rPr lang="el-GR" sz="2900" i="1" dirty="0" smtClean="0">
                <a:latin typeface="Palatino Linotype" pitchFamily="18" charset="0"/>
              </a:rPr>
              <a:t>ικόλαε μακάριε, </a:t>
            </a:r>
            <a:r>
              <a:rPr lang="el-GR" sz="2900" i="1" dirty="0" err="1" smtClean="0">
                <a:latin typeface="Palatino Linotype" pitchFamily="18" charset="0"/>
              </a:rPr>
              <a:t>τοῦ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Δεσπότου</a:t>
            </a:r>
            <a:r>
              <a:rPr lang="el-GR" sz="2900" i="1" dirty="0" smtClean="0">
                <a:latin typeface="Palatino Linotype" pitchFamily="18" charset="0"/>
              </a:rPr>
              <a:t> γνήσιος / </a:t>
            </a:r>
            <a:r>
              <a:rPr lang="el-GR" sz="2900" b="1" i="1" dirty="0" err="1" smtClean="0">
                <a:latin typeface="Palatino Linotype" pitchFamily="18" charset="0"/>
              </a:rPr>
              <a:t>Ἰ</a:t>
            </a:r>
            <a:r>
              <a:rPr lang="el-GR" sz="2900" i="1" dirty="0" err="1" smtClean="0">
                <a:latin typeface="Palatino Linotype" pitchFamily="18" charset="0"/>
              </a:rPr>
              <a:t>λάσθητι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τοῖς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δούλοις</a:t>
            </a:r>
            <a:r>
              <a:rPr lang="el-GR" sz="2900" i="1" dirty="0" smtClean="0">
                <a:latin typeface="Palatino Linotype" pitchFamily="18" charset="0"/>
              </a:rPr>
              <a:t> σου, </a:t>
            </a:r>
            <a:r>
              <a:rPr lang="el-GR" sz="2900" i="1" dirty="0" err="1" smtClean="0">
                <a:latin typeface="Palatino Linotype" pitchFamily="18" charset="0"/>
              </a:rPr>
              <a:t>τῶν</a:t>
            </a:r>
            <a:r>
              <a:rPr lang="el-GR" sz="2900" i="1" dirty="0" smtClean="0">
                <a:latin typeface="Palatino Linotype" pitchFamily="18" charset="0"/>
              </a:rPr>
              <a:t> πταισμάτων </a:t>
            </a:r>
            <a:r>
              <a:rPr lang="el-GR" sz="2900" i="1" dirty="0" err="1" smtClean="0">
                <a:latin typeface="Palatino Linotype" pitchFamily="18" charset="0"/>
              </a:rPr>
              <a:t>ἄφεσιν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Κ</a:t>
            </a:r>
            <a:r>
              <a:rPr lang="el-GR" sz="2900" i="1" dirty="0" err="1" smtClean="0">
                <a:latin typeface="Palatino Linotype" pitchFamily="18" charset="0"/>
              </a:rPr>
              <a:t>ατεύνασον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τὸν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τάραχον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τῶν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παθῶν</a:t>
            </a:r>
            <a:r>
              <a:rPr lang="el-GR" sz="2900" i="1" dirty="0" smtClean="0">
                <a:latin typeface="Palatino Linotype" pitchFamily="18" charset="0"/>
              </a:rPr>
              <a:t> μου Δέσποινα // </a:t>
            </a:r>
            <a:r>
              <a:rPr lang="el-GR" sz="2900" b="1" i="1" dirty="0" err="1" smtClean="0">
                <a:latin typeface="Palatino Linotype" pitchFamily="18" charset="0"/>
              </a:rPr>
              <a:t>Ὁ</a:t>
            </a:r>
            <a:r>
              <a:rPr lang="el-GR" sz="2900" i="1" dirty="0" err="1" smtClean="0">
                <a:latin typeface="Palatino Linotype" pitchFamily="18" charset="0"/>
              </a:rPr>
              <a:t>μιλήσας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καθαρῶς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ταῖς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ἀκτῖσι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τοῦ</a:t>
            </a:r>
            <a:r>
              <a:rPr lang="el-GR" sz="2900" i="1" dirty="0" smtClean="0">
                <a:latin typeface="Palatino Linotype" pitchFamily="18" charset="0"/>
              </a:rPr>
              <a:t> Πνεύματος / </a:t>
            </a:r>
            <a:r>
              <a:rPr lang="el-GR" sz="2900" b="1" i="1" dirty="0" err="1" smtClean="0">
                <a:latin typeface="Palatino Linotype" pitchFamily="18" charset="0"/>
              </a:rPr>
              <a:t>Λ</a:t>
            </a:r>
            <a:r>
              <a:rPr lang="el-GR" sz="2900" i="1" dirty="0" err="1" smtClean="0">
                <a:latin typeface="Palatino Linotype" pitchFamily="18" charset="0"/>
              </a:rPr>
              <a:t>υτρούμενος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ἐκ</a:t>
            </a:r>
            <a:r>
              <a:rPr lang="el-GR" sz="2900" i="1" dirty="0" smtClean="0">
                <a:latin typeface="Palatino Linotype" pitchFamily="18" charset="0"/>
              </a:rPr>
              <a:t> θανάτου </a:t>
            </a:r>
            <a:r>
              <a:rPr lang="el-GR" sz="2900" i="1" dirty="0" err="1" smtClean="0">
                <a:latin typeface="Palatino Linotype" pitchFamily="18" charset="0"/>
              </a:rPr>
              <a:t>ὡς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ὤφθης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τὸ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πρότερον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Ἀ</a:t>
            </a:r>
            <a:r>
              <a:rPr lang="el-GR" sz="2900" i="1" dirty="0" err="1" smtClean="0">
                <a:latin typeface="Palatino Linotype" pitchFamily="18" charset="0"/>
              </a:rPr>
              <a:t>πήστραψας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ἀρετῶν</a:t>
            </a:r>
            <a:r>
              <a:rPr lang="el-GR" sz="2900" i="1" dirty="0" smtClean="0">
                <a:latin typeface="Palatino Linotype" pitchFamily="18" charset="0"/>
              </a:rPr>
              <a:t> λαμπηδόνας </a:t>
            </a:r>
            <a:r>
              <a:rPr lang="el-GR" sz="2900" i="1" dirty="0" err="1" smtClean="0">
                <a:latin typeface="Palatino Linotype" pitchFamily="18" charset="0"/>
              </a:rPr>
              <a:t>Πανόλβιε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Ἐ</a:t>
            </a:r>
            <a:r>
              <a:rPr lang="el-GR" sz="2900" i="1" dirty="0" err="1" smtClean="0">
                <a:latin typeface="Palatino Linotype" pitchFamily="18" charset="0"/>
              </a:rPr>
              <a:t>λήλυθεν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ἐπὶ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σοὶ</a:t>
            </a:r>
            <a:r>
              <a:rPr lang="el-GR" sz="2900" i="1" dirty="0" smtClean="0">
                <a:latin typeface="Palatino Linotype" pitchFamily="18" charset="0"/>
              </a:rPr>
              <a:t> ὁ Δεσπότης </a:t>
            </a:r>
            <a:r>
              <a:rPr lang="el-GR" sz="2900" i="1" dirty="0" err="1" smtClean="0">
                <a:latin typeface="Palatino Linotype" pitchFamily="18" charset="0"/>
              </a:rPr>
              <a:t>καὶ</a:t>
            </a:r>
            <a:r>
              <a:rPr lang="el-GR" sz="2900" i="1" dirty="0" smtClean="0">
                <a:latin typeface="Palatino Linotype" pitchFamily="18" charset="0"/>
              </a:rPr>
              <a:t> Κύριος // </a:t>
            </a:r>
            <a:r>
              <a:rPr lang="el-GR" sz="2900" b="1" i="1" dirty="0" err="1" smtClean="0">
                <a:latin typeface="Palatino Linotype" pitchFamily="18" charset="0"/>
              </a:rPr>
              <a:t>Θ</a:t>
            </a:r>
            <a:r>
              <a:rPr lang="el-GR" sz="2900" i="1" dirty="0" err="1" smtClean="0">
                <a:latin typeface="Palatino Linotype" pitchFamily="18" charset="0"/>
              </a:rPr>
              <a:t>εοπρεπεῖ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πολιτείᾳ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Τρισμάκαρ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λελαμπρυσμένος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Ἐ</a:t>
            </a:r>
            <a:r>
              <a:rPr lang="el-GR" sz="2900" i="1" dirty="0" err="1" smtClean="0">
                <a:latin typeface="Palatino Linotype" pitchFamily="18" charset="0"/>
              </a:rPr>
              <a:t>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οὐρανοῖς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τὴν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ἀΐδιον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δόξαν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νῦν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ἐποπτεύων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Ἵ</a:t>
            </a:r>
            <a:r>
              <a:rPr lang="el-GR" sz="2900" i="1" dirty="0" err="1" smtClean="0">
                <a:latin typeface="Palatino Linotype" pitchFamily="18" charset="0"/>
              </a:rPr>
              <a:t>να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τὴν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σήν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ἐκζητήσῃς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εἰκόνα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συγκεχωσμένην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smtClean="0">
                <a:latin typeface="Palatino Linotype" pitchFamily="18" charset="0"/>
              </a:rPr>
              <a:t>// </a:t>
            </a:r>
            <a:r>
              <a:rPr lang="el-GR" sz="2900" b="1" i="1" dirty="0" smtClean="0">
                <a:latin typeface="Palatino Linotype" pitchFamily="18" charset="0"/>
              </a:rPr>
              <a:t>Ὁ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τῆς</a:t>
            </a:r>
            <a:r>
              <a:rPr lang="el-GR" sz="2900" i="1" dirty="0" smtClean="0">
                <a:latin typeface="Palatino Linotype" pitchFamily="18" charset="0"/>
              </a:rPr>
              <a:t> νίκης Νικόλαε στέφανος / </a:t>
            </a:r>
            <a:r>
              <a:rPr lang="el-GR" sz="2900" b="1" i="1" dirty="0" err="1" smtClean="0">
                <a:latin typeface="Palatino Linotype" pitchFamily="18" charset="0"/>
              </a:rPr>
              <a:t>Ν</a:t>
            </a:r>
            <a:r>
              <a:rPr lang="el-GR" sz="2900" i="1" dirty="0" err="1" smtClean="0">
                <a:latin typeface="Palatino Linotype" pitchFamily="18" charset="0"/>
              </a:rPr>
              <a:t>εκρωθέντα</a:t>
            </a:r>
            <a:r>
              <a:rPr lang="el-GR" sz="2900" i="1" dirty="0" smtClean="0">
                <a:latin typeface="Palatino Linotype" pitchFamily="18" charset="0"/>
              </a:rPr>
              <a:t> με Μάκαρ </a:t>
            </a:r>
            <a:r>
              <a:rPr lang="el-GR" sz="2900" i="1" dirty="0" err="1" smtClean="0">
                <a:latin typeface="Palatino Linotype" pitchFamily="18" charset="0"/>
              </a:rPr>
              <a:t>τοῖς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πταίσμασι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Ἐ</a:t>
            </a:r>
            <a:r>
              <a:rPr lang="el-GR" sz="2900" i="1" dirty="0" err="1" smtClean="0">
                <a:latin typeface="Palatino Linotype" pitchFamily="18" charset="0"/>
              </a:rPr>
              <a:t>πὶ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σοὶ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τὰς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ἐλπίδας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ἀνέθηκα</a:t>
            </a:r>
            <a:r>
              <a:rPr lang="el-GR" sz="2900" i="1" dirty="0" smtClean="0">
                <a:latin typeface="Palatino Linotype" pitchFamily="18" charset="0"/>
              </a:rPr>
              <a:t> // </a:t>
            </a:r>
            <a:r>
              <a:rPr lang="el-GR" sz="2900" b="1" i="1" dirty="0" err="1" smtClean="0">
                <a:latin typeface="Palatino Linotype" pitchFamily="18" charset="0"/>
              </a:rPr>
              <a:t>Ξ</a:t>
            </a:r>
            <a:r>
              <a:rPr lang="el-GR" sz="2900" i="1" dirty="0" err="1" smtClean="0">
                <a:latin typeface="Palatino Linotype" pitchFamily="18" charset="0"/>
              </a:rPr>
              <a:t>υρῷ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πειρασμῶν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περιπέπτωκα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δεινῶς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κατακεντούμενος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Ἀ</a:t>
            </a:r>
            <a:r>
              <a:rPr lang="el-GR" sz="2900" i="1" dirty="0" err="1" smtClean="0">
                <a:latin typeface="Palatino Linotype" pitchFamily="18" charset="0"/>
              </a:rPr>
              <a:t>δύτου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φωτὸς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ταῖς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ἀΰλοις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ἀστραπαῖς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περιλαμπόμενος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Δ</a:t>
            </a:r>
            <a:r>
              <a:rPr lang="el-GR" sz="2900" i="1" dirty="0" err="1" smtClean="0">
                <a:latin typeface="Palatino Linotype" pitchFamily="18" charset="0"/>
              </a:rPr>
              <a:t>υσώπει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Χριστόν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τὸν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Υἱόν</a:t>
            </a:r>
            <a:r>
              <a:rPr lang="el-GR" sz="2900" i="1" dirty="0" smtClean="0">
                <a:latin typeface="Palatino Linotype" pitchFamily="18" charset="0"/>
              </a:rPr>
              <a:t> σου </a:t>
            </a:r>
            <a:r>
              <a:rPr lang="el-GR" sz="2900" i="1" dirty="0" err="1" smtClean="0">
                <a:latin typeface="Palatino Linotype" pitchFamily="18" charset="0"/>
              </a:rPr>
              <a:t>καὶ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Θεὸν</a:t>
            </a:r>
            <a:r>
              <a:rPr lang="el-GR" sz="2900" i="1" dirty="0" smtClean="0">
                <a:latin typeface="Palatino Linotype" pitchFamily="18" charset="0"/>
              </a:rPr>
              <a:t> Θεογεννήτρια // </a:t>
            </a:r>
            <a:r>
              <a:rPr lang="el-GR" sz="2900" b="1" i="1" dirty="0" err="1" smtClean="0">
                <a:latin typeface="Palatino Linotype" pitchFamily="18" charset="0"/>
              </a:rPr>
              <a:t>Ὡ</a:t>
            </a:r>
            <a:r>
              <a:rPr lang="el-GR" sz="2900" i="1" dirty="0" err="1" smtClean="0">
                <a:latin typeface="Palatino Linotype" pitchFamily="18" charset="0"/>
              </a:rPr>
              <a:t>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εὐμενὴς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καὶ</a:t>
            </a:r>
            <a:r>
              <a:rPr lang="el-GR" sz="2900" i="1" dirty="0" smtClean="0">
                <a:latin typeface="Palatino Linotype" pitchFamily="18" charset="0"/>
              </a:rPr>
              <a:t> συμπαθής / </a:t>
            </a:r>
            <a:r>
              <a:rPr lang="el-GR" sz="2900" b="1" i="1" dirty="0" err="1" smtClean="0">
                <a:latin typeface="Palatino Linotype" pitchFamily="18" charset="0"/>
              </a:rPr>
              <a:t>Μ</a:t>
            </a:r>
            <a:r>
              <a:rPr lang="el-GR" sz="2900" i="1" dirty="0" err="1" smtClean="0">
                <a:latin typeface="Palatino Linotype" pitchFamily="18" charset="0"/>
              </a:rPr>
              <a:t>υσταγωγὸς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τῶν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ὑπὲρ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νοῦν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Ἐ</a:t>
            </a:r>
            <a:r>
              <a:rPr lang="el-GR" sz="2900" i="1" dirty="0" err="1" smtClean="0">
                <a:latin typeface="Palatino Linotype" pitchFamily="18" charset="0"/>
              </a:rPr>
              <a:t>ξασθενεῖ</a:t>
            </a:r>
            <a:r>
              <a:rPr lang="el-GR" sz="2900" i="1" dirty="0" smtClean="0">
                <a:latin typeface="Palatino Linotype" pitchFamily="18" charset="0"/>
              </a:rPr>
              <a:t> μου </a:t>
            </a:r>
            <a:r>
              <a:rPr lang="el-GR" sz="2900" i="1" dirty="0" err="1" smtClean="0">
                <a:latin typeface="Palatino Linotype" pitchFamily="18" charset="0"/>
              </a:rPr>
              <a:t>νῦν</a:t>
            </a:r>
            <a:r>
              <a:rPr lang="el-GR" sz="2900" i="1" dirty="0" smtClean="0">
                <a:latin typeface="Palatino Linotype" pitchFamily="18" charset="0"/>
              </a:rPr>
              <a:t> ὁ </a:t>
            </a:r>
            <a:r>
              <a:rPr lang="el-GR" sz="2900" i="1" dirty="0" err="1" smtClean="0">
                <a:latin typeface="Palatino Linotype" pitchFamily="18" charset="0"/>
              </a:rPr>
              <a:t>νοῦς</a:t>
            </a:r>
            <a:r>
              <a:rPr lang="el-GR" sz="2900" i="1" dirty="0" smtClean="0">
                <a:latin typeface="Palatino Linotype" pitchFamily="18" charset="0"/>
              </a:rPr>
              <a:t> //  </a:t>
            </a:r>
            <a:r>
              <a:rPr lang="el-GR" sz="2900" b="1" i="1" dirty="0" err="1" smtClean="0">
                <a:latin typeface="Palatino Linotype" pitchFamily="18" charset="0"/>
              </a:rPr>
              <a:t>Λ</a:t>
            </a:r>
            <a:r>
              <a:rPr lang="el-GR" sz="2900" i="1" dirty="0" err="1" smtClean="0">
                <a:latin typeface="Palatino Linotype" pitchFamily="18" charset="0"/>
              </a:rPr>
              <a:t>αμπάσι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τῆς</a:t>
            </a:r>
            <a:r>
              <a:rPr lang="el-GR" sz="2900" i="1" dirty="0" smtClean="0">
                <a:latin typeface="Palatino Linotype" pitchFamily="18" charset="0"/>
              </a:rPr>
              <a:t> χάριτος, </a:t>
            </a:r>
            <a:r>
              <a:rPr lang="el-GR" sz="2900" i="1" dirty="0" err="1" smtClean="0">
                <a:latin typeface="Palatino Linotype" pitchFamily="18" charset="0"/>
              </a:rPr>
              <a:t>Θεόφρον</a:t>
            </a:r>
            <a:r>
              <a:rPr lang="el-GR" sz="2900" i="1" dirty="0" smtClean="0">
                <a:latin typeface="Palatino Linotype" pitchFamily="18" charset="0"/>
              </a:rPr>
              <a:t> φωτιζόμενος / </a:t>
            </a:r>
            <a:r>
              <a:rPr lang="el-GR" sz="2900" b="1" i="1" dirty="0" smtClean="0">
                <a:latin typeface="Palatino Linotype" pitchFamily="18" charset="0"/>
              </a:rPr>
              <a:t>Ὁ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ἐν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Παραδείσῳ</a:t>
            </a:r>
            <a:r>
              <a:rPr lang="el-GR" sz="2900" i="1" dirty="0" smtClean="0">
                <a:latin typeface="Palatino Linotype" pitchFamily="18" charset="0"/>
              </a:rPr>
              <a:t>, </a:t>
            </a:r>
            <a:r>
              <a:rPr lang="el-GR" sz="2900" i="1" dirty="0" err="1" smtClean="0">
                <a:latin typeface="Palatino Linotype" pitchFamily="18" charset="0"/>
              </a:rPr>
              <a:t>τῆς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τρυφῆς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νῦν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αὐλιζόμενος</a:t>
            </a:r>
            <a:r>
              <a:rPr lang="el-GR" sz="2900" i="1" dirty="0" smtClean="0">
                <a:latin typeface="Palatino Linotype" pitchFamily="18" charset="0"/>
              </a:rPr>
              <a:t> / </a:t>
            </a:r>
            <a:r>
              <a:rPr lang="el-GR" sz="2900" b="1" i="1" dirty="0" err="1" smtClean="0">
                <a:latin typeface="Palatino Linotype" pitchFamily="18" charset="0"/>
              </a:rPr>
              <a:t>Σ</a:t>
            </a:r>
            <a:r>
              <a:rPr lang="el-GR" sz="2900" i="1" dirty="0" err="1" smtClean="0">
                <a:latin typeface="Palatino Linotype" pitchFamily="18" charset="0"/>
              </a:rPr>
              <a:t>οφίαν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καὶ</a:t>
            </a:r>
            <a:r>
              <a:rPr lang="el-GR" sz="2900" i="1" dirty="0" smtClean="0">
                <a:latin typeface="Palatino Linotype" pitchFamily="18" charset="0"/>
              </a:rPr>
              <a:t> δύναμιν, </a:t>
            </a:r>
            <a:r>
              <a:rPr lang="el-GR" sz="2900" i="1" dirty="0" err="1" smtClean="0">
                <a:latin typeface="Palatino Linotype" pitchFamily="18" charset="0"/>
              </a:rPr>
              <a:t>καὶ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Λόγον</a:t>
            </a:r>
            <a:r>
              <a:rPr lang="el-GR" sz="2900" i="1" dirty="0" smtClean="0">
                <a:latin typeface="Palatino Linotype" pitchFamily="18" charset="0"/>
              </a:rPr>
              <a:t> </a:t>
            </a:r>
            <a:r>
              <a:rPr lang="el-GR" sz="2900" i="1" dirty="0" err="1" smtClean="0">
                <a:latin typeface="Palatino Linotype" pitchFamily="18" charset="0"/>
              </a:rPr>
              <a:t>ἐνυπόστατον</a:t>
            </a:r>
            <a:r>
              <a:rPr lang="el-GR" sz="2900" i="1" dirty="0" smtClean="0">
                <a:latin typeface="Palatino Linotype" pitchFamily="18" charset="0"/>
              </a:rPr>
              <a:t>. </a:t>
            </a:r>
            <a:endParaRPr lang="el-GR" sz="2900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l-GR" sz="2000" u="sng" dirty="0" smtClean="0">
                <a:solidFill>
                  <a:srgbClr val="FF0000"/>
                </a:solidFill>
                <a:latin typeface="Palatino Linotype" pitchFamily="18" charset="0"/>
              </a:rPr>
              <a:t>Ὁ </a:t>
            </a:r>
            <a:r>
              <a:rPr lang="el-GR" sz="2000" u="sng" dirty="0" smtClean="0">
                <a:solidFill>
                  <a:srgbClr val="FF0000"/>
                </a:solidFill>
                <a:latin typeface="Palatino Linotype" pitchFamily="18" charset="0"/>
              </a:rPr>
              <a:t>Β΄ κανόνας </a:t>
            </a:r>
            <a:r>
              <a:rPr lang="el-GR" sz="2000" u="sng" dirty="0" err="1" smtClean="0">
                <a:solidFill>
                  <a:srgbClr val="FF0000"/>
                </a:solidFill>
                <a:latin typeface="Palatino Linotype" pitchFamily="18" charset="0"/>
              </a:rPr>
              <a:t>τοῦ</a:t>
            </a:r>
            <a:r>
              <a:rPr lang="el-GR" sz="2000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u="sng" dirty="0" err="1" smtClean="0">
                <a:solidFill>
                  <a:srgbClr val="FF0000"/>
                </a:solidFill>
                <a:latin typeface="Palatino Linotype" pitchFamily="18" charset="0"/>
              </a:rPr>
              <a:t>ἁγίου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Ἀρχ</a:t>
            </a:r>
            <a:r>
              <a:rPr lang="el-GR" sz="20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Ἀπόρῳ</a:t>
            </a:r>
            <a:r>
              <a:rPr lang="el-GR" sz="20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γλώττῃ</a:t>
            </a:r>
            <a:r>
              <a:rPr lang="el-GR" sz="20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καὶ</a:t>
            </a:r>
            <a:r>
              <a:rPr lang="el-GR" sz="20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χείλεσιν</a:t>
            </a:r>
            <a:r>
              <a:rPr lang="el-GR" sz="20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ἐγκώμιον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Ἀκρ</a:t>
            </a:r>
            <a:r>
              <a:rPr lang="el-GR" sz="20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αβγ…χψω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Ἦχ</a:t>
            </a:r>
            <a:r>
              <a:rPr lang="el-GR" sz="2000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sz="2000" b="1" dirty="0" err="1" smtClean="0">
                <a:solidFill>
                  <a:srgbClr val="FF0000"/>
                </a:solidFill>
                <a:latin typeface="Palatino Linotype" pitchFamily="18" charset="0"/>
              </a:rPr>
              <a:t>α΄</a:t>
            </a:r>
            <a:r>
              <a:rPr lang="el-GR" sz="2000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Χριστὸς</a:t>
            </a:r>
            <a:r>
              <a:rPr lang="el-GR" sz="2000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  <a:latin typeface="Palatino Linotype" pitchFamily="18" charset="0"/>
              </a:rPr>
              <a:t>γεννᾶται</a:t>
            </a:r>
            <a:r>
              <a:rPr lang="el-GR" sz="2000" dirty="0" smtClean="0">
                <a:solidFill>
                  <a:srgbClr val="FF0000"/>
                </a:solidFill>
                <a:latin typeface="Palatino Linotype" pitchFamily="18" charset="0"/>
              </a:rPr>
              <a:t>·</a:t>
            </a:r>
            <a:endParaRPr lang="en-US" sz="2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just">
              <a:buNone/>
            </a:pPr>
            <a:endParaRPr lang="en-US" sz="2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just">
              <a:buNone/>
            </a:pPr>
            <a:r>
              <a:rPr lang="en-US" sz="2000" i="1" dirty="0" smtClean="0"/>
              <a:t>	</a:t>
            </a:r>
          </a:p>
          <a:p>
            <a:pPr algn="just">
              <a:buNone/>
            </a:pPr>
            <a:r>
              <a:rPr lang="en-US" sz="2000" i="1" dirty="0" smtClean="0">
                <a:latin typeface="Palatino Linotype" pitchFamily="18" charset="0"/>
              </a:rPr>
              <a:t>	</a:t>
            </a:r>
            <a:r>
              <a:rPr lang="el-GR" sz="2200" b="1" i="1" dirty="0" err="1" smtClean="0">
                <a:latin typeface="Palatino Linotype" pitchFamily="18" charset="0"/>
              </a:rPr>
              <a:t>Ἀ</a:t>
            </a:r>
            <a:r>
              <a:rPr lang="el-GR" sz="2200" i="1" dirty="0" err="1" smtClean="0">
                <a:latin typeface="Palatino Linotype" pitchFamily="18" charset="0"/>
              </a:rPr>
              <a:t>πόρῳ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γλώττῃ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χείλεσιν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Β</a:t>
            </a:r>
            <a:r>
              <a:rPr lang="el-GR" sz="2200" i="1" dirty="0" err="1" smtClean="0">
                <a:latin typeface="Palatino Linotype" pitchFamily="18" charset="0"/>
              </a:rPr>
              <a:t>ροτὸς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ὑπάρχων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οὐράνιος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smtClean="0">
                <a:latin typeface="Palatino Linotype" pitchFamily="18" charset="0"/>
              </a:rPr>
              <a:t>Γ</a:t>
            </a:r>
            <a:r>
              <a:rPr lang="el-GR" sz="2200" i="1" dirty="0" smtClean="0">
                <a:latin typeface="Palatino Linotype" pitchFamily="18" charset="0"/>
              </a:rPr>
              <a:t>νωρίζει </a:t>
            </a:r>
            <a:r>
              <a:rPr lang="el-GR" sz="2200" i="1" dirty="0" err="1" smtClean="0">
                <a:latin typeface="Palatino Linotype" pitchFamily="18" charset="0"/>
              </a:rPr>
              <a:t>πᾶσα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ἡφήλιος</a:t>
            </a:r>
            <a:r>
              <a:rPr lang="el-GR" sz="2200" i="1" dirty="0" smtClean="0">
                <a:latin typeface="Palatino Linotype" pitchFamily="18" charset="0"/>
              </a:rPr>
              <a:t> / Τριάδα </a:t>
            </a:r>
            <a:r>
              <a:rPr lang="el-GR" sz="2200" i="1" dirty="0" err="1" smtClean="0">
                <a:latin typeface="Palatino Linotype" pitchFamily="18" charset="0"/>
              </a:rPr>
              <a:t>σέβω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τὴν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ἄκτιστον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Ἀσπόρως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Λόγον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συνείληφας</a:t>
            </a:r>
            <a:r>
              <a:rPr lang="el-GR" sz="2200" i="1" dirty="0" smtClean="0">
                <a:latin typeface="Palatino Linotype" pitchFamily="18" charset="0"/>
              </a:rPr>
              <a:t> // </a:t>
            </a:r>
            <a:r>
              <a:rPr lang="el-GR" sz="2200" b="1" i="1" dirty="0" err="1" smtClean="0">
                <a:latin typeface="Palatino Linotype" pitchFamily="18" charset="0"/>
              </a:rPr>
              <a:t>Δ</a:t>
            </a:r>
            <a:r>
              <a:rPr lang="el-GR" sz="2200" i="1" dirty="0" err="1" smtClean="0">
                <a:latin typeface="Palatino Linotype" pitchFamily="18" charset="0"/>
              </a:rPr>
              <a:t>έλτον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ἐν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καρδίᾳ</a:t>
            </a:r>
            <a:r>
              <a:rPr lang="el-GR" sz="2200" i="1" dirty="0" smtClean="0">
                <a:latin typeface="Palatino Linotype" pitchFamily="18" charset="0"/>
              </a:rPr>
              <a:t>, κεκτημένος </a:t>
            </a:r>
            <a:r>
              <a:rPr lang="el-GR" sz="2200" i="1" dirty="0" err="1" smtClean="0">
                <a:latin typeface="Palatino Linotype" pitchFamily="18" charset="0"/>
              </a:rPr>
              <a:t>Θεόφρον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πολλῶν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ἀρετῶν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Ἔ</a:t>
            </a:r>
            <a:r>
              <a:rPr lang="el-GR" sz="2200" i="1" dirty="0" err="1" smtClean="0">
                <a:latin typeface="Palatino Linotype" pitchFamily="18" charset="0"/>
              </a:rPr>
              <a:t>δειξεν</a:t>
            </a:r>
            <a:r>
              <a:rPr lang="el-GR" sz="2200" i="1" dirty="0" smtClean="0">
                <a:latin typeface="Palatino Linotype" pitchFamily="18" charset="0"/>
              </a:rPr>
              <a:t> ἡ χάρις, </a:t>
            </a:r>
            <a:r>
              <a:rPr lang="el-GR" sz="2200" i="1" dirty="0" err="1" smtClean="0">
                <a:latin typeface="Palatino Linotype" pitchFamily="18" charset="0"/>
              </a:rPr>
              <a:t>ἐπὶ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σὲ</a:t>
            </a:r>
            <a:r>
              <a:rPr lang="el-GR" sz="2200" i="1" dirty="0" smtClean="0">
                <a:latin typeface="Palatino Linotype" pitchFamily="18" charset="0"/>
              </a:rPr>
              <a:t> παραδόξως </a:t>
            </a:r>
            <a:r>
              <a:rPr lang="el-GR" sz="2200" i="1" dirty="0" err="1" smtClean="0">
                <a:latin typeface="Palatino Linotype" pitchFamily="18" charset="0"/>
              </a:rPr>
              <a:t>τὰ</a:t>
            </a:r>
            <a:r>
              <a:rPr lang="el-GR" sz="2200" i="1" dirty="0" smtClean="0">
                <a:latin typeface="Palatino Linotype" pitchFamily="18" charset="0"/>
              </a:rPr>
              <a:t> θαύματα / </a:t>
            </a:r>
            <a:r>
              <a:rPr lang="el-GR" sz="2200" b="1" i="1" dirty="0" err="1" smtClean="0">
                <a:latin typeface="Palatino Linotype" pitchFamily="18" charset="0"/>
              </a:rPr>
              <a:t>Ζ</a:t>
            </a:r>
            <a:r>
              <a:rPr lang="el-GR" sz="2200" i="1" dirty="0" err="1" smtClean="0">
                <a:latin typeface="Palatino Linotype" pitchFamily="18" charset="0"/>
              </a:rPr>
              <a:t>ῇς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μετὰ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πότμον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ἐν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ὀνείροις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σαφῶς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ὀπτανόμενος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Ἵλεως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γενοῦ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μοι</a:t>
            </a:r>
            <a:r>
              <a:rPr lang="el-GR" sz="2200" i="1" dirty="0" smtClean="0">
                <a:latin typeface="Palatino Linotype" pitchFamily="18" charset="0"/>
              </a:rPr>
              <a:t>, Παναγία </a:t>
            </a:r>
            <a:r>
              <a:rPr lang="el-GR" sz="2200" i="1" dirty="0" err="1" smtClean="0">
                <a:latin typeface="Palatino Linotype" pitchFamily="18" charset="0"/>
              </a:rPr>
              <a:t>Τριὰς</a:t>
            </a:r>
            <a:r>
              <a:rPr lang="el-GR" sz="2200" i="1" dirty="0" smtClean="0">
                <a:latin typeface="Palatino Linotype" pitchFamily="18" charset="0"/>
              </a:rPr>
              <a:t> ὁ </a:t>
            </a:r>
            <a:r>
              <a:rPr lang="el-GR" sz="2200" i="1" dirty="0" err="1" smtClean="0">
                <a:latin typeface="Palatino Linotype" pitchFamily="18" charset="0"/>
              </a:rPr>
              <a:t>Θεὸς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ἡμῶν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Νέμοις</a:t>
            </a:r>
            <a:r>
              <a:rPr lang="el-GR" sz="2200" i="1" dirty="0" smtClean="0">
                <a:latin typeface="Palatino Linotype" pitchFamily="18" charset="0"/>
              </a:rPr>
              <a:t> Θεοτόκε, σωτηρίας </a:t>
            </a:r>
            <a:r>
              <a:rPr lang="el-GR" sz="2200" i="1" dirty="0" err="1" smtClean="0">
                <a:latin typeface="Palatino Linotype" pitchFamily="18" charset="0"/>
              </a:rPr>
              <a:t>ἐλπίδα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τοῖς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δούλοις</a:t>
            </a:r>
            <a:r>
              <a:rPr lang="el-GR" sz="2200" i="1" dirty="0" smtClean="0">
                <a:latin typeface="Palatino Linotype" pitchFamily="18" charset="0"/>
              </a:rPr>
              <a:t> σου // </a:t>
            </a:r>
            <a:r>
              <a:rPr lang="el-GR" sz="2200" b="1" i="1" dirty="0" smtClean="0">
                <a:latin typeface="Palatino Linotype" pitchFamily="18" charset="0"/>
              </a:rPr>
              <a:t>Ἡ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κλῆσίς</a:t>
            </a:r>
            <a:r>
              <a:rPr lang="el-GR" sz="2200" i="1" dirty="0" smtClean="0">
                <a:latin typeface="Palatino Linotype" pitchFamily="18" charset="0"/>
              </a:rPr>
              <a:t> μου μόνη </a:t>
            </a:r>
            <a:r>
              <a:rPr lang="el-GR" sz="2200" i="1" dirty="0" err="1" smtClean="0">
                <a:latin typeface="Palatino Linotype" pitchFamily="18" charset="0"/>
              </a:rPr>
              <a:t>ἀληθῶς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Θ</a:t>
            </a:r>
            <a:r>
              <a:rPr lang="el-GR" sz="2200" i="1" dirty="0" err="1" smtClean="0">
                <a:latin typeface="Palatino Linotype" pitchFamily="18" charset="0"/>
              </a:rPr>
              <a:t>ρόνῳ</a:t>
            </a:r>
            <a:r>
              <a:rPr lang="el-GR" sz="2200" i="1" dirty="0" smtClean="0">
                <a:latin typeface="Palatino Linotype" pitchFamily="18" charset="0"/>
              </a:rPr>
              <a:t> παριστάμενος </a:t>
            </a:r>
            <a:r>
              <a:rPr lang="el-GR" sz="2200" i="1" dirty="0" err="1" smtClean="0">
                <a:latin typeface="Palatino Linotype" pitchFamily="18" charset="0"/>
              </a:rPr>
              <a:t>Θεοῦ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Ἰ</a:t>
            </a:r>
            <a:r>
              <a:rPr lang="el-GR" sz="2200" i="1" dirty="0" err="1" smtClean="0">
                <a:latin typeface="Palatino Linotype" pitchFamily="18" charset="0"/>
              </a:rPr>
              <a:t>άματα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βρύεις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πανταχοῦ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Ἀνάρχου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Θεότητος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ἀρχήν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Σὺ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ὄντως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ἐπέκεινα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βροτῶν</a:t>
            </a:r>
            <a:r>
              <a:rPr lang="el-GR" sz="2200" i="1" dirty="0" smtClean="0">
                <a:latin typeface="Palatino Linotype" pitchFamily="18" charset="0"/>
              </a:rPr>
              <a:t> // </a:t>
            </a:r>
            <a:r>
              <a:rPr lang="el-GR" sz="2200" b="1" i="1" dirty="0" smtClean="0">
                <a:latin typeface="Palatino Linotype" pitchFamily="18" charset="0"/>
              </a:rPr>
              <a:t>Κ</a:t>
            </a:r>
            <a:r>
              <a:rPr lang="el-GR" sz="2200" i="1" dirty="0" smtClean="0">
                <a:latin typeface="Palatino Linotype" pitchFamily="18" charset="0"/>
              </a:rPr>
              <a:t>ηρύττει σου Πάτερ, </a:t>
            </a:r>
            <a:r>
              <a:rPr lang="el-GR" sz="2200" i="1" dirty="0" err="1" smtClean="0">
                <a:latin typeface="Palatino Linotype" pitchFamily="18" charset="0"/>
              </a:rPr>
              <a:t>τὰ</a:t>
            </a:r>
            <a:r>
              <a:rPr lang="el-GR" sz="2200" i="1" dirty="0" smtClean="0">
                <a:latin typeface="Palatino Linotype" pitchFamily="18" charset="0"/>
              </a:rPr>
              <a:t> θαύματα </a:t>
            </a:r>
            <a:r>
              <a:rPr lang="el-GR" sz="2200" i="1" dirty="0" err="1" smtClean="0">
                <a:latin typeface="Palatino Linotype" pitchFamily="18" charset="0"/>
              </a:rPr>
              <a:t>νῦν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Λ</a:t>
            </a:r>
            <a:r>
              <a:rPr lang="el-GR" sz="2200" i="1" dirty="0" err="1" smtClean="0">
                <a:latin typeface="Palatino Linotype" pitchFamily="18" charset="0"/>
              </a:rPr>
              <a:t>ιμὴν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τῶν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χηρῶν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Πατὴρ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τῶν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ὀρφανῶν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Μ</a:t>
            </a:r>
            <a:r>
              <a:rPr lang="el-GR" sz="2200" i="1" dirty="0" err="1" smtClean="0">
                <a:latin typeface="Palatino Linotype" pitchFamily="18" charset="0"/>
              </a:rPr>
              <a:t>ετέστης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ἐκ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γῆς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πρὸς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ἀΰλους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σκηνάς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Συνάναρχα</a:t>
            </a:r>
            <a:r>
              <a:rPr lang="el-GR" sz="2200" i="1" dirty="0" smtClean="0">
                <a:latin typeface="Palatino Linotype" pitchFamily="18" charset="0"/>
              </a:rPr>
              <a:t> τρία, </a:t>
            </a:r>
            <a:r>
              <a:rPr lang="el-GR" sz="2200" i="1" dirty="0" err="1" smtClean="0">
                <a:latin typeface="Palatino Linotype" pitchFamily="18" charset="0"/>
              </a:rPr>
              <a:t>ὁμόθρονα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μέν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Βροτῶν</a:t>
            </a:r>
            <a:r>
              <a:rPr lang="el-GR" sz="2200" i="1" dirty="0" smtClean="0">
                <a:latin typeface="Palatino Linotype" pitchFamily="18" charset="0"/>
              </a:rPr>
              <a:t> σωτηρία,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πάντων </a:t>
            </a:r>
            <a:r>
              <a:rPr lang="el-GR" sz="2200" i="1" dirty="0" err="1" smtClean="0">
                <a:latin typeface="Palatino Linotype" pitchFamily="18" charset="0"/>
              </a:rPr>
              <a:t>ἐλπίς</a:t>
            </a:r>
            <a:r>
              <a:rPr lang="el-GR" sz="2200" i="1" dirty="0" smtClean="0">
                <a:latin typeface="Palatino Linotype" pitchFamily="18" charset="0"/>
              </a:rPr>
              <a:t> // </a:t>
            </a:r>
            <a:r>
              <a:rPr lang="el-GR" sz="2200" b="1" i="1" dirty="0" smtClean="0">
                <a:latin typeface="Palatino Linotype" pitchFamily="18" charset="0"/>
              </a:rPr>
              <a:t>Ν</a:t>
            </a:r>
            <a:r>
              <a:rPr lang="el-GR" sz="2200" i="1" dirty="0" smtClean="0">
                <a:latin typeface="Palatino Linotype" pitchFamily="18" charset="0"/>
              </a:rPr>
              <a:t>έος </a:t>
            </a:r>
            <a:r>
              <a:rPr lang="el-GR" sz="2200" i="1" dirty="0" err="1" smtClean="0">
                <a:latin typeface="Palatino Linotype" pitchFamily="18" charset="0"/>
              </a:rPr>
              <a:t>Ἀβραάμ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ἐδείχθης</a:t>
            </a:r>
            <a:r>
              <a:rPr lang="el-GR" sz="2200" i="1" dirty="0" smtClean="0">
                <a:latin typeface="Palatino Linotype" pitchFamily="18" charset="0"/>
              </a:rPr>
              <a:t> Νικόλαε / </a:t>
            </a:r>
            <a:r>
              <a:rPr lang="el-GR" sz="2200" b="1" i="1" dirty="0" smtClean="0">
                <a:latin typeface="Palatino Linotype" pitchFamily="18" charset="0"/>
              </a:rPr>
              <a:t>Ξ</a:t>
            </a:r>
            <a:r>
              <a:rPr lang="el-GR" sz="2200" i="1" dirty="0" smtClean="0">
                <a:latin typeface="Palatino Linotype" pitchFamily="18" charset="0"/>
              </a:rPr>
              <a:t>ένα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φρικτά, </a:t>
            </a:r>
            <a:r>
              <a:rPr lang="el-GR" sz="2200" i="1" dirty="0" err="1" smtClean="0">
                <a:latin typeface="Palatino Linotype" pitchFamily="18" charset="0"/>
              </a:rPr>
              <a:t>ἐργάζῃ</a:t>
            </a:r>
            <a:r>
              <a:rPr lang="el-GR" sz="2200" i="1" dirty="0" smtClean="0">
                <a:latin typeface="Palatino Linotype" pitchFamily="18" charset="0"/>
              </a:rPr>
              <a:t> τεράστια / </a:t>
            </a:r>
            <a:r>
              <a:rPr lang="el-GR" sz="2200" b="1" i="1" dirty="0" err="1" smtClean="0">
                <a:latin typeface="Palatino Linotype" pitchFamily="18" charset="0"/>
              </a:rPr>
              <a:t>Ὄ</a:t>
            </a:r>
            <a:r>
              <a:rPr lang="el-GR" sz="2200" i="1" dirty="0" err="1" smtClean="0">
                <a:latin typeface="Palatino Linotype" pitchFamily="18" charset="0"/>
              </a:rPr>
              <a:t>μματι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νοός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προβλέπων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τὰ</a:t>
            </a:r>
            <a:r>
              <a:rPr lang="el-GR" sz="2200" i="1" dirty="0" smtClean="0">
                <a:latin typeface="Palatino Linotype" pitchFamily="18" charset="0"/>
              </a:rPr>
              <a:t> μέλλοντα / </a:t>
            </a:r>
            <a:r>
              <a:rPr lang="el-GR" sz="2200" i="1" dirty="0" err="1" smtClean="0">
                <a:latin typeface="Palatino Linotype" pitchFamily="18" charset="0"/>
              </a:rPr>
              <a:t>Σέβω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τιμῶ</a:t>
            </a:r>
            <a:r>
              <a:rPr lang="el-GR" sz="2200" i="1" dirty="0" smtClean="0">
                <a:latin typeface="Palatino Linotype" pitchFamily="18" charset="0"/>
              </a:rPr>
              <a:t>, Τριάδα </a:t>
            </a:r>
            <a:r>
              <a:rPr lang="el-GR" sz="2200" i="1" dirty="0" err="1" smtClean="0">
                <a:latin typeface="Palatino Linotype" pitchFamily="18" charset="0"/>
              </a:rPr>
              <a:t>ἀμέριστον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Κλίνας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οὐρανούς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ἐν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μήτρᾳ</a:t>
            </a:r>
            <a:r>
              <a:rPr lang="el-GR" sz="2200" i="1" dirty="0" smtClean="0">
                <a:latin typeface="Palatino Linotype" pitchFamily="18" charset="0"/>
              </a:rPr>
              <a:t> σου Πάναγνε // </a:t>
            </a:r>
            <a:r>
              <a:rPr lang="el-GR" sz="2200" b="1" i="1" dirty="0" smtClean="0">
                <a:latin typeface="Palatino Linotype" pitchFamily="18" charset="0"/>
              </a:rPr>
              <a:t>Π</a:t>
            </a:r>
            <a:r>
              <a:rPr lang="el-GR" sz="2200" i="1" dirty="0" smtClean="0">
                <a:latin typeface="Palatino Linotype" pitchFamily="18" charset="0"/>
              </a:rPr>
              <a:t>αντοίων </a:t>
            </a:r>
            <a:r>
              <a:rPr lang="el-GR" sz="2200" i="1" dirty="0" err="1" smtClean="0">
                <a:latin typeface="Palatino Linotype" pitchFamily="18" charset="0"/>
              </a:rPr>
              <a:t>χαλεπῶν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τε</a:t>
            </a:r>
            <a:r>
              <a:rPr lang="el-GR" sz="2200" i="1" dirty="0" smtClean="0">
                <a:latin typeface="Palatino Linotype" pitchFamily="18" charset="0"/>
              </a:rPr>
              <a:t> νοσημάτων / </a:t>
            </a:r>
            <a:r>
              <a:rPr lang="el-GR" sz="2200" b="1" i="1" dirty="0" err="1" smtClean="0">
                <a:latin typeface="Palatino Linotype" pitchFamily="18" charset="0"/>
              </a:rPr>
              <a:t>Ῥ</a:t>
            </a:r>
            <a:r>
              <a:rPr lang="el-GR" sz="2200" i="1" dirty="0" err="1" smtClean="0">
                <a:latin typeface="Palatino Linotype" pitchFamily="18" charset="0"/>
              </a:rPr>
              <a:t>υσάμενος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τοὺς</a:t>
            </a:r>
            <a:r>
              <a:rPr lang="el-GR" sz="2200" i="1" dirty="0" smtClean="0">
                <a:latin typeface="Palatino Linotype" pitchFamily="18" charset="0"/>
              </a:rPr>
              <a:t> πάλαι </a:t>
            </a:r>
            <a:r>
              <a:rPr lang="el-GR" sz="2200" i="1" dirty="0" err="1" smtClean="0">
                <a:latin typeface="Palatino Linotype" pitchFamily="18" charset="0"/>
              </a:rPr>
              <a:t>στρατηλάτας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smtClean="0">
                <a:latin typeface="Palatino Linotype" pitchFamily="18" charset="0"/>
              </a:rPr>
              <a:t>Σ</a:t>
            </a:r>
            <a:r>
              <a:rPr lang="el-GR" sz="2200" i="1" dirty="0" smtClean="0">
                <a:latin typeface="Palatino Linotype" pitchFamily="18" charset="0"/>
              </a:rPr>
              <a:t>οφίας </a:t>
            </a:r>
            <a:r>
              <a:rPr lang="el-GR" sz="2200" i="1" dirty="0" err="1" smtClean="0">
                <a:latin typeface="Palatino Linotype" pitchFamily="18" charset="0"/>
              </a:rPr>
              <a:t>τῷ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κρατῆρι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πλησιάσας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Τ</a:t>
            </a:r>
            <a:r>
              <a:rPr lang="el-GR" sz="2200" i="1" dirty="0" err="1" smtClean="0">
                <a:latin typeface="Palatino Linotype" pitchFamily="18" charset="0"/>
              </a:rPr>
              <a:t>ριὰς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σὲ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ἀνυμνοῦμεν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τρισαγία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Ἐκ</a:t>
            </a:r>
            <a:r>
              <a:rPr lang="el-GR" sz="2200" i="1" dirty="0" smtClean="0">
                <a:latin typeface="Palatino Linotype" pitchFamily="18" charset="0"/>
              </a:rPr>
              <a:t> πάντων </a:t>
            </a:r>
            <a:r>
              <a:rPr lang="el-GR" sz="2200" i="1" dirty="0" err="1" smtClean="0">
                <a:latin typeface="Palatino Linotype" pitchFamily="18" charset="0"/>
              </a:rPr>
              <a:t>δεχομένη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τὰς</a:t>
            </a:r>
            <a:r>
              <a:rPr lang="el-GR" sz="2200" i="1" dirty="0" smtClean="0">
                <a:latin typeface="Palatino Linotype" pitchFamily="18" charset="0"/>
              </a:rPr>
              <a:t> δεήσεις // Τάγματα </a:t>
            </a:r>
            <a:r>
              <a:rPr lang="el-GR" sz="2200" i="1" dirty="0" err="1" smtClean="0">
                <a:latin typeface="Palatino Linotype" pitchFamily="18" charset="0"/>
              </a:rPr>
              <a:t>Πατριαρχῶν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Ἀποστόλων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Ὕ</a:t>
            </a:r>
            <a:r>
              <a:rPr lang="el-GR" sz="2200" i="1" dirty="0" err="1" smtClean="0">
                <a:latin typeface="Palatino Linotype" pitchFamily="18" charset="0"/>
              </a:rPr>
              <a:t>ψιστε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Παμβασιλεῦ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μεγαλοκράτορ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Φ</a:t>
            </a:r>
            <a:r>
              <a:rPr lang="el-GR" sz="2200" i="1" dirty="0" err="1" smtClean="0">
                <a:latin typeface="Palatino Linotype" pitchFamily="18" charset="0"/>
              </a:rPr>
              <a:t>ωτὶ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ἐλλαμφθεὶς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τῷ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ἀπροσίτῳ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i="1" dirty="0" err="1" smtClean="0">
                <a:latin typeface="Palatino Linotype" pitchFamily="18" charset="0"/>
              </a:rPr>
              <a:t>Ζωὴν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ζωὰς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ἓν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καὶ</a:t>
            </a:r>
            <a:r>
              <a:rPr lang="el-GR" sz="2200" i="1" dirty="0" smtClean="0">
                <a:latin typeface="Palatino Linotype" pitchFamily="18" charset="0"/>
              </a:rPr>
              <a:t> τρία </a:t>
            </a:r>
            <a:r>
              <a:rPr lang="el-GR" sz="2200" i="1" dirty="0" err="1" smtClean="0">
                <a:latin typeface="Palatino Linotype" pitchFamily="18" charset="0"/>
              </a:rPr>
              <a:t>φῶτα</a:t>
            </a:r>
            <a:r>
              <a:rPr lang="el-GR" sz="2200" i="1" dirty="0" smtClean="0">
                <a:latin typeface="Palatino Linotype" pitchFamily="18" charset="0"/>
              </a:rPr>
              <a:t> / Πράγματος </a:t>
            </a:r>
            <a:r>
              <a:rPr lang="el-GR" sz="2200" i="1" dirty="0" err="1" smtClean="0">
                <a:latin typeface="Palatino Linotype" pitchFamily="18" charset="0"/>
              </a:rPr>
              <a:t>ξενοπρεποῦς</a:t>
            </a:r>
            <a:r>
              <a:rPr lang="el-GR" sz="2200" i="1" dirty="0" smtClean="0">
                <a:latin typeface="Palatino Linotype" pitchFamily="18" charset="0"/>
              </a:rPr>
              <a:t> ἡ Βάτος τύπον // </a:t>
            </a:r>
            <a:r>
              <a:rPr lang="el-GR" sz="2200" b="1" i="1" dirty="0" err="1" smtClean="0">
                <a:latin typeface="Palatino Linotype" pitchFamily="18" charset="0"/>
              </a:rPr>
              <a:t>Χ</a:t>
            </a:r>
            <a:r>
              <a:rPr lang="el-GR" sz="2200" i="1" dirty="0" err="1" smtClean="0">
                <a:latin typeface="Palatino Linotype" pitchFamily="18" charset="0"/>
              </a:rPr>
              <a:t>ορεύσατε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πνεύματι</a:t>
            </a:r>
            <a:r>
              <a:rPr lang="el-GR" sz="2200" i="1" dirty="0" smtClean="0">
                <a:latin typeface="Palatino Linotype" pitchFamily="18" charset="0"/>
              </a:rPr>
              <a:t>, πάντες φιλέορτοι / </a:t>
            </a:r>
            <a:r>
              <a:rPr lang="el-GR" sz="2200" b="1" i="1" dirty="0" err="1" smtClean="0">
                <a:latin typeface="Palatino Linotype" pitchFamily="18" charset="0"/>
              </a:rPr>
              <a:t>Ψ</a:t>
            </a:r>
            <a:r>
              <a:rPr lang="el-GR" sz="2200" i="1" dirty="0" err="1" smtClean="0">
                <a:latin typeface="Palatino Linotype" pitchFamily="18" charset="0"/>
              </a:rPr>
              <a:t>αλάτωσαν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ὕμνοις</a:t>
            </a:r>
            <a:r>
              <a:rPr lang="el-GR" sz="2200" i="1" dirty="0" smtClean="0">
                <a:latin typeface="Palatino Linotype" pitchFamily="18" charset="0"/>
              </a:rPr>
              <a:t>, </a:t>
            </a:r>
            <a:r>
              <a:rPr lang="el-GR" sz="2200" i="1" dirty="0" err="1" smtClean="0">
                <a:latin typeface="Palatino Linotype" pitchFamily="18" charset="0"/>
              </a:rPr>
              <a:t>τὰ</a:t>
            </a:r>
            <a:r>
              <a:rPr lang="el-GR" sz="2200" i="1" dirty="0" smtClean="0">
                <a:latin typeface="Palatino Linotype" pitchFamily="18" charset="0"/>
              </a:rPr>
              <a:t> πέρατα </a:t>
            </a:r>
            <a:r>
              <a:rPr lang="el-GR" sz="2200" i="1" dirty="0" err="1" smtClean="0">
                <a:latin typeface="Palatino Linotype" pitchFamily="18" charset="0"/>
              </a:rPr>
              <a:t>ἅπαντα</a:t>
            </a:r>
            <a:r>
              <a:rPr lang="el-GR" sz="2200" i="1" dirty="0" smtClean="0">
                <a:latin typeface="Palatino Linotype" pitchFamily="18" charset="0"/>
              </a:rPr>
              <a:t> / </a:t>
            </a:r>
            <a:r>
              <a:rPr lang="el-GR" sz="2200" b="1" i="1" dirty="0" err="1" smtClean="0">
                <a:latin typeface="Palatino Linotype" pitchFamily="18" charset="0"/>
              </a:rPr>
              <a:t>Ὡ</a:t>
            </a:r>
            <a:r>
              <a:rPr lang="el-GR" sz="2200" i="1" dirty="0" err="1" smtClean="0">
                <a:latin typeface="Palatino Linotype" pitchFamily="18" charset="0"/>
              </a:rPr>
              <a:t>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ἄξιον</a:t>
            </a:r>
            <a:r>
              <a:rPr lang="el-GR" sz="2200" i="1" dirty="0" smtClean="0">
                <a:latin typeface="Palatino Linotype" pitchFamily="18" charset="0"/>
              </a:rPr>
              <a:t> δέχου, </a:t>
            </a:r>
            <a:r>
              <a:rPr lang="el-GR" sz="2200" i="1" dirty="0" err="1" smtClean="0">
                <a:latin typeface="Palatino Linotype" pitchFamily="18" charset="0"/>
              </a:rPr>
              <a:t>τὸν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ὕμνον</a:t>
            </a:r>
            <a:r>
              <a:rPr lang="el-GR" sz="2200" i="1" dirty="0" smtClean="0">
                <a:latin typeface="Palatino Linotype" pitchFamily="18" charset="0"/>
              </a:rPr>
              <a:t> Νικόλαε / </a:t>
            </a:r>
            <a:r>
              <a:rPr lang="el-GR" sz="2200" i="1" dirty="0" err="1" smtClean="0">
                <a:latin typeface="Palatino Linotype" pitchFamily="18" charset="0"/>
              </a:rPr>
              <a:t>Ἑνίζεται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ὁμοουσίῳ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θελήματι</a:t>
            </a:r>
            <a:r>
              <a:rPr lang="el-GR" sz="2200" i="1" dirty="0" smtClean="0">
                <a:latin typeface="Palatino Linotype" pitchFamily="18" charset="0"/>
              </a:rPr>
              <a:t>, ἡ </a:t>
            </a:r>
            <a:r>
              <a:rPr lang="el-GR" sz="2200" i="1" dirty="0" err="1" smtClean="0">
                <a:latin typeface="Palatino Linotype" pitchFamily="18" charset="0"/>
              </a:rPr>
              <a:t>Τριὰς</a:t>
            </a:r>
            <a:r>
              <a:rPr lang="el-GR" sz="2200" i="1" dirty="0" smtClean="0">
                <a:latin typeface="Palatino Linotype" pitchFamily="18" charset="0"/>
              </a:rPr>
              <a:t> μερίζεται / </a:t>
            </a:r>
            <a:r>
              <a:rPr lang="el-GR" sz="2200" i="1" dirty="0" err="1" smtClean="0">
                <a:latin typeface="Palatino Linotype" pitchFamily="18" charset="0"/>
              </a:rPr>
              <a:t>Διέσωσται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πᾶσα</a:t>
            </a:r>
            <a:r>
              <a:rPr lang="el-GR" sz="2200" i="1" dirty="0" smtClean="0">
                <a:latin typeface="Palatino Linotype" pitchFamily="18" charset="0"/>
              </a:rPr>
              <a:t>, ἡ </a:t>
            </a:r>
            <a:r>
              <a:rPr lang="el-GR" sz="2200" i="1" dirty="0" err="1" smtClean="0">
                <a:latin typeface="Palatino Linotype" pitchFamily="18" charset="0"/>
              </a:rPr>
              <a:t>κτίσις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τῷ</a:t>
            </a:r>
            <a:r>
              <a:rPr lang="el-GR" sz="2200" i="1" dirty="0" smtClean="0">
                <a:latin typeface="Palatino Linotype" pitchFamily="18" charset="0"/>
              </a:rPr>
              <a:t> </a:t>
            </a:r>
            <a:r>
              <a:rPr lang="el-GR" sz="2200" i="1" dirty="0" err="1" smtClean="0">
                <a:latin typeface="Palatino Linotype" pitchFamily="18" charset="0"/>
              </a:rPr>
              <a:t>τόκῳ</a:t>
            </a:r>
            <a:r>
              <a:rPr lang="el-GR" sz="2200" i="1" dirty="0" smtClean="0">
                <a:latin typeface="Palatino Linotype" pitchFamily="18" charset="0"/>
              </a:rPr>
              <a:t> σου. </a:t>
            </a:r>
            <a:endParaRPr lang="el-GR" sz="2200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sz="2000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en-US" b="1" dirty="0" smtClean="0">
                <a:latin typeface="Bodoni MT" pitchFamily="18" charset="0"/>
              </a:rPr>
              <a:t>Principles of cataloguing of the canon </a:t>
            </a:r>
            <a:endParaRPr lang="en-US" b="1" dirty="0" smtClean="0">
              <a:latin typeface="Bodoni MT" pitchFamily="18" charset="0"/>
            </a:endParaRPr>
          </a:p>
          <a:p>
            <a:pPr lvl="1">
              <a:buNone/>
            </a:pPr>
            <a:endParaRPr lang="en-US" dirty="0" smtClean="0">
              <a:latin typeface="Bodoni MT" pitchFamily="18" charset="0"/>
            </a:endParaRPr>
          </a:p>
          <a:p>
            <a:r>
              <a:rPr lang="en-US" dirty="0" smtClean="0">
                <a:latin typeface="Bodoni MT" pitchFamily="18" charset="0"/>
              </a:rPr>
              <a:t>Incipit </a:t>
            </a:r>
            <a:r>
              <a:rPr lang="en-US" dirty="0" smtClean="0">
                <a:latin typeface="Bodoni MT" pitchFamily="18" charset="0"/>
              </a:rPr>
              <a:t>of every </a:t>
            </a:r>
            <a:r>
              <a:rPr lang="en-US" dirty="0" err="1" smtClean="0">
                <a:latin typeface="Bodoni MT" pitchFamily="18" charset="0"/>
              </a:rPr>
              <a:t>troparion</a:t>
            </a:r>
            <a:r>
              <a:rPr lang="en-US" dirty="0" smtClean="0">
                <a:latin typeface="Bodoni MT" pitchFamily="18" charset="0"/>
              </a:rPr>
              <a:t>, each divided by </a:t>
            </a:r>
            <a:r>
              <a:rPr lang="en-US" dirty="0" smtClean="0">
                <a:latin typeface="Bodoni MT" pitchFamily="18" charset="0"/>
              </a:rPr>
              <a:t>/</a:t>
            </a:r>
          </a:p>
          <a:p>
            <a:endParaRPr lang="el-GR" dirty="0" smtClean="0"/>
          </a:p>
          <a:p>
            <a:r>
              <a:rPr lang="en-US" dirty="0" smtClean="0">
                <a:latin typeface="Bodoni MT" pitchFamily="18" charset="0"/>
              </a:rPr>
              <a:t>Odes divided by //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600" dirty="0" smtClean="0">
                <a:latin typeface="Bodoni MT" pitchFamily="18" charset="0"/>
              </a:rPr>
              <a:t>Additionally</a:t>
            </a:r>
            <a:r>
              <a:rPr lang="en-US" sz="3600" dirty="0" smtClean="0">
                <a:latin typeface="Bodoni MT" pitchFamily="18" charset="0"/>
              </a:rPr>
              <a:t>, </a:t>
            </a:r>
            <a:endParaRPr lang="en-US" sz="3600" dirty="0" smtClean="0">
              <a:latin typeface="Bodoni MT" pitchFamily="18" charset="0"/>
            </a:endParaRPr>
          </a:p>
          <a:p>
            <a:pPr>
              <a:buNone/>
            </a:pPr>
            <a:endParaRPr lang="en-US" sz="3600" dirty="0" smtClean="0">
              <a:latin typeface="Bodoni MT" pitchFamily="18" charset="0"/>
            </a:endParaRPr>
          </a:p>
          <a:p>
            <a:r>
              <a:rPr lang="en-US" sz="3600" dirty="0" smtClean="0">
                <a:latin typeface="Bodoni MT" pitchFamily="18" charset="0"/>
              </a:rPr>
              <a:t>the </a:t>
            </a:r>
            <a:r>
              <a:rPr lang="en-US" sz="3600" dirty="0" err="1" smtClean="0">
                <a:latin typeface="Bodoni MT" pitchFamily="18" charset="0"/>
              </a:rPr>
              <a:t>hymnographer</a:t>
            </a:r>
            <a:r>
              <a:rPr lang="en-US" sz="3600" dirty="0" smtClean="0">
                <a:latin typeface="Bodoni MT" pitchFamily="18" charset="0"/>
              </a:rPr>
              <a:t>, </a:t>
            </a:r>
            <a:endParaRPr lang="en-US" sz="3600" dirty="0" smtClean="0">
              <a:latin typeface="Bodoni MT" pitchFamily="18" charset="0"/>
            </a:endParaRPr>
          </a:p>
          <a:p>
            <a:r>
              <a:rPr lang="en-US" sz="3600" dirty="0" smtClean="0">
                <a:latin typeface="Bodoni MT" pitchFamily="18" charset="0"/>
              </a:rPr>
              <a:t>the </a:t>
            </a:r>
            <a:r>
              <a:rPr lang="en-US" sz="3600" dirty="0" smtClean="0">
                <a:latin typeface="Bodoni MT" pitchFamily="18" charset="0"/>
              </a:rPr>
              <a:t>tone, </a:t>
            </a:r>
            <a:endParaRPr lang="en-US" sz="3600" dirty="0" smtClean="0">
              <a:latin typeface="Bodoni MT" pitchFamily="18" charset="0"/>
            </a:endParaRPr>
          </a:p>
          <a:p>
            <a:r>
              <a:rPr lang="en-US" sz="3600" dirty="0" smtClean="0">
                <a:latin typeface="Bodoni MT" pitchFamily="18" charset="0"/>
              </a:rPr>
              <a:t>the </a:t>
            </a:r>
            <a:r>
              <a:rPr lang="en-US" sz="3600" dirty="0" err="1" smtClean="0">
                <a:latin typeface="Bodoni MT" pitchFamily="18" charset="0"/>
              </a:rPr>
              <a:t>akolouthia</a:t>
            </a:r>
            <a:r>
              <a:rPr lang="en-US" sz="3600" dirty="0" smtClean="0">
                <a:latin typeface="Bodoni MT" pitchFamily="18" charset="0"/>
              </a:rPr>
              <a:t>, and </a:t>
            </a:r>
            <a:endParaRPr lang="en-US" sz="3600" dirty="0" smtClean="0">
              <a:latin typeface="Bodoni MT" pitchFamily="18" charset="0"/>
            </a:endParaRPr>
          </a:p>
          <a:p>
            <a:r>
              <a:rPr lang="en-US" sz="3600" dirty="0" smtClean="0">
                <a:latin typeface="Bodoni MT" pitchFamily="18" charset="0"/>
              </a:rPr>
              <a:t>the </a:t>
            </a:r>
            <a:r>
              <a:rPr lang="en-US" sz="3600" dirty="0" smtClean="0">
                <a:latin typeface="Bodoni MT" pitchFamily="18" charset="0"/>
              </a:rPr>
              <a:t>acrostic </a:t>
            </a:r>
            <a:endParaRPr lang="en-US" sz="3600" dirty="0" smtClean="0">
              <a:latin typeface="Bodoni MT" pitchFamily="18" charset="0"/>
            </a:endParaRPr>
          </a:p>
          <a:p>
            <a:endParaRPr lang="en-US" sz="3600" dirty="0" smtClean="0">
              <a:latin typeface="Bodoni MT" pitchFamily="18" charset="0"/>
            </a:endParaRPr>
          </a:p>
          <a:p>
            <a:pPr lvl="1">
              <a:buNone/>
            </a:pPr>
            <a:r>
              <a:rPr lang="en-US" sz="3600" dirty="0" smtClean="0">
                <a:latin typeface="Bodoni MT" pitchFamily="18" charset="0"/>
              </a:rPr>
              <a:t>need </a:t>
            </a:r>
            <a:r>
              <a:rPr lang="en-US" sz="3600" dirty="0" smtClean="0">
                <a:latin typeface="Bodoni MT" pitchFamily="18" charset="0"/>
              </a:rPr>
              <a:t>to be mentioned</a:t>
            </a:r>
            <a:endParaRPr lang="el-GR" sz="36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Κανὼν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οὗ</a:t>
            </a:r>
            <a:r>
              <a:rPr lang="el-GR" b="1" dirty="0" smtClean="0">
                <a:latin typeface="Palatino Linotype" pitchFamily="18" charset="0"/>
              </a:rPr>
              <a:t> ἡ </a:t>
            </a:r>
            <a:r>
              <a:rPr lang="el-GR" b="1" dirty="0" err="1" smtClean="0">
                <a:latin typeface="Palatino Linotype" pitchFamily="18" charset="0"/>
              </a:rPr>
              <a:t>Ἀκροστιχίς</a:t>
            </a:r>
            <a:r>
              <a:rPr lang="el-GR" b="1" dirty="0" smtClean="0">
                <a:latin typeface="Palatino Linotype" pitchFamily="18" charset="0"/>
              </a:rPr>
              <a:t>· </a:t>
            </a:r>
            <a:r>
              <a:rPr lang="el-GR" b="1" i="1" dirty="0" err="1" smtClean="0">
                <a:latin typeface="Palatino Linotype" pitchFamily="18" charset="0"/>
              </a:rPr>
              <a:t>Σοὶ</a:t>
            </a:r>
            <a:r>
              <a:rPr lang="el-GR" b="1" i="1" dirty="0" smtClean="0">
                <a:latin typeface="Palatino Linotype" pitchFamily="18" charset="0"/>
              </a:rPr>
              <a:t> Νικόλαε </a:t>
            </a:r>
            <a:r>
              <a:rPr lang="el-GR" b="1" i="1" dirty="0" err="1" smtClean="0">
                <a:latin typeface="Palatino Linotype" pitchFamily="18" charset="0"/>
              </a:rPr>
              <a:t>θεῖον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ἐξᾴδω</a:t>
            </a:r>
            <a:r>
              <a:rPr lang="el-GR" b="1" i="1" dirty="0" smtClean="0">
                <a:latin typeface="Palatino Linotype" pitchFamily="18" charset="0"/>
              </a:rPr>
              <a:t> μέλος. Θεοφάνους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ᾨδὴ</a:t>
            </a:r>
            <a:r>
              <a:rPr lang="el-GR" b="1" dirty="0" smtClean="0">
                <a:latin typeface="Palatino Linotype" pitchFamily="18" charset="0"/>
              </a:rPr>
              <a:t> α’.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β’. </a:t>
            </a:r>
            <a:r>
              <a:rPr lang="el-GR" b="1" i="1" dirty="0" err="1" smtClean="0">
                <a:latin typeface="Palatino Linotype" pitchFamily="18" charset="0"/>
              </a:rPr>
              <a:t>Ἐν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βυθῷ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κατέστρωσέ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ποτε</a:t>
            </a:r>
            <a:r>
              <a:rPr lang="el-GR" b="1" i="1" dirty="0" smtClean="0">
                <a:latin typeface="Palatino Linotype" pitchFamily="18" charset="0"/>
              </a:rPr>
              <a:t>.</a:t>
            </a:r>
            <a:endParaRPr lang="en-US" b="1" i="1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latin typeface="Palatino Linotype" pitchFamily="18" charset="0"/>
              </a:rPr>
              <a:t>	</a:t>
            </a:r>
            <a:r>
              <a:rPr lang="el-GR" b="1" i="1" dirty="0" err="1" smtClean="0">
                <a:latin typeface="Palatino Linotype" pitchFamily="18" charset="0"/>
              </a:rPr>
              <a:t>Σ</a:t>
            </a:r>
            <a:r>
              <a:rPr lang="el-GR" i="1" dirty="0" err="1" smtClean="0">
                <a:latin typeface="Palatino Linotype" pitchFamily="18" charset="0"/>
              </a:rPr>
              <a:t>τεφηφόρος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βήματι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Ὁ</a:t>
            </a:r>
            <a:r>
              <a:rPr lang="el-GR" i="1" dirty="0" smtClean="0">
                <a:latin typeface="Palatino Linotype" pitchFamily="18" charset="0"/>
              </a:rPr>
              <a:t> δοξάζων </a:t>
            </a:r>
            <a:r>
              <a:rPr lang="el-GR" i="1" dirty="0" err="1" smtClean="0">
                <a:latin typeface="Palatino Linotype" pitchFamily="18" charset="0"/>
              </a:rPr>
              <a:t>πάντας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αὐτόν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σωθῆναι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πόθον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μοι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ἐνθείς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smtClean="0">
                <a:latin typeface="Palatino Linotype" pitchFamily="18" charset="0"/>
              </a:rPr>
              <a:t>Ν</a:t>
            </a:r>
            <a:r>
              <a:rPr lang="el-GR" i="1" dirty="0" smtClean="0">
                <a:latin typeface="Palatino Linotype" pitchFamily="18" charset="0"/>
              </a:rPr>
              <a:t>ικόλαε μακάριε,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Δεσπότου</a:t>
            </a:r>
            <a:r>
              <a:rPr lang="el-GR" i="1" dirty="0" smtClean="0">
                <a:latin typeface="Palatino Linotype" pitchFamily="18" charset="0"/>
              </a:rPr>
              <a:t> γνήσιος / </a:t>
            </a:r>
            <a:r>
              <a:rPr lang="el-GR" b="1" i="1" dirty="0" err="1" smtClean="0">
                <a:latin typeface="Palatino Linotype" pitchFamily="18" charset="0"/>
              </a:rPr>
              <a:t>Ἰ</a:t>
            </a:r>
            <a:r>
              <a:rPr lang="el-GR" i="1" dirty="0" err="1" smtClean="0">
                <a:latin typeface="Palatino Linotype" pitchFamily="18" charset="0"/>
              </a:rPr>
              <a:t>λάσθητι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δούλοις</a:t>
            </a:r>
            <a:r>
              <a:rPr lang="el-GR" i="1" dirty="0" smtClean="0">
                <a:latin typeface="Palatino Linotype" pitchFamily="18" charset="0"/>
              </a:rPr>
              <a:t> σου,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πταισμάτων </a:t>
            </a:r>
            <a:r>
              <a:rPr lang="el-GR" i="1" dirty="0" err="1" smtClean="0">
                <a:latin typeface="Palatino Linotype" pitchFamily="18" charset="0"/>
              </a:rPr>
              <a:t>ἄφεσιν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Κ</a:t>
            </a:r>
            <a:r>
              <a:rPr lang="el-GR" i="1" dirty="0" err="1" smtClean="0">
                <a:latin typeface="Palatino Linotype" pitchFamily="18" charset="0"/>
              </a:rPr>
              <a:t>ατεύνασον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τάραχον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παθῶν</a:t>
            </a:r>
            <a:r>
              <a:rPr lang="el-GR" i="1" dirty="0" smtClean="0">
                <a:latin typeface="Palatino Linotype" pitchFamily="18" charset="0"/>
              </a:rPr>
              <a:t> μου Δέσποινα // </a:t>
            </a:r>
            <a:r>
              <a:rPr lang="el-GR" b="1" i="1" dirty="0" err="1" smtClean="0">
                <a:latin typeface="Palatino Linotype" pitchFamily="18" charset="0"/>
              </a:rPr>
              <a:t>Ὁ</a:t>
            </a:r>
            <a:r>
              <a:rPr lang="el-GR" i="1" dirty="0" err="1" smtClean="0">
                <a:latin typeface="Palatino Linotype" pitchFamily="18" charset="0"/>
              </a:rPr>
              <a:t>μιλήσας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καθαρῶς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ἀκτῖσι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Πνεύματος / </a:t>
            </a:r>
            <a:r>
              <a:rPr lang="el-GR" b="1" i="1" dirty="0" err="1" smtClean="0">
                <a:latin typeface="Palatino Linotype" pitchFamily="18" charset="0"/>
              </a:rPr>
              <a:t>Λ</a:t>
            </a:r>
            <a:r>
              <a:rPr lang="el-GR" i="1" dirty="0" err="1" smtClean="0">
                <a:latin typeface="Palatino Linotype" pitchFamily="18" charset="0"/>
              </a:rPr>
              <a:t>υτρούμενος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θανάτου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πρότερον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πήστραψας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ἀρετῶν</a:t>
            </a:r>
            <a:r>
              <a:rPr lang="el-GR" i="1" dirty="0" smtClean="0">
                <a:latin typeface="Palatino Linotype" pitchFamily="18" charset="0"/>
              </a:rPr>
              <a:t> λαμπηδόνας </a:t>
            </a:r>
            <a:r>
              <a:rPr lang="el-GR" i="1" dirty="0" err="1" smtClean="0">
                <a:latin typeface="Palatino Linotype" pitchFamily="18" charset="0"/>
              </a:rPr>
              <a:t>Πανόλβιε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λήλυθεν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ἐπὶ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σοὶ</a:t>
            </a:r>
            <a:r>
              <a:rPr lang="el-GR" i="1" dirty="0" smtClean="0">
                <a:latin typeface="Palatino Linotype" pitchFamily="18" charset="0"/>
              </a:rPr>
              <a:t> ὁ Δεσπότης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Κύριος // </a:t>
            </a:r>
            <a:r>
              <a:rPr lang="el-GR" b="1" i="1" dirty="0" err="1" smtClean="0">
                <a:latin typeface="Palatino Linotype" pitchFamily="18" charset="0"/>
              </a:rPr>
              <a:t>Θ</a:t>
            </a:r>
            <a:r>
              <a:rPr lang="el-GR" i="1" dirty="0" err="1" smtClean="0">
                <a:latin typeface="Palatino Linotype" pitchFamily="18" charset="0"/>
              </a:rPr>
              <a:t>εοπρεπεῖ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πολιτείᾳ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Τρισμάκαρ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λελαμπρυσμένος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οὐρανοῖς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ἀΐδιον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δόξαν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ἐποπτεύων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Ἵ</a:t>
            </a:r>
            <a:r>
              <a:rPr lang="el-GR" i="1" dirty="0" err="1" smtClean="0">
                <a:latin typeface="Palatino Linotype" pitchFamily="18" charset="0"/>
              </a:rPr>
              <a:t>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ἐκζητήσῃς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συγκεχωσμένην</a:t>
            </a:r>
            <a:r>
              <a:rPr lang="el-GR" i="1" dirty="0" smtClean="0">
                <a:latin typeface="Palatino Linotype" pitchFamily="18" charset="0"/>
              </a:rPr>
              <a:t> //  </a:t>
            </a:r>
            <a:r>
              <a:rPr lang="el-GR" b="1" i="1" dirty="0" smtClean="0">
                <a:latin typeface="Palatino Linotype" pitchFamily="18" charset="0"/>
              </a:rPr>
              <a:t>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νίκης Νικόλαε στέφανος / </a:t>
            </a:r>
            <a:r>
              <a:rPr lang="el-GR" b="1" i="1" dirty="0" err="1" smtClean="0">
                <a:latin typeface="Palatino Linotype" pitchFamily="18" charset="0"/>
              </a:rPr>
              <a:t>Ν</a:t>
            </a:r>
            <a:r>
              <a:rPr lang="el-GR" i="1" dirty="0" err="1" smtClean="0">
                <a:latin typeface="Palatino Linotype" pitchFamily="18" charset="0"/>
              </a:rPr>
              <a:t>εκρωθέντα</a:t>
            </a:r>
            <a:r>
              <a:rPr lang="el-GR" i="1" dirty="0" smtClean="0">
                <a:latin typeface="Palatino Linotype" pitchFamily="18" charset="0"/>
              </a:rPr>
              <a:t> με Μάκαρ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πταίσμασι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πὶ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σοὶ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ἐλπίδας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ἀνέθηκα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err="1" smtClean="0">
                <a:latin typeface="Palatino Linotype" pitchFamily="18" charset="0"/>
              </a:rPr>
              <a:t>Ξ</a:t>
            </a:r>
            <a:r>
              <a:rPr lang="el-GR" i="1" dirty="0" err="1" smtClean="0">
                <a:latin typeface="Palatino Linotype" pitchFamily="18" charset="0"/>
              </a:rPr>
              <a:t>υρῷ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πειρασμῶν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περιπέπτωκα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δεινῶς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κατακεντούμενος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δύτου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φωτὸς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ἀΰλοις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ἀστραπαῖς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περιλαμπόμενος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Δ</a:t>
            </a:r>
            <a:r>
              <a:rPr lang="el-GR" i="1" dirty="0" err="1" smtClean="0">
                <a:latin typeface="Palatino Linotype" pitchFamily="18" charset="0"/>
              </a:rPr>
              <a:t>υσώπει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Χριστόν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Υἱόν</a:t>
            </a:r>
            <a:r>
              <a:rPr lang="el-GR" i="1" dirty="0" smtClean="0">
                <a:latin typeface="Palatino Linotype" pitchFamily="18" charset="0"/>
              </a:rPr>
              <a:t> σου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Θεὸν</a:t>
            </a:r>
            <a:r>
              <a:rPr lang="el-GR" i="1" dirty="0" smtClean="0">
                <a:latin typeface="Palatino Linotype" pitchFamily="18" charset="0"/>
              </a:rPr>
              <a:t> Θεογεννήτρια // </a:t>
            </a:r>
            <a:r>
              <a:rPr lang="el-GR" b="1" i="1" dirty="0" err="1" smtClean="0">
                <a:latin typeface="Palatino Linotype" pitchFamily="18" charset="0"/>
              </a:rPr>
              <a:t>Ὡ</a:t>
            </a:r>
            <a:r>
              <a:rPr lang="el-GR" i="1" dirty="0" err="1" smtClean="0">
                <a:latin typeface="Palatino Linotype" pitchFamily="18" charset="0"/>
              </a:rPr>
              <a:t>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εὐμενὴς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συμπαθής / </a:t>
            </a:r>
            <a:r>
              <a:rPr lang="el-GR" b="1" i="1" dirty="0" err="1" smtClean="0">
                <a:latin typeface="Palatino Linotype" pitchFamily="18" charset="0"/>
              </a:rPr>
              <a:t>Μ</a:t>
            </a:r>
            <a:r>
              <a:rPr lang="el-GR" i="1" dirty="0" err="1" smtClean="0">
                <a:latin typeface="Palatino Linotype" pitchFamily="18" charset="0"/>
              </a:rPr>
              <a:t>υσταγωγὸς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ὑπὲρ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νοῦν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ξασθενεῖ</a:t>
            </a:r>
            <a:r>
              <a:rPr lang="el-GR" i="1" dirty="0" smtClean="0">
                <a:latin typeface="Palatino Linotype" pitchFamily="18" charset="0"/>
              </a:rPr>
              <a:t> μου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νοῦς</a:t>
            </a:r>
            <a:r>
              <a:rPr lang="el-GR" i="1" dirty="0" smtClean="0">
                <a:latin typeface="Palatino Linotype" pitchFamily="18" charset="0"/>
              </a:rPr>
              <a:t> //  </a:t>
            </a:r>
            <a:r>
              <a:rPr lang="el-GR" b="1" i="1" dirty="0" err="1" smtClean="0">
                <a:latin typeface="Palatino Linotype" pitchFamily="18" charset="0"/>
              </a:rPr>
              <a:t>Λ</a:t>
            </a:r>
            <a:r>
              <a:rPr lang="el-GR" i="1" dirty="0" err="1" smtClean="0">
                <a:latin typeface="Palatino Linotype" pitchFamily="18" charset="0"/>
              </a:rPr>
              <a:t>αμπάσι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χάριτος, </a:t>
            </a:r>
            <a:r>
              <a:rPr lang="el-GR" i="1" dirty="0" err="1" smtClean="0">
                <a:latin typeface="Palatino Linotype" pitchFamily="18" charset="0"/>
              </a:rPr>
              <a:t>Θεόφρον</a:t>
            </a:r>
            <a:r>
              <a:rPr lang="el-GR" i="1" dirty="0" smtClean="0">
                <a:latin typeface="Palatino Linotype" pitchFamily="18" charset="0"/>
              </a:rPr>
              <a:t> φωτιζόμενος / </a:t>
            </a:r>
            <a:r>
              <a:rPr lang="el-GR" b="1" i="1" dirty="0" smtClean="0">
                <a:latin typeface="Palatino Linotype" pitchFamily="18" charset="0"/>
              </a:rPr>
              <a:t>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Παραδείσῳ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τρυφῆς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αὐλιζόμενος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Σ</a:t>
            </a:r>
            <a:r>
              <a:rPr lang="el-GR" i="1" dirty="0" err="1" smtClean="0">
                <a:latin typeface="Palatino Linotype" pitchFamily="18" charset="0"/>
              </a:rPr>
              <a:t>οφίαν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δύναμιν,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ἐνυπόστατον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Ἕτερος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Κανὼν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οὗ</a:t>
            </a:r>
            <a:r>
              <a:rPr lang="el-GR" b="1" dirty="0" smtClean="0">
                <a:latin typeface="Palatino Linotype" pitchFamily="18" charset="0"/>
              </a:rPr>
              <a:t> ἡ </a:t>
            </a:r>
            <a:r>
              <a:rPr lang="el-GR" b="1" dirty="0" err="1" smtClean="0">
                <a:latin typeface="Palatino Linotype" pitchFamily="18" charset="0"/>
              </a:rPr>
              <a:t>Ἀκροστιχὶς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κατὰ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ἀλφάβητον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χωρὶς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Τριαδικῶν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Θεοτοκίων. </a:t>
            </a:r>
            <a:r>
              <a:rPr lang="el-GR" b="1" dirty="0" err="1" smtClean="0">
                <a:latin typeface="Palatino Linotype" pitchFamily="18" charset="0"/>
              </a:rPr>
              <a:t>ᾨδὴ</a:t>
            </a:r>
            <a:r>
              <a:rPr lang="el-GR" b="1" dirty="0" smtClean="0">
                <a:latin typeface="Palatino Linotype" pitchFamily="18" charset="0"/>
              </a:rPr>
              <a:t> α’.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α’. </a:t>
            </a:r>
            <a:r>
              <a:rPr lang="el-GR" b="1" i="1" dirty="0" err="1" smtClean="0">
                <a:latin typeface="Palatino Linotype" pitchFamily="18" charset="0"/>
              </a:rPr>
              <a:t>Χριστὸς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γεννᾶται</a:t>
            </a:r>
            <a:r>
              <a:rPr lang="el-GR" b="1" i="1" dirty="0" smtClean="0">
                <a:latin typeface="Palatino Linotype" pitchFamily="18" charset="0"/>
              </a:rPr>
              <a:t> δοξάσατε</a:t>
            </a:r>
            <a:r>
              <a:rPr lang="el-GR" b="1" i="1" dirty="0" smtClean="0">
                <a:latin typeface="Palatino Linotype" pitchFamily="18" charset="0"/>
              </a:rPr>
              <a:t>.</a:t>
            </a:r>
            <a:endParaRPr lang="en-US" b="1" i="1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i="1" dirty="0" smtClean="0">
                <a:latin typeface="Palatino Linotype" pitchFamily="18" charset="0"/>
              </a:rPr>
              <a:t>	</a:t>
            </a:r>
            <a:r>
              <a:rPr lang="el-GR" b="1" i="1" dirty="0" err="1" smtClean="0"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πόρῳ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γλώττῃ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χείλεσιν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Β</a:t>
            </a:r>
            <a:r>
              <a:rPr lang="el-GR" i="1" dirty="0" err="1" smtClean="0">
                <a:latin typeface="Palatino Linotype" pitchFamily="18" charset="0"/>
              </a:rPr>
              <a:t>ροτὸς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ὑπάρχων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οὐράνιος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Γ</a:t>
            </a:r>
            <a:r>
              <a:rPr lang="el-GR" i="1" dirty="0" smtClean="0">
                <a:latin typeface="Palatino Linotype" pitchFamily="18" charset="0"/>
              </a:rPr>
              <a:t>νωρίζει </a:t>
            </a:r>
            <a:r>
              <a:rPr lang="el-GR" i="1" dirty="0" err="1" smtClean="0">
                <a:latin typeface="Palatino Linotype" pitchFamily="18" charset="0"/>
              </a:rPr>
              <a:t>πᾶσα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ἡφήλιος</a:t>
            </a:r>
            <a:r>
              <a:rPr lang="el-GR" i="1" dirty="0" smtClean="0">
                <a:latin typeface="Palatino Linotype" pitchFamily="18" charset="0"/>
              </a:rPr>
              <a:t> / Τριάδα </a:t>
            </a:r>
            <a:r>
              <a:rPr lang="el-GR" i="1" dirty="0" err="1" smtClean="0">
                <a:latin typeface="Palatino Linotype" pitchFamily="18" charset="0"/>
              </a:rPr>
              <a:t>σέβω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ἄκτιστον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Ἀσπόρως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συνείληφας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err="1" smtClean="0">
                <a:latin typeface="Palatino Linotype" pitchFamily="18" charset="0"/>
              </a:rPr>
              <a:t>Δ</a:t>
            </a:r>
            <a:r>
              <a:rPr lang="el-GR" i="1" dirty="0" err="1" smtClean="0">
                <a:latin typeface="Palatino Linotype" pitchFamily="18" charset="0"/>
              </a:rPr>
              <a:t>έλτον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καρδίᾳ</a:t>
            </a:r>
            <a:r>
              <a:rPr lang="el-GR" i="1" dirty="0" smtClean="0">
                <a:latin typeface="Palatino Linotype" pitchFamily="18" charset="0"/>
              </a:rPr>
              <a:t>, κεκτημένος </a:t>
            </a:r>
            <a:r>
              <a:rPr lang="el-GR" i="1" dirty="0" err="1" smtClean="0">
                <a:latin typeface="Palatino Linotype" pitchFamily="18" charset="0"/>
              </a:rPr>
              <a:t>Θεόφρον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πολλῶν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ἀρετῶν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Ἔ</a:t>
            </a:r>
            <a:r>
              <a:rPr lang="el-GR" i="1" dirty="0" err="1" smtClean="0">
                <a:latin typeface="Palatino Linotype" pitchFamily="18" charset="0"/>
              </a:rPr>
              <a:t>δειξεν</a:t>
            </a:r>
            <a:r>
              <a:rPr lang="el-GR" i="1" dirty="0" smtClean="0">
                <a:latin typeface="Palatino Linotype" pitchFamily="18" charset="0"/>
              </a:rPr>
              <a:t> ἡ χάρις, </a:t>
            </a:r>
            <a:r>
              <a:rPr lang="el-GR" i="1" dirty="0" err="1" smtClean="0">
                <a:latin typeface="Palatino Linotype" pitchFamily="18" charset="0"/>
              </a:rPr>
              <a:t>ἐπὶ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σὲ</a:t>
            </a:r>
            <a:r>
              <a:rPr lang="el-GR" i="1" dirty="0" smtClean="0">
                <a:latin typeface="Palatino Linotype" pitchFamily="18" charset="0"/>
              </a:rPr>
              <a:t> παραδόξως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θαύματα / </a:t>
            </a:r>
            <a:r>
              <a:rPr lang="el-GR" b="1" i="1" dirty="0" err="1" smtClean="0">
                <a:latin typeface="Palatino Linotype" pitchFamily="18" charset="0"/>
              </a:rPr>
              <a:t>Ζ</a:t>
            </a:r>
            <a:r>
              <a:rPr lang="el-GR" i="1" dirty="0" err="1" smtClean="0">
                <a:latin typeface="Palatino Linotype" pitchFamily="18" charset="0"/>
              </a:rPr>
              <a:t>ῇς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πότμον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ὀνείροις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σαφῶς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ὀπτανόμενος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Ἵλεως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γενοῦ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μοι</a:t>
            </a:r>
            <a:r>
              <a:rPr lang="el-GR" i="1" dirty="0" smtClean="0">
                <a:latin typeface="Palatino Linotype" pitchFamily="18" charset="0"/>
              </a:rPr>
              <a:t>, Παναγία </a:t>
            </a:r>
            <a:r>
              <a:rPr lang="el-GR" i="1" dirty="0" err="1" smtClean="0">
                <a:latin typeface="Palatino Linotype" pitchFamily="18" charset="0"/>
              </a:rPr>
              <a:t>Τριὰς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Θεὸς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ἡμῶν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Νέμοις</a:t>
            </a:r>
            <a:r>
              <a:rPr lang="el-GR" i="1" dirty="0" smtClean="0">
                <a:latin typeface="Palatino Linotype" pitchFamily="18" charset="0"/>
              </a:rPr>
              <a:t> Θεοτόκε, σωτηρίας </a:t>
            </a:r>
            <a:r>
              <a:rPr lang="el-GR" i="1" dirty="0" err="1" smtClean="0">
                <a:latin typeface="Palatino Linotype" pitchFamily="18" charset="0"/>
              </a:rPr>
              <a:t>ἐλπίδα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δούλοις</a:t>
            </a:r>
            <a:r>
              <a:rPr lang="el-GR" i="1" dirty="0" smtClean="0">
                <a:latin typeface="Palatino Linotype" pitchFamily="18" charset="0"/>
              </a:rPr>
              <a:t> σου // </a:t>
            </a:r>
            <a:r>
              <a:rPr lang="el-GR" b="1" i="1" dirty="0" smtClean="0">
                <a:latin typeface="Palatino Linotype" pitchFamily="18" charset="0"/>
              </a:rPr>
              <a:t>Ἡ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κλῆσίς</a:t>
            </a:r>
            <a:r>
              <a:rPr lang="el-GR" i="1" dirty="0" smtClean="0">
                <a:latin typeface="Palatino Linotype" pitchFamily="18" charset="0"/>
              </a:rPr>
              <a:t> μου μόνη </a:t>
            </a:r>
            <a:r>
              <a:rPr lang="el-GR" i="1" dirty="0" err="1" smtClean="0">
                <a:latin typeface="Palatino Linotype" pitchFamily="18" charset="0"/>
              </a:rPr>
              <a:t>ἀληθῶς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Θ</a:t>
            </a:r>
            <a:r>
              <a:rPr lang="el-GR" i="1" dirty="0" err="1" smtClean="0">
                <a:latin typeface="Palatino Linotype" pitchFamily="18" charset="0"/>
              </a:rPr>
              <a:t>ρόνῳ</a:t>
            </a:r>
            <a:r>
              <a:rPr lang="el-GR" i="1" dirty="0" smtClean="0">
                <a:latin typeface="Palatino Linotype" pitchFamily="18" charset="0"/>
              </a:rPr>
              <a:t> παριστάμενος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Ἰ</a:t>
            </a:r>
            <a:r>
              <a:rPr lang="el-GR" i="1" dirty="0" err="1" smtClean="0">
                <a:latin typeface="Palatino Linotype" pitchFamily="18" charset="0"/>
              </a:rPr>
              <a:t>άματα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βρύεις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πανταχοῦ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Ἀνάρχου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Θεότητος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ἀρχήν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Σὺ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ὄντως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ἐπέκεινα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βροτῶν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smtClean="0">
                <a:latin typeface="Palatino Linotype" pitchFamily="18" charset="0"/>
              </a:rPr>
              <a:t>Κ</a:t>
            </a:r>
            <a:r>
              <a:rPr lang="el-GR" i="1" dirty="0" smtClean="0">
                <a:latin typeface="Palatino Linotype" pitchFamily="18" charset="0"/>
              </a:rPr>
              <a:t>ηρύττει σου Πάτερ,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θαύματα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Λ</a:t>
            </a:r>
            <a:r>
              <a:rPr lang="el-GR" i="1" dirty="0" err="1" smtClean="0">
                <a:latin typeface="Palatino Linotype" pitchFamily="18" charset="0"/>
              </a:rPr>
              <a:t>ιμὴν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χηρῶν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Πατὴρ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ὀρφανῶν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Μ</a:t>
            </a:r>
            <a:r>
              <a:rPr lang="el-GR" i="1" dirty="0" err="1" smtClean="0">
                <a:latin typeface="Palatino Linotype" pitchFamily="18" charset="0"/>
              </a:rPr>
              <a:t>ετέστης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γῆς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πρὸς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ἀΰλους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σκηνάς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Συνάναρχα</a:t>
            </a:r>
            <a:r>
              <a:rPr lang="el-GR" i="1" dirty="0" smtClean="0">
                <a:latin typeface="Palatino Linotype" pitchFamily="18" charset="0"/>
              </a:rPr>
              <a:t> τρία, </a:t>
            </a:r>
            <a:r>
              <a:rPr lang="el-GR" i="1" dirty="0" err="1" smtClean="0">
                <a:latin typeface="Palatino Linotype" pitchFamily="18" charset="0"/>
              </a:rPr>
              <a:t>ὁμόθρονα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μέν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Βροτῶν</a:t>
            </a:r>
            <a:r>
              <a:rPr lang="el-GR" i="1" dirty="0" smtClean="0">
                <a:latin typeface="Palatino Linotype" pitchFamily="18" charset="0"/>
              </a:rPr>
              <a:t> σωτηρία,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πάντων </a:t>
            </a:r>
            <a:r>
              <a:rPr lang="el-GR" i="1" dirty="0" err="1" smtClean="0">
                <a:latin typeface="Palatino Linotype" pitchFamily="18" charset="0"/>
              </a:rPr>
              <a:t>ἐλπίς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smtClean="0">
                <a:latin typeface="Palatino Linotype" pitchFamily="18" charset="0"/>
              </a:rPr>
              <a:t>Ν</a:t>
            </a:r>
            <a:r>
              <a:rPr lang="el-GR" i="1" dirty="0" smtClean="0">
                <a:latin typeface="Palatino Linotype" pitchFamily="18" charset="0"/>
              </a:rPr>
              <a:t>έος </a:t>
            </a:r>
            <a:r>
              <a:rPr lang="el-GR" i="1" dirty="0" err="1" smtClean="0">
                <a:latin typeface="Palatino Linotype" pitchFamily="18" charset="0"/>
              </a:rPr>
              <a:t>Ἀβραάμ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ἐδείχθης</a:t>
            </a:r>
            <a:r>
              <a:rPr lang="el-GR" i="1" dirty="0" smtClean="0">
                <a:latin typeface="Palatino Linotype" pitchFamily="18" charset="0"/>
              </a:rPr>
              <a:t> Νικόλαε / </a:t>
            </a:r>
            <a:r>
              <a:rPr lang="el-GR" b="1" i="1" dirty="0" smtClean="0">
                <a:latin typeface="Palatino Linotype" pitchFamily="18" charset="0"/>
              </a:rPr>
              <a:t>Ξ</a:t>
            </a:r>
            <a:r>
              <a:rPr lang="el-GR" i="1" dirty="0" smtClean="0">
                <a:latin typeface="Palatino Linotype" pitchFamily="18" charset="0"/>
              </a:rPr>
              <a:t>ένα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φρικτά, </a:t>
            </a:r>
            <a:r>
              <a:rPr lang="el-GR" i="1" dirty="0" err="1" smtClean="0">
                <a:latin typeface="Palatino Linotype" pitchFamily="18" charset="0"/>
              </a:rPr>
              <a:t>ἐργάζῃ</a:t>
            </a:r>
            <a:r>
              <a:rPr lang="el-GR" i="1" dirty="0" smtClean="0">
                <a:latin typeface="Palatino Linotype" pitchFamily="18" charset="0"/>
              </a:rPr>
              <a:t> τεράστια / </a:t>
            </a:r>
            <a:r>
              <a:rPr lang="el-GR" b="1" i="1" dirty="0" err="1" smtClean="0">
                <a:latin typeface="Palatino Linotype" pitchFamily="18" charset="0"/>
              </a:rPr>
              <a:t>Ὄ</a:t>
            </a:r>
            <a:r>
              <a:rPr lang="el-GR" i="1" dirty="0" err="1" smtClean="0">
                <a:latin typeface="Palatino Linotype" pitchFamily="18" charset="0"/>
              </a:rPr>
              <a:t>μματι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νοός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προβλέπων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μέλλοντα / </a:t>
            </a:r>
            <a:r>
              <a:rPr lang="el-GR" i="1" dirty="0" err="1" smtClean="0">
                <a:latin typeface="Palatino Linotype" pitchFamily="18" charset="0"/>
              </a:rPr>
              <a:t>Σέβω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τιμῶ</a:t>
            </a:r>
            <a:r>
              <a:rPr lang="el-GR" i="1" dirty="0" smtClean="0">
                <a:latin typeface="Palatino Linotype" pitchFamily="18" charset="0"/>
              </a:rPr>
              <a:t>, Τριάδα </a:t>
            </a:r>
            <a:r>
              <a:rPr lang="el-GR" i="1" dirty="0" err="1" smtClean="0">
                <a:latin typeface="Palatino Linotype" pitchFamily="18" charset="0"/>
              </a:rPr>
              <a:t>ἀμέριστον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Κλίνας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οὐρανούς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μήτρᾳ</a:t>
            </a:r>
            <a:r>
              <a:rPr lang="el-GR" i="1" dirty="0" smtClean="0">
                <a:latin typeface="Palatino Linotype" pitchFamily="18" charset="0"/>
              </a:rPr>
              <a:t> σου Πάναγνε // </a:t>
            </a:r>
            <a:r>
              <a:rPr lang="el-GR" b="1" i="1" dirty="0" smtClean="0">
                <a:latin typeface="Palatino Linotype" pitchFamily="18" charset="0"/>
              </a:rPr>
              <a:t>Π</a:t>
            </a:r>
            <a:r>
              <a:rPr lang="el-GR" i="1" dirty="0" smtClean="0">
                <a:latin typeface="Palatino Linotype" pitchFamily="18" charset="0"/>
              </a:rPr>
              <a:t>αντοίων </a:t>
            </a:r>
            <a:r>
              <a:rPr lang="el-GR" i="1" dirty="0" err="1" smtClean="0">
                <a:latin typeface="Palatino Linotype" pitchFamily="18" charset="0"/>
              </a:rPr>
              <a:t>χαλεπῶν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τε</a:t>
            </a:r>
            <a:r>
              <a:rPr lang="el-GR" i="1" dirty="0" smtClean="0">
                <a:latin typeface="Palatino Linotype" pitchFamily="18" charset="0"/>
              </a:rPr>
              <a:t> νοσημάτων / </a:t>
            </a:r>
            <a:r>
              <a:rPr lang="el-GR" b="1" i="1" dirty="0" err="1" smtClean="0">
                <a:latin typeface="Palatino Linotype" pitchFamily="18" charset="0"/>
              </a:rPr>
              <a:t>Ῥ</a:t>
            </a:r>
            <a:r>
              <a:rPr lang="el-GR" i="1" dirty="0" err="1" smtClean="0">
                <a:latin typeface="Palatino Linotype" pitchFamily="18" charset="0"/>
              </a:rPr>
              <a:t>υσάμενος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πάλαι </a:t>
            </a:r>
            <a:r>
              <a:rPr lang="el-GR" i="1" dirty="0" err="1" smtClean="0">
                <a:latin typeface="Palatino Linotype" pitchFamily="18" charset="0"/>
              </a:rPr>
              <a:t>στρατηλάτας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Σ</a:t>
            </a:r>
            <a:r>
              <a:rPr lang="el-GR" i="1" dirty="0" smtClean="0">
                <a:latin typeface="Palatino Linotype" pitchFamily="18" charset="0"/>
              </a:rPr>
              <a:t>οφίας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κρατῆρι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πλησιάσας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Τριὰς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ἀνυμνοῦμεν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τρισαγία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πάντων </a:t>
            </a:r>
            <a:r>
              <a:rPr lang="el-GR" i="1" dirty="0" err="1" smtClean="0">
                <a:latin typeface="Palatino Linotype" pitchFamily="18" charset="0"/>
              </a:rPr>
              <a:t>δεχομένη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δεήσεις // </a:t>
            </a:r>
            <a:r>
              <a:rPr lang="el-GR" b="1" i="1" dirty="0" smtClean="0">
                <a:latin typeface="Palatino Linotype" pitchFamily="18" charset="0"/>
              </a:rPr>
              <a:t>Τ</a:t>
            </a:r>
            <a:r>
              <a:rPr lang="el-GR" i="1" dirty="0" smtClean="0">
                <a:latin typeface="Palatino Linotype" pitchFamily="18" charset="0"/>
              </a:rPr>
              <a:t>άγματα </a:t>
            </a:r>
            <a:r>
              <a:rPr lang="el-GR" i="1" dirty="0" err="1" smtClean="0">
                <a:latin typeface="Palatino Linotype" pitchFamily="18" charset="0"/>
              </a:rPr>
              <a:t>Πατριαρχῶν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Ἀποστόλων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Ὕ</a:t>
            </a:r>
            <a:r>
              <a:rPr lang="el-GR" i="1" dirty="0" err="1" smtClean="0">
                <a:latin typeface="Palatino Linotype" pitchFamily="18" charset="0"/>
              </a:rPr>
              <a:t>ψιστε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Παμβασιλεῦ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μεγαλοκράτορ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Φ</a:t>
            </a:r>
            <a:r>
              <a:rPr lang="el-GR" i="1" dirty="0" err="1" smtClean="0">
                <a:latin typeface="Palatino Linotype" pitchFamily="18" charset="0"/>
              </a:rPr>
              <a:t>ωτὶ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ἐλλαμφθεὶς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ἀπροσίτῳ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Ζωὴν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ζωὰς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ἓν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τρία </a:t>
            </a:r>
            <a:r>
              <a:rPr lang="el-GR" i="1" dirty="0" err="1" smtClean="0">
                <a:latin typeface="Palatino Linotype" pitchFamily="18" charset="0"/>
              </a:rPr>
              <a:t>φῶτα</a:t>
            </a:r>
            <a:r>
              <a:rPr lang="el-GR" i="1" dirty="0" smtClean="0">
                <a:latin typeface="Palatino Linotype" pitchFamily="18" charset="0"/>
              </a:rPr>
              <a:t> / Πράγματος </a:t>
            </a:r>
            <a:r>
              <a:rPr lang="el-GR" i="1" dirty="0" err="1" smtClean="0">
                <a:latin typeface="Palatino Linotype" pitchFamily="18" charset="0"/>
              </a:rPr>
              <a:t>ξενοπρεποῦς</a:t>
            </a:r>
            <a:r>
              <a:rPr lang="el-GR" i="1" dirty="0" smtClean="0">
                <a:latin typeface="Palatino Linotype" pitchFamily="18" charset="0"/>
              </a:rPr>
              <a:t> ἡ Βάτος τύπον // </a:t>
            </a:r>
            <a:r>
              <a:rPr lang="el-GR" b="1" i="1" dirty="0" err="1" smtClean="0">
                <a:latin typeface="Palatino Linotype" pitchFamily="18" charset="0"/>
              </a:rPr>
              <a:t>Χ</a:t>
            </a:r>
            <a:r>
              <a:rPr lang="el-GR" i="1" dirty="0" err="1" smtClean="0">
                <a:latin typeface="Palatino Linotype" pitchFamily="18" charset="0"/>
              </a:rPr>
              <a:t>ορεύσατε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πνεύματι</a:t>
            </a:r>
            <a:r>
              <a:rPr lang="el-GR" i="1" dirty="0" smtClean="0">
                <a:latin typeface="Palatino Linotype" pitchFamily="18" charset="0"/>
              </a:rPr>
              <a:t>, πάντες φιλέορτοι / </a:t>
            </a:r>
            <a:r>
              <a:rPr lang="el-GR" b="1" i="1" dirty="0" err="1" smtClean="0">
                <a:latin typeface="Palatino Linotype" pitchFamily="18" charset="0"/>
              </a:rPr>
              <a:t>Ψ</a:t>
            </a:r>
            <a:r>
              <a:rPr lang="el-GR" i="1" dirty="0" err="1" smtClean="0">
                <a:latin typeface="Palatino Linotype" pitchFamily="18" charset="0"/>
              </a:rPr>
              <a:t>αλάτωσαν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ὕμνοις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πέρατα </a:t>
            </a:r>
            <a:r>
              <a:rPr lang="el-GR" i="1" dirty="0" err="1" smtClean="0">
                <a:latin typeface="Palatino Linotype" pitchFamily="18" charset="0"/>
              </a:rPr>
              <a:t>ἅπαντα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Ὡ</a:t>
            </a:r>
            <a:r>
              <a:rPr lang="el-GR" i="1" dirty="0" err="1" smtClean="0">
                <a:latin typeface="Palatino Linotype" pitchFamily="18" charset="0"/>
              </a:rPr>
              <a:t>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ἄξιον</a:t>
            </a:r>
            <a:r>
              <a:rPr lang="el-GR" i="1" dirty="0" smtClean="0">
                <a:latin typeface="Palatino Linotype" pitchFamily="18" charset="0"/>
              </a:rPr>
              <a:t> δέχου,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ὕμνον</a:t>
            </a:r>
            <a:r>
              <a:rPr lang="el-GR" i="1" dirty="0" smtClean="0">
                <a:latin typeface="Palatino Linotype" pitchFamily="18" charset="0"/>
              </a:rPr>
              <a:t> Νικόλαε / </a:t>
            </a:r>
            <a:r>
              <a:rPr lang="el-GR" i="1" dirty="0" err="1" smtClean="0">
                <a:latin typeface="Palatino Linotype" pitchFamily="18" charset="0"/>
              </a:rPr>
              <a:t>Ἑνίζεται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ὁμοουσίῳ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θελήματι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Τριὰς</a:t>
            </a:r>
            <a:r>
              <a:rPr lang="el-GR" i="1" dirty="0" smtClean="0">
                <a:latin typeface="Palatino Linotype" pitchFamily="18" charset="0"/>
              </a:rPr>
              <a:t> μερίζεται / </a:t>
            </a:r>
            <a:r>
              <a:rPr lang="el-GR" i="1" dirty="0" err="1" smtClean="0">
                <a:latin typeface="Palatino Linotype" pitchFamily="18" charset="0"/>
              </a:rPr>
              <a:t>Διέσωσται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πᾶσα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κτίσις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τόκῳ</a:t>
            </a:r>
            <a:r>
              <a:rPr lang="el-GR" i="1" dirty="0" smtClean="0">
                <a:latin typeface="Palatino Linotype" pitchFamily="18" charset="0"/>
              </a:rPr>
              <a:t> σου. 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Τῇ</a:t>
            </a:r>
            <a:r>
              <a:rPr lang="el-GR" b="1" dirty="0" smtClean="0">
                <a:latin typeface="Palatino Linotype" pitchFamily="18" charset="0"/>
              </a:rPr>
              <a:t> ΣΤ’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αὐτοῦ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μηνὸς</a:t>
            </a:r>
            <a:r>
              <a:rPr lang="el-GR" b="1" dirty="0" smtClean="0">
                <a:latin typeface="Palatino Linotype" pitchFamily="18" charset="0"/>
              </a:rPr>
              <a:t> μνήμη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Ἁγιοις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Πατρὸς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ἡμῶν</a:t>
            </a:r>
            <a:r>
              <a:rPr lang="el-GR" b="1" dirty="0" smtClean="0">
                <a:latin typeface="Palatino Linotype" pitchFamily="18" charset="0"/>
              </a:rPr>
              <a:t> Νικολάου, </a:t>
            </a:r>
            <a:r>
              <a:rPr lang="el-GR" b="1" dirty="0" err="1" smtClean="0">
                <a:latin typeface="Palatino Linotype" pitchFamily="18" charset="0"/>
              </a:rPr>
              <a:t>Ἀρχιεπισκόπου</a:t>
            </a:r>
            <a:r>
              <a:rPr lang="el-GR" b="1" dirty="0" smtClean="0">
                <a:latin typeface="Palatino Linotype" pitchFamily="18" charset="0"/>
              </a:rPr>
              <a:t> Μύρων </a:t>
            </a:r>
            <a:r>
              <a:rPr lang="el-GR" b="1" dirty="0" err="1" smtClean="0">
                <a:latin typeface="Palatino Linotype" pitchFamily="18" charset="0"/>
              </a:rPr>
              <a:t>τῆς</a:t>
            </a:r>
            <a:r>
              <a:rPr lang="el-GR" b="1" dirty="0" smtClean="0">
                <a:latin typeface="Palatino Linotype" pitchFamily="18" charset="0"/>
              </a:rPr>
              <a:t> Λυκίας,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Θαυματουργοῦ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μικρῷ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ἑσπερινῷ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ἱστῶμεν</a:t>
            </a:r>
            <a:r>
              <a:rPr lang="el-GR" b="1" dirty="0" smtClean="0">
                <a:latin typeface="Palatino Linotype" pitchFamily="18" charset="0"/>
              </a:rPr>
              <a:t> στίχους δ’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ψάλλομεν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Στιχηρὰ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Προσόμοια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δ’ </a:t>
            </a:r>
            <a:r>
              <a:rPr lang="el-GR" b="1" i="1" dirty="0" err="1" smtClean="0">
                <a:latin typeface="Palatino Linotype" pitchFamily="18" charset="0"/>
              </a:rPr>
              <a:t>Ὡς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γενναῖον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Μάρτυσιν</a:t>
            </a:r>
            <a:r>
              <a:rPr lang="el-GR" b="1" dirty="0" smtClean="0">
                <a:latin typeface="Palatino Linotype" pitchFamily="18" charset="0"/>
              </a:rPr>
              <a:t>.</a:t>
            </a:r>
            <a:endParaRPr lang="en-US" b="1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n-US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μεγάλῳ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ἑσπερινῷ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στιχολογοῦμεν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τὴν</a:t>
            </a:r>
            <a:r>
              <a:rPr lang="el-GR" b="1" dirty="0" smtClean="0">
                <a:latin typeface="Palatino Linotype" pitchFamily="18" charset="0"/>
              </a:rPr>
              <a:t> α’ </a:t>
            </a:r>
            <a:r>
              <a:rPr lang="el-GR" b="1" dirty="0" err="1" smtClean="0">
                <a:latin typeface="Palatino Linotype" pitchFamily="18" charset="0"/>
              </a:rPr>
              <a:t>στάσιν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i="1" dirty="0" smtClean="0">
                <a:latin typeface="Palatino Linotype" pitchFamily="18" charset="0"/>
              </a:rPr>
              <a:t>Μακάριος </a:t>
            </a:r>
            <a:r>
              <a:rPr lang="el-GR" b="1" i="1" dirty="0" err="1" smtClean="0">
                <a:latin typeface="Palatino Linotype" pitchFamily="18" charset="0"/>
              </a:rPr>
              <a:t>ἀνήρ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Εἰς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δὲ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τό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i="1" dirty="0" smtClean="0">
                <a:latin typeface="Palatino Linotype" pitchFamily="18" charset="0"/>
              </a:rPr>
              <a:t>Κύριε </a:t>
            </a:r>
            <a:r>
              <a:rPr lang="el-GR" b="1" i="1" dirty="0" err="1" smtClean="0">
                <a:latin typeface="Palatino Linotype" pitchFamily="18" charset="0"/>
              </a:rPr>
              <a:t>ἐκέκραξα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ἱστῶμεν</a:t>
            </a:r>
            <a:r>
              <a:rPr lang="el-GR" b="1" dirty="0" smtClean="0">
                <a:latin typeface="Palatino Linotype" pitchFamily="18" charset="0"/>
              </a:rPr>
              <a:t> στίχους ς’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ψάλλομεν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Στιχηρὰ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Προσόμοια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β’ </a:t>
            </a:r>
            <a:r>
              <a:rPr lang="el-GR" b="1" i="1" dirty="0" err="1" smtClean="0">
                <a:latin typeface="Palatino Linotype" pitchFamily="18" charset="0"/>
              </a:rPr>
              <a:t>Ὅτε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ἐκ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τοῦ</a:t>
            </a:r>
            <a:r>
              <a:rPr lang="el-GR" b="1" i="1" dirty="0" smtClean="0">
                <a:latin typeface="Palatino Linotype" pitchFamily="18" charset="0"/>
              </a:rPr>
              <a:t> ξύλου σε </a:t>
            </a:r>
            <a:r>
              <a:rPr lang="el-GR" b="1" i="1" dirty="0" err="1" smtClean="0">
                <a:latin typeface="Palatino Linotype" pitchFamily="18" charset="0"/>
              </a:rPr>
              <a:t>νεκρόν</a:t>
            </a:r>
            <a:r>
              <a:rPr lang="el-GR" b="1" dirty="0" smtClean="0">
                <a:latin typeface="Palatino Linotype" pitchFamily="18" charset="0"/>
              </a:rPr>
              <a:t>.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47260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Bodoni MT" pitchFamily="18" charset="0"/>
              </a:rPr>
              <a:t>What </a:t>
            </a:r>
            <a:r>
              <a:rPr lang="en-US" dirty="0" smtClean="0">
                <a:latin typeface="Bodoni MT" pitchFamily="18" charset="0"/>
              </a:rPr>
              <a:t>is the information we want to be made available in a catalogue? </a:t>
            </a: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endParaRPr lang="en-US" dirty="0" smtClean="0">
              <a:latin typeface="Bodoni MT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dirty="0" smtClean="0">
                <a:latin typeface="Bodoni MT" pitchFamily="18" charset="0"/>
              </a:rPr>
              <a:t>For the canon  </a:t>
            </a:r>
          </a:p>
          <a:p>
            <a:pPr marL="514350" indent="-514350" algn="just">
              <a:buNone/>
            </a:pP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Bodoni MT" pitchFamily="18" charset="0"/>
              </a:rPr>
              <a:t>Basic </a:t>
            </a:r>
            <a:r>
              <a:rPr lang="en-US" dirty="0" smtClean="0">
                <a:latin typeface="Bodoni MT" pitchFamily="18" charset="0"/>
              </a:rPr>
              <a:t>information: </a:t>
            </a:r>
            <a:r>
              <a:rPr lang="en-US" dirty="0" err="1" smtClean="0">
                <a:latin typeface="Bodoni MT" pitchFamily="18" charset="0"/>
              </a:rPr>
              <a:t>hymnographer</a:t>
            </a:r>
            <a:r>
              <a:rPr lang="en-US" dirty="0" smtClean="0">
                <a:latin typeface="Bodoni MT" pitchFamily="18" charset="0"/>
              </a:rPr>
              <a:t>, acrostic, </a:t>
            </a:r>
            <a:r>
              <a:rPr lang="en-US" dirty="0" err="1" smtClean="0">
                <a:latin typeface="Bodoni MT" pitchFamily="18" charset="0"/>
              </a:rPr>
              <a:t>akolouthia</a:t>
            </a:r>
            <a:r>
              <a:rPr lang="en-US" dirty="0" smtClean="0">
                <a:latin typeface="Bodoni MT" pitchFamily="18" charset="0"/>
              </a:rPr>
              <a:t>. </a:t>
            </a: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l-GR" b="1" dirty="0" smtClean="0">
                <a:latin typeface="Palatino Linotype" pitchFamily="18" charset="0"/>
              </a:rPr>
              <a:t>Θεοφάνης </a:t>
            </a:r>
            <a:r>
              <a:rPr lang="el-GR" b="1" dirty="0" smtClean="0">
                <a:latin typeface="Palatino Linotype" pitchFamily="18" charset="0"/>
              </a:rPr>
              <a:t>// </a:t>
            </a:r>
            <a:r>
              <a:rPr lang="el-GR" b="1" i="1" dirty="0" err="1" smtClean="0">
                <a:latin typeface="Palatino Linotype" pitchFamily="18" charset="0"/>
              </a:rPr>
              <a:t>Σοὶ</a:t>
            </a:r>
            <a:r>
              <a:rPr lang="el-GR" b="1" i="1" dirty="0" smtClean="0">
                <a:latin typeface="Palatino Linotype" pitchFamily="18" charset="0"/>
              </a:rPr>
              <a:t> Νικόλαε </a:t>
            </a:r>
            <a:r>
              <a:rPr lang="el-GR" b="1" i="1" dirty="0" err="1" smtClean="0">
                <a:latin typeface="Palatino Linotype" pitchFamily="18" charset="0"/>
              </a:rPr>
              <a:t>θεῖον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ἐξᾴδω</a:t>
            </a:r>
            <a:r>
              <a:rPr lang="el-GR" b="1" i="1" dirty="0" smtClean="0">
                <a:latin typeface="Palatino Linotype" pitchFamily="18" charset="0"/>
              </a:rPr>
              <a:t> μέλος. Θεοφάνους</a:t>
            </a:r>
            <a:r>
              <a:rPr lang="el-GR" b="1" dirty="0" smtClean="0">
                <a:latin typeface="Palatino Linotype" pitchFamily="18" charset="0"/>
              </a:rPr>
              <a:t> //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β’. </a:t>
            </a:r>
            <a:r>
              <a:rPr lang="el-GR" b="1" i="1" dirty="0" err="1" smtClean="0">
                <a:latin typeface="Palatino Linotype" pitchFamily="18" charset="0"/>
              </a:rPr>
              <a:t>Ἐν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βυθῷ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κατέστρωσέ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ποτε</a:t>
            </a:r>
            <a:r>
              <a:rPr lang="el-GR" b="1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04056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n-US" sz="4000" b="1" dirty="0" smtClean="0">
                <a:latin typeface="Bodoni MT" pitchFamily="18" charset="0"/>
              </a:rPr>
              <a:t>A proposal regarding possible cataloguing techniques of manuscripts that contain hymnological material: </a:t>
            </a:r>
          </a:p>
          <a:p>
            <a:pPr lvl="0" algn="just"/>
            <a:endParaRPr lang="en-US" sz="4000" dirty="0" smtClean="0">
              <a:latin typeface="Bodoni MT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3900" dirty="0" smtClean="0">
                <a:latin typeface="Bodoni MT" pitchFamily="18" charset="0"/>
              </a:rPr>
              <a:t> </a:t>
            </a:r>
            <a:r>
              <a:rPr lang="en-US" sz="3800" dirty="0" smtClean="0">
                <a:latin typeface="Bodoni MT" pitchFamily="18" charset="0"/>
              </a:rPr>
              <a:t>There </a:t>
            </a:r>
            <a:r>
              <a:rPr lang="en-US" sz="3800" dirty="0" smtClean="0">
                <a:latin typeface="Bodoni MT" pitchFamily="18" charset="0"/>
              </a:rPr>
              <a:t>is no one accepted methodology of  </a:t>
            </a:r>
            <a:r>
              <a:rPr lang="en-US" sz="3800" dirty="0" smtClean="0">
                <a:latin typeface="Bodoni MT" pitchFamily="18" charset="0"/>
              </a:rPr>
              <a:t>  </a:t>
            </a:r>
          </a:p>
          <a:p>
            <a:pPr lvl="0" algn="just"/>
            <a:r>
              <a:rPr lang="en-US" sz="3800" dirty="0" smtClean="0">
                <a:latin typeface="Bodoni MT" pitchFamily="18" charset="0"/>
              </a:rPr>
              <a:t> </a:t>
            </a:r>
            <a:r>
              <a:rPr lang="en-US" sz="3800" dirty="0" smtClean="0">
                <a:latin typeface="Bodoni MT" pitchFamily="18" charset="0"/>
              </a:rPr>
              <a:t>  analytical </a:t>
            </a:r>
            <a:r>
              <a:rPr lang="en-US" sz="3800" dirty="0" smtClean="0">
                <a:latin typeface="Bodoni MT" pitchFamily="18" charset="0"/>
              </a:rPr>
              <a:t>cataloguing of </a:t>
            </a:r>
            <a:r>
              <a:rPr lang="en-US" sz="3800" dirty="0" smtClean="0">
                <a:latin typeface="Bodoni MT" pitchFamily="18" charset="0"/>
              </a:rPr>
              <a:t>manuscript</a:t>
            </a:r>
          </a:p>
          <a:p>
            <a:pPr lvl="0" algn="just"/>
            <a:r>
              <a:rPr lang="en-US" sz="3800" dirty="0" smtClean="0">
                <a:latin typeface="Bodoni MT" pitchFamily="18" charset="0"/>
              </a:rPr>
              <a:t> </a:t>
            </a:r>
            <a:r>
              <a:rPr lang="en-US" sz="3800" dirty="0" smtClean="0">
                <a:latin typeface="Bodoni MT" pitchFamily="18" charset="0"/>
              </a:rPr>
              <a:t>  hymnological collections</a:t>
            </a:r>
          </a:p>
          <a:p>
            <a:pPr lvl="0" algn="just"/>
            <a:endParaRPr lang="el-GR" sz="38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US" sz="3800" dirty="0" smtClean="0">
                <a:latin typeface="Bodoni MT" pitchFamily="18" charset="0"/>
              </a:rPr>
              <a:t> Majority </a:t>
            </a:r>
            <a:r>
              <a:rPr lang="en-US" sz="3800" dirty="0" smtClean="0">
                <a:latin typeface="Bodoni MT" pitchFamily="18" charset="0"/>
              </a:rPr>
              <a:t>refer to the </a:t>
            </a:r>
            <a:r>
              <a:rPr lang="en-US" sz="3800" dirty="0" err="1" smtClean="0">
                <a:latin typeface="Bodoni MT" pitchFamily="18" charset="0"/>
              </a:rPr>
              <a:t>hymnographic</a:t>
            </a:r>
            <a:r>
              <a:rPr lang="en-US" sz="3800" dirty="0" smtClean="0">
                <a:latin typeface="Bodoni MT" pitchFamily="18" charset="0"/>
              </a:rPr>
              <a:t> type of </a:t>
            </a:r>
            <a:r>
              <a:rPr lang="en-US" sz="3800" dirty="0" smtClean="0">
                <a:latin typeface="Bodoni MT" pitchFamily="18" charset="0"/>
              </a:rPr>
              <a:t> </a:t>
            </a:r>
          </a:p>
          <a:p>
            <a:pPr lvl="0" algn="just"/>
            <a:r>
              <a:rPr lang="en-US" sz="3800" dirty="0" smtClean="0">
                <a:latin typeface="Bodoni MT" pitchFamily="18" charset="0"/>
              </a:rPr>
              <a:t> </a:t>
            </a:r>
            <a:r>
              <a:rPr lang="en-US" sz="3800" dirty="0" smtClean="0">
                <a:latin typeface="Bodoni MT" pitchFamily="18" charset="0"/>
              </a:rPr>
              <a:t> </a:t>
            </a:r>
            <a:r>
              <a:rPr lang="en-US" sz="3800" i="1" dirty="0" err="1" smtClean="0">
                <a:latin typeface="Bodoni MT" pitchFamily="18" charset="0"/>
              </a:rPr>
              <a:t>akolouthia</a:t>
            </a:r>
            <a:r>
              <a:rPr lang="en-US" sz="3800" dirty="0" smtClean="0">
                <a:latin typeface="Bodoni MT" pitchFamily="18" charset="0"/>
              </a:rPr>
              <a:t> </a:t>
            </a:r>
            <a:r>
              <a:rPr lang="en-US" sz="3800" dirty="0" smtClean="0">
                <a:latin typeface="Bodoni MT" pitchFamily="18" charset="0"/>
              </a:rPr>
              <a:t>with reference to the canon,  its author,  </a:t>
            </a:r>
            <a:r>
              <a:rPr lang="en-US" sz="3800" dirty="0" smtClean="0">
                <a:latin typeface="Bodoni MT" pitchFamily="18" charset="0"/>
              </a:rPr>
              <a:t>          </a:t>
            </a:r>
          </a:p>
          <a:p>
            <a:pPr lvl="0" algn="just"/>
            <a:r>
              <a:rPr lang="en-US" sz="3800" dirty="0" smtClean="0">
                <a:latin typeface="Bodoni MT" pitchFamily="18" charset="0"/>
              </a:rPr>
              <a:t> </a:t>
            </a:r>
            <a:r>
              <a:rPr lang="en-US" sz="3800" dirty="0" smtClean="0">
                <a:latin typeface="Bodoni MT" pitchFamily="18" charset="0"/>
              </a:rPr>
              <a:t>  its </a:t>
            </a:r>
            <a:r>
              <a:rPr lang="en-US" sz="3800" dirty="0" smtClean="0">
                <a:latin typeface="Bodoni MT" pitchFamily="18" charset="0"/>
              </a:rPr>
              <a:t>tone, the </a:t>
            </a:r>
            <a:r>
              <a:rPr lang="en-US" sz="3800" dirty="0" smtClean="0">
                <a:latin typeface="Bodoni MT" pitchFamily="18" charset="0"/>
              </a:rPr>
              <a:t>acrostic, </a:t>
            </a:r>
            <a:r>
              <a:rPr lang="en-US" sz="3800" dirty="0" smtClean="0">
                <a:latin typeface="Bodoni MT" pitchFamily="18" charset="0"/>
              </a:rPr>
              <a:t>and the incipit. </a:t>
            </a:r>
            <a:endParaRPr lang="el-GR" sz="3800" dirty="0" smtClean="0"/>
          </a:p>
          <a:p>
            <a:pPr lvl="0" algn="just"/>
            <a:endParaRPr lang="el-GR" sz="4000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>
                <a:latin typeface="Bodoni MT" pitchFamily="18" charset="0"/>
              </a:rPr>
              <a:t>b. for </a:t>
            </a:r>
            <a:r>
              <a:rPr lang="en-US" dirty="0" err="1" smtClean="0">
                <a:latin typeface="Bodoni MT" pitchFamily="18" charset="0"/>
              </a:rPr>
              <a:t>prosomoia</a:t>
            </a:r>
            <a:r>
              <a:rPr lang="en-US" dirty="0" smtClean="0">
                <a:latin typeface="Bodoni MT" pitchFamily="18" charset="0"/>
              </a:rPr>
              <a:t>: </a:t>
            </a:r>
          </a:p>
          <a:p>
            <a:pPr algn="just">
              <a:buNone/>
            </a:pP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Bodoni MT" pitchFamily="18" charset="0"/>
              </a:rPr>
              <a:t>Basic information: </a:t>
            </a:r>
            <a:r>
              <a:rPr lang="en-US" dirty="0" smtClean="0">
                <a:latin typeface="Bodoni MT" pitchFamily="18" charset="0"/>
              </a:rPr>
              <a:t>the </a:t>
            </a:r>
            <a:r>
              <a:rPr lang="en-US" dirty="0" smtClean="0">
                <a:latin typeface="Bodoni MT" pitchFamily="18" charset="0"/>
              </a:rPr>
              <a:t>prologue/</a:t>
            </a:r>
            <a:r>
              <a:rPr lang="en-US" dirty="0" err="1" smtClean="0">
                <a:latin typeface="Bodoni MT" pitchFamily="18" charset="0"/>
              </a:rPr>
              <a:t>automelon</a:t>
            </a:r>
            <a:r>
              <a:rPr lang="en-US" dirty="0" smtClean="0">
                <a:latin typeface="Bodoni MT" pitchFamily="18" charset="0"/>
              </a:rPr>
              <a:t> and the tone to </a:t>
            </a:r>
            <a:r>
              <a:rPr lang="en-US" dirty="0" smtClean="0">
                <a:latin typeface="Bodoni MT" pitchFamily="18" charset="0"/>
              </a:rPr>
              <a:t>be </a:t>
            </a:r>
            <a:r>
              <a:rPr lang="en-US" dirty="0" smtClean="0">
                <a:latin typeface="Bodoni MT" pitchFamily="18" charset="0"/>
              </a:rPr>
              <a:t>sung. </a:t>
            </a: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smtClean="0">
                <a:latin typeface="Palatino Linotype" pitchFamily="18" charset="0"/>
              </a:rPr>
              <a:t>β’. </a:t>
            </a:r>
            <a:r>
              <a:rPr lang="el-GR" b="1" dirty="0" err="1" smtClean="0">
                <a:latin typeface="Palatino Linotype" pitchFamily="18" charset="0"/>
              </a:rPr>
              <a:t>Ὅτε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ἐκ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ξύλου σε </a:t>
            </a:r>
            <a:r>
              <a:rPr lang="el-GR" b="1" dirty="0" err="1" smtClean="0">
                <a:latin typeface="Palatino Linotype" pitchFamily="18" charset="0"/>
              </a:rPr>
              <a:t>νεκρόν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παροικήσας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αἰσθητῶς</a:t>
            </a:r>
            <a:r>
              <a:rPr lang="el-GR" i="1" dirty="0" smtClean="0">
                <a:latin typeface="Palatino Linotype" pitchFamily="18" charset="0"/>
              </a:rPr>
              <a:t> / Νίκη, </a:t>
            </a:r>
            <a:r>
              <a:rPr lang="el-GR" i="1" dirty="0" err="1" smtClean="0">
                <a:latin typeface="Palatino Linotype" pitchFamily="18" charset="0"/>
              </a:rPr>
              <a:t>φερωνύμως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ἀληθῶς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Κωνσταντίνῳ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Βασιλεῖ</a:t>
            </a:r>
            <a:r>
              <a:rPr lang="el-GR" i="1" dirty="0" smtClean="0">
                <a:latin typeface="Palatino Linotype" pitchFamily="18" charset="0"/>
              </a:rPr>
              <a:t> / Μέγας, </a:t>
            </a:r>
            <a:r>
              <a:rPr lang="el-GR" i="1" dirty="0" err="1" smtClean="0">
                <a:latin typeface="Palatino Linotype" pitchFamily="18" charset="0"/>
              </a:rPr>
              <a:t>ἀντιλήπτωρ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θερμός //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β’. </a:t>
            </a:r>
            <a:r>
              <a:rPr lang="el-GR" b="1" dirty="0" err="1" smtClean="0">
                <a:latin typeface="Palatino Linotype" pitchFamily="18" charset="0"/>
              </a:rPr>
              <a:t>Ποίοις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εὐφημιῶν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εὐφημιῶν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στέμμασιν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μελῳδικοῖς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προφητικοῖς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πλ. β’. </a:t>
            </a:r>
            <a:r>
              <a:rPr lang="el-GR" i="1" dirty="0" err="1" smtClean="0">
                <a:latin typeface="Palatino Linotype" pitchFamily="18" charset="0"/>
              </a:rPr>
              <a:t>Ἱεραρχῶν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καλλονήν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πατέρων κλέος /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πλ. β’. </a:t>
            </a:r>
            <a:r>
              <a:rPr lang="el-GR" i="1" dirty="0" smtClean="0">
                <a:latin typeface="Palatino Linotype" pitchFamily="18" charset="0"/>
              </a:rPr>
              <a:t>Σπήλαιον </a:t>
            </a:r>
            <a:r>
              <a:rPr lang="el-GR" i="1" dirty="0" err="1" smtClean="0">
                <a:latin typeface="Palatino Linotype" pitchFamily="18" charset="0"/>
              </a:rPr>
              <a:t>εὐτρεπίζου</a:t>
            </a:r>
            <a:r>
              <a:rPr lang="el-GR" i="1" dirty="0" smtClean="0">
                <a:latin typeface="Palatino Linotype" pitchFamily="18" charset="0"/>
              </a:rPr>
              <a:t>· ἡ </a:t>
            </a:r>
            <a:r>
              <a:rPr lang="el-GR" i="1" dirty="0" err="1" smtClean="0">
                <a:latin typeface="Palatino Linotype" pitchFamily="18" charset="0"/>
              </a:rPr>
              <a:t>Ἀμνὰς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ἤκει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Bodoni MT" pitchFamily="18" charset="0"/>
              </a:rPr>
              <a:t>our </a:t>
            </a:r>
            <a:r>
              <a:rPr lang="en-US" dirty="0" smtClean="0">
                <a:latin typeface="Bodoni MT" pitchFamily="18" charset="0"/>
              </a:rPr>
              <a:t>guide is a minimalist or a maximalist approach? </a:t>
            </a:r>
            <a:endParaRPr lang="el-GR" dirty="0" smtClean="0">
              <a:latin typeface="Palatino Linotype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Bodoni MT" pitchFamily="18" charset="0"/>
              </a:rPr>
              <a:t>	</a:t>
            </a:r>
          </a:p>
          <a:p>
            <a:pPr lvl="0">
              <a:buNone/>
            </a:pPr>
            <a:r>
              <a:rPr lang="en-US" dirty="0" smtClean="0">
                <a:latin typeface="Bodoni MT" pitchFamily="18" charset="0"/>
              </a:rPr>
              <a:t>For </a:t>
            </a:r>
            <a:r>
              <a:rPr lang="en-US" dirty="0" smtClean="0">
                <a:latin typeface="Bodoni MT" pitchFamily="18" charset="0"/>
              </a:rPr>
              <a:t>contents: maximalist</a:t>
            </a:r>
            <a:endParaRPr lang="el-GR" dirty="0" smtClean="0">
              <a:latin typeface="Palatino Linotype" pitchFamily="18" charset="0"/>
            </a:endParaRPr>
          </a:p>
          <a:p>
            <a:pPr lvl="0">
              <a:buNone/>
            </a:pPr>
            <a:endParaRPr lang="en-US" dirty="0" smtClean="0">
              <a:latin typeface="Bodoni MT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Bodoni MT" pitchFamily="18" charset="0"/>
              </a:rPr>
              <a:t>For </a:t>
            </a:r>
            <a:r>
              <a:rPr lang="en-US" dirty="0" smtClean="0">
                <a:latin typeface="Bodoni MT" pitchFamily="18" charset="0"/>
              </a:rPr>
              <a:t>structure and morphology: minimalist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 smtClean="0">
                <a:latin typeface="Bodoni MT" pitchFamily="18" charset="0"/>
              </a:rPr>
              <a:t>	Tone </a:t>
            </a:r>
            <a:r>
              <a:rPr lang="en-US" dirty="0" smtClean="0">
                <a:latin typeface="Bodoni MT" pitchFamily="18" charset="0"/>
              </a:rPr>
              <a:t>can be indicated </a:t>
            </a:r>
            <a:r>
              <a:rPr lang="en-US" dirty="0" smtClean="0">
                <a:latin typeface="Bodoni MT" pitchFamily="18" charset="0"/>
              </a:rPr>
              <a:t>(for </a:t>
            </a:r>
            <a:r>
              <a:rPr lang="en-US" dirty="0" err="1" smtClean="0">
                <a:latin typeface="Bodoni MT" pitchFamily="18" charset="0"/>
              </a:rPr>
              <a:t>idiomela</a:t>
            </a:r>
            <a:r>
              <a:rPr lang="en-US" dirty="0" smtClean="0">
                <a:latin typeface="Bodoni MT" pitchFamily="18" charset="0"/>
              </a:rPr>
              <a:t>) by </a:t>
            </a:r>
            <a:r>
              <a:rPr lang="en-US" dirty="0" smtClean="0">
                <a:latin typeface="Bodoni MT" pitchFamily="18" charset="0"/>
              </a:rPr>
              <a:t>Arabic numeral placed as superscript before each incipit</a:t>
            </a:r>
            <a:r>
              <a:rPr lang="en-US" dirty="0" smtClean="0">
                <a:latin typeface="Bodoni MT" pitchFamily="18" charset="0"/>
              </a:rPr>
              <a:t>.</a:t>
            </a:r>
          </a:p>
          <a:p>
            <a:pPr algn="just">
              <a:buNone/>
            </a:pPr>
            <a:endParaRPr lang="en-US" dirty="0" smtClean="0">
              <a:latin typeface="Bodoni MT" pitchFamily="18" charset="0"/>
            </a:endParaRPr>
          </a:p>
          <a:p>
            <a:pPr algn="just">
              <a:buNone/>
            </a:pPr>
            <a:endParaRPr lang="en-US" b="1" dirty="0" smtClean="0">
              <a:latin typeface="Bodoni MT" pitchFamily="18" charset="0"/>
            </a:endParaRPr>
          </a:p>
          <a:p>
            <a:pPr algn="just">
              <a:buNone/>
            </a:pPr>
            <a:r>
              <a:rPr lang="en-US" b="1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Ὅτε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ἐκ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ξύλου σε </a:t>
            </a:r>
            <a:r>
              <a:rPr lang="el-GR" b="1" dirty="0" err="1" smtClean="0">
                <a:latin typeface="Palatino Linotype" pitchFamily="18" charset="0"/>
              </a:rPr>
              <a:t>νεκρόν</a:t>
            </a:r>
            <a:r>
              <a:rPr lang="el-GR" b="1" dirty="0" smtClean="0">
                <a:latin typeface="Palatino Linotype" pitchFamily="18" charset="0"/>
              </a:rPr>
              <a:t>: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παροικήσας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αἰσθητῶς</a:t>
            </a:r>
            <a:r>
              <a:rPr lang="el-GR" i="1" dirty="0" smtClean="0">
                <a:latin typeface="Palatino Linotype" pitchFamily="18" charset="0"/>
              </a:rPr>
              <a:t> / Νίκη, </a:t>
            </a:r>
            <a:r>
              <a:rPr lang="el-GR" i="1" dirty="0" err="1" smtClean="0">
                <a:latin typeface="Palatino Linotype" pitchFamily="18" charset="0"/>
              </a:rPr>
              <a:t>φερωνύμως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ἀληθῶς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Κωνσταντίνῳ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Βασιλεῖ</a:t>
            </a:r>
            <a:r>
              <a:rPr lang="el-GR" i="1" dirty="0" smtClean="0">
                <a:latin typeface="Palatino Linotype" pitchFamily="18" charset="0"/>
              </a:rPr>
              <a:t> / Μέγας, </a:t>
            </a:r>
            <a:r>
              <a:rPr lang="el-GR" i="1" dirty="0" err="1" smtClean="0">
                <a:latin typeface="Palatino Linotype" pitchFamily="18" charset="0"/>
              </a:rPr>
              <a:t>ἀντιλήπτωρ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θερμός // </a:t>
            </a:r>
            <a:r>
              <a:rPr lang="el-GR" b="1" dirty="0" err="1" smtClean="0">
                <a:latin typeface="Palatino Linotype" pitchFamily="18" charset="0"/>
              </a:rPr>
              <a:t>Ποίοις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εὐφημιῶν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εὐφημιῶν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στέμμασιν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μελῳδικοῖς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προφητικοῖς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Ἱεραρχῶν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καλλονήν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πατέρων κλέος 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Σπήλαιον </a:t>
            </a:r>
            <a:r>
              <a:rPr lang="el-GR" i="1" dirty="0" err="1" smtClean="0">
                <a:latin typeface="Palatino Linotype" pitchFamily="18" charset="0"/>
              </a:rPr>
              <a:t>εὐτρεπίζου</a:t>
            </a:r>
            <a:r>
              <a:rPr lang="el-GR" i="1" dirty="0" smtClean="0">
                <a:latin typeface="Palatino Linotype" pitchFamily="18" charset="0"/>
              </a:rPr>
              <a:t>· ἡ </a:t>
            </a:r>
            <a:r>
              <a:rPr lang="el-GR" i="1" dirty="0" err="1" smtClean="0">
                <a:latin typeface="Palatino Linotype" pitchFamily="18" charset="0"/>
              </a:rPr>
              <a:t>Ἀμνὰς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ἤκει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476672"/>
            <a:ext cx="8991600" cy="63813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Ὡς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γενναῖον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Μάρτυσιν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Μύρῳ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θείῳ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ἔχρισε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λαμπτῆρά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ἄδυτον</a:t>
            </a:r>
            <a:r>
              <a:rPr lang="el-GR" i="1" dirty="0" smtClean="0">
                <a:latin typeface="Palatino Linotype" pitchFamily="18" charset="0"/>
              </a:rPr>
              <a:t> / 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παρὼν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φαινόμενος //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Κληρονόμε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, συγκληρονόμε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Θεοτόκε </a:t>
            </a:r>
            <a:r>
              <a:rPr lang="el-GR" i="1" dirty="0" err="1" smtClean="0">
                <a:latin typeface="Palatino Linotype" pitchFamily="18" charset="0"/>
              </a:rPr>
              <a:t>σὺ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εἶ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ἄμπελος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ἀληθινή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Τριήμερος </a:t>
            </a:r>
            <a:r>
              <a:rPr lang="el-GR" b="1" dirty="0" err="1" smtClean="0">
                <a:latin typeface="Palatino Linotype" pitchFamily="18" charset="0"/>
              </a:rPr>
              <a:t>ἀνέστης</a:t>
            </a:r>
            <a:r>
              <a:rPr lang="el-GR" b="1" dirty="0" smtClean="0">
                <a:latin typeface="Palatino Linotype" pitchFamily="18" charset="0"/>
              </a:rPr>
              <a:t> Χριστέ: </a:t>
            </a:r>
            <a:r>
              <a:rPr lang="el-GR" i="1" dirty="0" smtClean="0">
                <a:latin typeface="Palatino Linotype" pitchFamily="18" charset="0"/>
              </a:rPr>
              <a:t>Νικόλαε μακάριε / </a:t>
            </a:r>
            <a:r>
              <a:rPr lang="el-GR" i="1" dirty="0" err="1" smtClean="0">
                <a:latin typeface="Palatino Linotype" pitchFamily="18" charset="0"/>
              </a:rPr>
              <a:t>Ἐχθρῶν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ἐπιζητούντων</a:t>
            </a:r>
            <a:r>
              <a:rPr lang="el-GR" i="1" dirty="0" smtClean="0">
                <a:latin typeface="Palatino Linotype" pitchFamily="18" charset="0"/>
              </a:rPr>
              <a:t> με / Λιμένα </a:t>
            </a:r>
            <a:r>
              <a:rPr lang="el-GR" i="1" dirty="0" err="1" smtClean="0">
                <a:latin typeface="Palatino Linotype" pitchFamily="18" charset="0"/>
              </a:rPr>
              <a:t>σὲ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ἀχείμαστον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Ζηλώσας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ἀντίδικος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4</a:t>
            </a:r>
            <a:r>
              <a:rPr lang="el-GR" i="1" dirty="0" smtClean="0">
                <a:latin typeface="Palatino Linotype" pitchFamily="18" charset="0"/>
              </a:rPr>
              <a:t>Κανόνα </a:t>
            </a:r>
            <a:r>
              <a:rPr lang="el-GR" i="1" dirty="0" smtClean="0">
                <a:latin typeface="Palatino Linotype" pitchFamily="18" charset="0"/>
              </a:rPr>
              <a:t>πίστεως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πραότητος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n-US" i="1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Ὅτε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ἐκ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ξύλου σε </a:t>
            </a:r>
            <a:r>
              <a:rPr lang="el-GR" b="1" dirty="0" err="1" smtClean="0">
                <a:latin typeface="Palatino Linotype" pitchFamily="18" charset="0"/>
              </a:rPr>
              <a:t>νεκρόν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παροικήσας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αἰσθητῶς</a:t>
            </a:r>
            <a:r>
              <a:rPr lang="el-GR" i="1" dirty="0" smtClean="0">
                <a:latin typeface="Palatino Linotype" pitchFamily="18" charset="0"/>
              </a:rPr>
              <a:t> / Νίκη, </a:t>
            </a:r>
            <a:r>
              <a:rPr lang="el-GR" i="1" dirty="0" err="1" smtClean="0">
                <a:latin typeface="Palatino Linotype" pitchFamily="18" charset="0"/>
              </a:rPr>
              <a:t>φερωνύμως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ἀληθῶς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Κωνσταντίνῳ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Βασιλεῖ</a:t>
            </a:r>
            <a:r>
              <a:rPr lang="el-GR" i="1" dirty="0" smtClean="0">
                <a:latin typeface="Palatino Linotype" pitchFamily="18" charset="0"/>
              </a:rPr>
              <a:t> / Μέγας, </a:t>
            </a:r>
            <a:r>
              <a:rPr lang="el-GR" i="1" dirty="0" err="1" smtClean="0">
                <a:latin typeface="Palatino Linotype" pitchFamily="18" charset="0"/>
              </a:rPr>
              <a:t>ἀντιλήπτωρ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θερμός // </a:t>
            </a:r>
            <a:r>
              <a:rPr lang="el-GR" b="1" dirty="0" err="1" smtClean="0">
                <a:latin typeface="Palatino Linotype" pitchFamily="18" charset="0"/>
              </a:rPr>
              <a:t>Ποίοις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εὐφημιῶν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εὐφημιῶν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στέμμασιν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μελῳδικοῖς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προφητικοῖς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Ἱεραρχῶν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καλλονήν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πατέρων κλέος 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Σπήλαιον </a:t>
            </a:r>
            <a:r>
              <a:rPr lang="el-GR" i="1" dirty="0" err="1" smtClean="0">
                <a:latin typeface="Palatino Linotype" pitchFamily="18" charset="0"/>
              </a:rPr>
              <a:t>εὐτρεπίζου</a:t>
            </a:r>
            <a:r>
              <a:rPr lang="el-GR" i="1" dirty="0" smtClean="0">
                <a:latin typeface="Palatino Linotype" pitchFamily="18" charset="0"/>
              </a:rPr>
              <a:t>· ἡ </a:t>
            </a:r>
            <a:r>
              <a:rPr lang="el-GR" i="1" dirty="0" err="1" smtClean="0">
                <a:latin typeface="Palatino Linotype" pitchFamily="18" charset="0"/>
              </a:rPr>
              <a:t>Ἀμνὰς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ἤκει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dirty="0" smtClean="0">
                <a:latin typeface="Palatino Linotype" pitchFamily="18" charset="0"/>
              </a:rPr>
              <a:t>	</a:t>
            </a:r>
            <a:r>
              <a:rPr lang="el-GR" dirty="0" smtClean="0">
                <a:latin typeface="Palatino Linotype" pitchFamily="18" charset="0"/>
              </a:rPr>
              <a:t>Μνήμη </a:t>
            </a:r>
            <a:r>
              <a:rPr lang="el-GR" dirty="0" smtClean="0">
                <a:latin typeface="Palatino Linotype" pitchFamily="18" charset="0"/>
              </a:rPr>
              <a:t>δικαίου μετ’ </a:t>
            </a:r>
            <a:r>
              <a:rPr lang="el-GR" dirty="0" err="1" smtClean="0">
                <a:latin typeface="Palatino Linotype" pitchFamily="18" charset="0"/>
              </a:rPr>
              <a:t>ἐγκωμίων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εὐλογία</a:t>
            </a:r>
            <a:r>
              <a:rPr lang="el-GR" dirty="0" smtClean="0">
                <a:latin typeface="Palatino Linotype" pitchFamily="18" charset="0"/>
              </a:rPr>
              <a:t> Κυρίου </a:t>
            </a:r>
            <a:r>
              <a:rPr lang="el-GR" dirty="0" err="1" smtClean="0">
                <a:latin typeface="Palatino Linotype" pitchFamily="18" charset="0"/>
              </a:rPr>
              <a:t>ἐπὶ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κεφαλὴν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αὐτοῦ</a:t>
            </a:r>
            <a:r>
              <a:rPr lang="el-GR" dirty="0" smtClean="0">
                <a:latin typeface="Palatino Linotype" pitchFamily="18" charset="0"/>
              </a:rPr>
              <a:t> / Στόμα δικαίου </a:t>
            </a:r>
            <a:r>
              <a:rPr lang="el-GR" dirty="0" err="1" smtClean="0">
                <a:latin typeface="Palatino Linotype" pitchFamily="18" charset="0"/>
              </a:rPr>
              <a:t>ἀποστάζει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σοφίαν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γλῶσσα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δὲ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ἀδίκου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ἐξολεῖται</a:t>
            </a:r>
            <a:r>
              <a:rPr lang="el-GR" dirty="0" smtClean="0">
                <a:latin typeface="Palatino Linotype" pitchFamily="18" charset="0"/>
              </a:rPr>
              <a:t> / Δίκαιος </a:t>
            </a:r>
            <a:r>
              <a:rPr lang="el-GR" dirty="0" err="1" smtClean="0">
                <a:latin typeface="Palatino Linotype" pitchFamily="18" charset="0"/>
              </a:rPr>
              <a:t>ἐὰν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φθάσῃ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τελευτῆσαι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ἐν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ἀναπαύσει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ἔσται</a:t>
            </a:r>
            <a:r>
              <a:rPr lang="el-GR" dirty="0" smtClean="0">
                <a:latin typeface="Palatino Linotype" pitchFamily="18" charset="0"/>
              </a:rPr>
              <a:t>.</a:t>
            </a:r>
          </a:p>
          <a:p>
            <a:pPr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1</a:t>
            </a:r>
            <a:r>
              <a:rPr lang="el-GR" i="1" dirty="0" smtClean="0">
                <a:latin typeface="Palatino Linotype" pitchFamily="18" charset="0"/>
              </a:rPr>
              <a:t>Ἐνατενίσας </a:t>
            </a:r>
            <a:r>
              <a:rPr lang="el-GR" i="1" dirty="0" err="1" smtClean="0">
                <a:latin typeface="Palatino Linotype" pitchFamily="18" charset="0"/>
              </a:rPr>
              <a:t>ἀκλινῶς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ὕψει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γνώσεως / </a:t>
            </a:r>
            <a:r>
              <a:rPr lang="el-GR" baseline="30000" dirty="0" smtClean="0">
                <a:latin typeface="Palatino Linotype" pitchFamily="18" charset="0"/>
              </a:rPr>
              <a:t>1</a:t>
            </a:r>
            <a:r>
              <a:rPr lang="el-GR" i="1" dirty="0" smtClean="0">
                <a:latin typeface="Palatino Linotype" pitchFamily="18" charset="0"/>
              </a:rPr>
              <a:t>Ἄνθρωπε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πιστὲ</a:t>
            </a:r>
            <a:r>
              <a:rPr lang="el-GR" i="1" dirty="0" smtClean="0">
                <a:latin typeface="Palatino Linotype" pitchFamily="18" charset="0"/>
              </a:rPr>
              <a:t> θεράπον / </a:t>
            </a:r>
            <a:r>
              <a:rPr lang="el-GR" baseline="30000" dirty="0" smtClean="0">
                <a:latin typeface="Palatino Linotype" pitchFamily="18" charset="0"/>
              </a:rPr>
              <a:t>2</a:t>
            </a:r>
            <a:r>
              <a:rPr lang="el-GR" i="1" dirty="0" smtClean="0">
                <a:latin typeface="Palatino Linotype" pitchFamily="18" charset="0"/>
              </a:rPr>
              <a:t>Κανόνα πίστεως,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πραότητος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aseline="30000" dirty="0" smtClean="0">
                <a:latin typeface="Palatino Linotype" pitchFamily="18" charset="0"/>
              </a:rPr>
              <a:t>2</a:t>
            </a:r>
            <a:r>
              <a:rPr lang="el-GR" i="1" dirty="0" smtClean="0">
                <a:latin typeface="Palatino Linotype" pitchFamily="18" charset="0"/>
              </a:rPr>
              <a:t>Πάτερ Νικόλαε, ἡ </a:t>
            </a:r>
            <a:r>
              <a:rPr lang="el-GR" i="1" dirty="0" err="1" smtClean="0">
                <a:latin typeface="Palatino Linotype" pitchFamily="18" charset="0"/>
              </a:rPr>
              <a:t>μυροθήκη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λειψάνων σου / </a:t>
            </a:r>
            <a:r>
              <a:rPr lang="el-GR" baseline="30000" dirty="0" smtClean="0">
                <a:latin typeface="Palatino Linotype" pitchFamily="18" charset="0"/>
              </a:rPr>
              <a:t>2</a:t>
            </a:r>
            <a:r>
              <a:rPr lang="el-GR" i="1" dirty="0" smtClean="0">
                <a:latin typeface="Palatino Linotype" pitchFamily="18" charset="0"/>
              </a:rPr>
              <a:t>Πάτερ Νικόλαε, </a:t>
            </a:r>
            <a:r>
              <a:rPr lang="el-GR" i="1" dirty="0" err="1" smtClean="0">
                <a:latin typeface="Palatino Linotype" pitchFamily="18" charset="0"/>
              </a:rPr>
              <a:t>εἰ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Μύρα </a:t>
            </a:r>
            <a:r>
              <a:rPr lang="el-GR" i="1" dirty="0" err="1" smtClean="0">
                <a:latin typeface="Palatino Linotype" pitchFamily="18" charset="0"/>
              </a:rPr>
              <a:t>σιωπᾷ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aseline="30000" dirty="0" smtClean="0">
                <a:latin typeface="Palatino Linotype" pitchFamily="18" charset="0"/>
              </a:rPr>
              <a:t>4</a:t>
            </a:r>
            <a:r>
              <a:rPr lang="el-GR" i="1" dirty="0" smtClean="0">
                <a:latin typeface="Palatino Linotype" pitchFamily="18" charset="0"/>
              </a:rPr>
              <a:t>Πάτερ Νικόλαε,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παναγίου Πνεύματος </a:t>
            </a:r>
            <a:r>
              <a:rPr lang="el-GR" i="1" dirty="0" err="1" smtClean="0">
                <a:latin typeface="Palatino Linotype" pitchFamily="18" charset="0"/>
              </a:rPr>
              <a:t>μυροθήκη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ὑπάρχων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Εὖ </a:t>
            </a:r>
            <a:r>
              <a:rPr lang="el-GR" i="1" dirty="0" err="1" smtClean="0">
                <a:latin typeface="Palatino Linotype" pitchFamily="18" charset="0"/>
              </a:rPr>
              <a:t>δοῦλε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ἀγαθὲ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πιστέ / </a:t>
            </a:r>
            <a:r>
              <a:rPr lang="el-GR" baseline="30000" dirty="0" smtClean="0">
                <a:latin typeface="Palatino Linotype" pitchFamily="18" charset="0"/>
              </a:rPr>
              <a:t>8</a:t>
            </a:r>
            <a:r>
              <a:rPr lang="el-GR" i="1" dirty="0" smtClean="0">
                <a:latin typeface="Palatino Linotype" pitchFamily="18" charset="0"/>
              </a:rPr>
              <a:t>Εἰς </a:t>
            </a:r>
            <a:r>
              <a:rPr lang="el-GR" i="1" dirty="0" err="1" smtClean="0">
                <a:latin typeface="Palatino Linotype" pitchFamily="18" charset="0"/>
              </a:rPr>
              <a:t>αἶνον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ἔδραμες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Νικόλαε // </a:t>
            </a:r>
            <a:r>
              <a:rPr lang="el-GR" baseline="30000" dirty="0" smtClean="0">
                <a:latin typeface="Palatino Linotype" pitchFamily="18" charset="0"/>
              </a:rPr>
              <a:t>8</a:t>
            </a:r>
            <a:r>
              <a:rPr lang="el-GR" i="1" dirty="0" smtClean="0">
                <a:latin typeface="Palatino Linotype" pitchFamily="18" charset="0"/>
              </a:rPr>
              <a:t>Τῶν </a:t>
            </a:r>
            <a:r>
              <a:rPr lang="el-GR" i="1" dirty="0" err="1" smtClean="0">
                <a:latin typeface="Palatino Linotype" pitchFamily="18" charset="0"/>
              </a:rPr>
              <a:t>ἀνδραγαθημάτων</a:t>
            </a:r>
            <a:r>
              <a:rPr lang="el-GR" i="1" dirty="0" smtClean="0">
                <a:latin typeface="Palatino Linotype" pitchFamily="18" charset="0"/>
              </a:rPr>
              <a:t> σου, </a:t>
            </a:r>
            <a:r>
              <a:rPr lang="el-GR" i="1" dirty="0" err="1" smtClean="0">
                <a:latin typeface="Palatino Linotype" pitchFamily="18" charset="0"/>
              </a:rPr>
              <a:t>Ὅσιε</a:t>
            </a:r>
            <a:r>
              <a:rPr lang="el-GR" i="1" dirty="0" smtClean="0">
                <a:latin typeface="Palatino Linotype" pitchFamily="18" charset="0"/>
              </a:rPr>
              <a:t> Πάτερ / </a:t>
            </a:r>
            <a:r>
              <a:rPr lang="el-GR" baseline="30000" dirty="0" smtClean="0">
                <a:latin typeface="Palatino Linotype" pitchFamily="18" charset="0"/>
              </a:rPr>
              <a:t>8</a:t>
            </a:r>
            <a:r>
              <a:rPr lang="el-GR" i="1" dirty="0" smtClean="0">
                <a:latin typeface="Palatino Linotype" pitchFamily="18" charset="0"/>
              </a:rPr>
              <a:t>Βηθλεὲμ </a:t>
            </a:r>
            <a:r>
              <a:rPr lang="el-GR" i="1" dirty="0" err="1" smtClean="0">
                <a:latin typeface="Palatino Linotype" pitchFamily="18" charset="0"/>
              </a:rPr>
              <a:t>ἑτοιμάζου</a:t>
            </a:r>
            <a:r>
              <a:rPr lang="el-GR" i="1" dirty="0" smtClean="0">
                <a:latin typeface="Palatino Linotype" pitchFamily="18" charset="0"/>
              </a:rPr>
              <a:t>· </a:t>
            </a:r>
            <a:r>
              <a:rPr lang="el-GR" i="1" dirty="0" err="1" smtClean="0">
                <a:latin typeface="Palatino Linotype" pitchFamily="18" charset="0"/>
              </a:rPr>
              <a:t>εὐτρεπιζέσθω</a:t>
            </a:r>
            <a:r>
              <a:rPr lang="el-GR" i="1" dirty="0" smtClean="0">
                <a:latin typeface="Palatino Linotype" pitchFamily="18" charset="0"/>
              </a:rPr>
              <a:t> ἡ φάτνη. 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Χαίροις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ἀσκητικῶν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ἱερὰ</a:t>
            </a:r>
            <a:r>
              <a:rPr lang="el-GR" i="1" dirty="0" smtClean="0">
                <a:latin typeface="Palatino Linotype" pitchFamily="18" charset="0"/>
              </a:rPr>
              <a:t> κεφαλή / </a:t>
            </a: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ἱερώτατος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νοῦς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ὁ ζήλου θείου </a:t>
            </a:r>
            <a:r>
              <a:rPr lang="el-GR" i="1" dirty="0" err="1" smtClean="0">
                <a:latin typeface="Palatino Linotype" pitchFamily="18" charset="0"/>
              </a:rPr>
              <a:t>πλησθείς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Ἄνθρωπε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πιστὲ</a:t>
            </a:r>
            <a:r>
              <a:rPr lang="el-GR" i="1" dirty="0" smtClean="0">
                <a:latin typeface="Palatino Linotype" pitchFamily="18" charset="0"/>
              </a:rPr>
              <a:t> θεράπον 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Ἀνύμφευτε Παρθένε, πόθεν </a:t>
            </a:r>
            <a:r>
              <a:rPr lang="el-GR" i="1" dirty="0" err="1" smtClean="0">
                <a:latin typeface="Palatino Linotype" pitchFamily="18" charset="0"/>
              </a:rPr>
              <a:t>ἥκεις</a:t>
            </a:r>
            <a:r>
              <a:rPr lang="el-GR" i="1" dirty="0" smtClean="0">
                <a:latin typeface="Palatino Linotype" pitchFamily="18" charset="0"/>
              </a:rPr>
              <a:t>;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4</a:t>
            </a:r>
            <a:r>
              <a:rPr lang="el-GR" i="1" dirty="0" smtClean="0">
                <a:latin typeface="Palatino Linotype" pitchFamily="18" charset="0"/>
              </a:rPr>
              <a:t>Κανόνα </a:t>
            </a:r>
            <a:r>
              <a:rPr lang="el-GR" i="1" dirty="0" smtClean="0">
                <a:latin typeface="Palatino Linotype" pitchFamily="18" charset="0"/>
              </a:rPr>
              <a:t>πίστεως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πραότητος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</a:t>
            </a:r>
            <a:r>
              <a:rPr lang="el-GR" i="1" dirty="0" smtClean="0">
                <a:latin typeface="Palatino Linotype" pitchFamily="18" charset="0"/>
              </a:rPr>
              <a:t>’ </a:t>
            </a:r>
            <a:r>
              <a:rPr lang="el-GR" i="1" dirty="0" err="1" smtClean="0">
                <a:latin typeface="Palatino Linotype" pitchFamily="18" charset="0"/>
              </a:rPr>
              <a:t>αἰῶνος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ἀπόκρυφον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Ἀγγέλοις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ἄγνωστον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μυστήριον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7101408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Τὸν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τάφον</a:t>
            </a:r>
            <a:r>
              <a:rPr lang="el-GR" b="1" dirty="0" smtClean="0">
                <a:latin typeface="Palatino Linotype" pitchFamily="18" charset="0"/>
              </a:rPr>
              <a:t> σου </a:t>
            </a:r>
            <a:r>
              <a:rPr lang="el-GR" b="1" dirty="0" err="1" smtClean="0">
                <a:latin typeface="Palatino Linotype" pitchFamily="18" charset="0"/>
              </a:rPr>
              <a:t>Σωτήρ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Ἀστράπτεις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γῇ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θαυμάτων </a:t>
            </a:r>
            <a:r>
              <a:rPr lang="el-GR" i="1" dirty="0" err="1" smtClean="0">
                <a:latin typeface="Palatino Linotype" pitchFamily="18" charset="0"/>
              </a:rPr>
              <a:t>ἀκτῖσι</a:t>
            </a:r>
            <a:r>
              <a:rPr lang="el-GR" i="1" dirty="0" smtClean="0">
                <a:latin typeface="Palatino Linotype" pitchFamily="18" charset="0"/>
              </a:rPr>
              <a:t> / Μαρία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σεπτόν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Δεσπότου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δοχεῖον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dirty="0" err="1" smtClean="0">
                <a:latin typeface="Palatino Linotype" pitchFamily="18" charset="0"/>
              </a:rPr>
              <a:t>Ἐπεφάνης</a:t>
            </a:r>
            <a:r>
              <a:rPr lang="el-GR" b="1" dirty="0" smtClean="0">
                <a:latin typeface="Palatino Linotype" pitchFamily="18" charset="0"/>
              </a:rPr>
              <a:t> σήμερον: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προΐστασαι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σκέπων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φρουρῶν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αὐτοὺς</a:t>
            </a:r>
            <a:r>
              <a:rPr lang="el-GR" i="1" dirty="0" smtClean="0">
                <a:latin typeface="Palatino Linotype" pitchFamily="18" charset="0"/>
              </a:rPr>
              <a:t> μάκαρ / Προστασία </a:t>
            </a:r>
            <a:r>
              <a:rPr lang="el-GR" i="1" dirty="0" err="1" smtClean="0">
                <a:latin typeface="Palatino Linotype" pitchFamily="18" charset="0"/>
              </a:rPr>
              <a:t>ἄμαχε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ἀνάγκαις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dirty="0" err="1" smtClean="0">
                <a:latin typeface="Palatino Linotype" pitchFamily="18" charset="0"/>
              </a:rPr>
              <a:t>Ταχὺ</a:t>
            </a:r>
            <a:r>
              <a:rPr lang="el-GR" b="1" dirty="0" smtClean="0">
                <a:latin typeface="Palatino Linotype" pitchFamily="18" charset="0"/>
              </a:rPr>
              <a:t> προκατάλαβε: </a:t>
            </a:r>
            <a:r>
              <a:rPr lang="el-GR" i="1" dirty="0" smtClean="0">
                <a:latin typeface="Palatino Linotype" pitchFamily="18" charset="0"/>
              </a:rPr>
              <a:t>Προστάτης θερμότατος,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Ἐκκλησίας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Ταχὺ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δέξαι</a:t>
            </a:r>
            <a:r>
              <a:rPr lang="el-GR" i="1" dirty="0" smtClean="0">
                <a:latin typeface="Palatino Linotype" pitchFamily="18" charset="0"/>
              </a:rPr>
              <a:t> Δέσποινα,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ἱκεσίας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ἡμῶν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4</a:t>
            </a:r>
            <a:r>
              <a:rPr lang="el-GR" dirty="0" smtClean="0">
                <a:latin typeface="Palatino Linotype" pitchFamily="18" charset="0"/>
              </a:rPr>
              <a:t>Α</a:t>
            </a:r>
            <a:r>
              <a:rPr lang="el-GR" dirty="0" smtClean="0">
                <a:latin typeface="Palatino Linotype" pitchFamily="18" charset="0"/>
              </a:rPr>
              <a:t>’ </a:t>
            </a:r>
            <a:r>
              <a:rPr lang="el-GR" dirty="0" err="1" smtClean="0">
                <a:latin typeface="Palatino Linotype" pitchFamily="18" charset="0"/>
              </a:rPr>
              <a:t>Ἀντίφωνον</a:t>
            </a:r>
            <a:r>
              <a:rPr lang="el-GR" dirty="0" smtClean="0">
                <a:latin typeface="Palatino Linotype" pitchFamily="18" charset="0"/>
              </a:rPr>
              <a:t>.</a:t>
            </a:r>
          </a:p>
          <a:p>
            <a:pPr algn="just"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4</a:t>
            </a:r>
            <a:r>
              <a:rPr lang="el-GR" i="1" dirty="0" smtClean="0">
                <a:latin typeface="Palatino Linotype" pitchFamily="18" charset="0"/>
              </a:rPr>
              <a:t>Τίμιος </a:t>
            </a:r>
            <a:r>
              <a:rPr lang="el-GR" i="1" dirty="0" err="1" smtClean="0">
                <a:latin typeface="Palatino Linotype" pitchFamily="18" charset="0"/>
              </a:rPr>
              <a:t>ἐναντίον</a:t>
            </a:r>
            <a:r>
              <a:rPr lang="el-GR" i="1" dirty="0" smtClean="0">
                <a:latin typeface="Palatino Linotype" pitchFamily="18" charset="0"/>
              </a:rPr>
              <a:t> Κυρίου.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2</a:t>
            </a:r>
            <a:r>
              <a:rPr lang="el-GR" i="1" dirty="0" smtClean="0">
                <a:latin typeface="Palatino Linotype" pitchFamily="18" charset="0"/>
              </a:rPr>
              <a:t>Ταῖς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Ἱεράρχου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aseline="30000" dirty="0" smtClean="0">
                <a:latin typeface="Palatino Linotype" pitchFamily="18" charset="0"/>
              </a:rPr>
              <a:t>2</a:t>
            </a:r>
            <a:r>
              <a:rPr lang="el-GR" i="1" dirty="0" smtClean="0">
                <a:latin typeface="Palatino Linotype" pitchFamily="18" charset="0"/>
              </a:rPr>
              <a:t>Ταῖς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Θεοτόκου //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Εὖ </a:t>
            </a:r>
            <a:r>
              <a:rPr lang="el-GR" i="1" dirty="0" err="1" smtClean="0">
                <a:latin typeface="Palatino Linotype" pitchFamily="18" charset="0"/>
              </a:rPr>
              <a:t>δοῦλε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ἀγαθέ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πιστέ· </a:t>
            </a:r>
            <a:r>
              <a:rPr lang="el-GR" i="1" dirty="0" err="1" smtClean="0">
                <a:latin typeface="Palatino Linotype" pitchFamily="18" charset="0"/>
              </a:rPr>
              <a:t>εὖ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ἐργάτα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ἀμπελῶνος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Ἰωσὴφ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Ἄπρω</a:t>
            </a:r>
            <a:r>
              <a:rPr lang="el-GR" b="1" i="1" dirty="0" smtClean="0">
                <a:latin typeface="Palatino Linotype" pitchFamily="18" charset="0"/>
              </a:rPr>
              <a:t> // </a:t>
            </a:r>
            <a:r>
              <a:rPr lang="el-GR" b="1" i="1" dirty="0" err="1" smtClean="0">
                <a:latin typeface="Palatino Linotype" pitchFamily="18" charset="0"/>
              </a:rPr>
              <a:t>Σὺν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Νικολάῳ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τῇ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Θεοτόκῳ</a:t>
            </a:r>
            <a:r>
              <a:rPr lang="el-GR" b="1" i="1" dirty="0" smtClean="0">
                <a:latin typeface="Palatino Linotype" pitchFamily="18" charset="0"/>
              </a:rPr>
              <a:t> μέλος </a:t>
            </a:r>
            <a:r>
              <a:rPr lang="el-GR" b="1" i="1" dirty="0" err="1" smtClean="0">
                <a:latin typeface="Palatino Linotype" pitchFamily="18" charset="0"/>
              </a:rPr>
              <a:t>πόθῳ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προσᾴδω</a:t>
            </a:r>
            <a:r>
              <a:rPr lang="el-GR" b="1" i="1" dirty="0" smtClean="0">
                <a:latin typeface="Palatino Linotype" pitchFamily="18" charset="0"/>
              </a:rPr>
              <a:t>. </a:t>
            </a:r>
            <a:r>
              <a:rPr lang="el-GR" b="1" i="1" dirty="0" err="1" smtClean="0">
                <a:latin typeface="Palatino Linotype" pitchFamily="18" charset="0"/>
              </a:rPr>
              <a:t>Ἰωσὴφ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Ἄπρω</a:t>
            </a:r>
            <a:r>
              <a:rPr lang="el-GR" b="1" i="1" dirty="0" smtClean="0">
                <a:latin typeface="Palatino Linotype" pitchFamily="18" charset="0"/>
              </a:rPr>
              <a:t> θύτης // </a:t>
            </a:r>
            <a:r>
              <a:rPr lang="el-GR" b="1" i="1" dirty="0" err="1" smtClean="0">
                <a:latin typeface="Palatino Linotype" pitchFamily="18" charset="0"/>
              </a:rPr>
              <a:t>ᾨδὴν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ἐπινίκιον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smtClean="0">
                <a:latin typeface="Palatino Linotype" pitchFamily="18" charset="0"/>
              </a:rPr>
              <a:t>Σοφίας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ἄβυσσον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τετοκυῖα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Ὑμνῶ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Πανύμνητε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ἣν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ἀνυμνοῦσιν</a:t>
            </a:r>
            <a:r>
              <a:rPr lang="el-GR" i="1" dirty="0" smtClean="0">
                <a:latin typeface="Palatino Linotype" pitchFamily="18" charset="0"/>
              </a:rPr>
              <a:t> //  Ὁ </a:t>
            </a:r>
            <a:r>
              <a:rPr lang="el-GR" i="1" dirty="0" err="1" smtClean="0">
                <a:latin typeface="Palatino Linotype" pitchFamily="18" charset="0"/>
              </a:rPr>
              <a:t>οὐρανὸς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καθαρώτατος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Λόγῳ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ἀπεκύησας</a:t>
            </a:r>
            <a:r>
              <a:rPr lang="el-GR" i="1" dirty="0" smtClean="0">
                <a:latin typeface="Palatino Linotype" pitchFamily="18" charset="0"/>
              </a:rPr>
              <a:t> // Θανάτου </a:t>
            </a:r>
            <a:r>
              <a:rPr lang="el-GR" i="1" dirty="0" err="1" smtClean="0">
                <a:latin typeface="Palatino Linotype" pitchFamily="18" charset="0"/>
              </a:rPr>
              <a:t>μὲν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αἰτία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Εὔα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βροτοῖς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πνεύματι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Προφῆται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προεῖδόν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Ἁγνή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Κιβωτὸς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Σεμνὴ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ἁγιάσματος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Μήτηρ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ἀπειράνδρως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παρθένοις</a:t>
            </a:r>
            <a:r>
              <a:rPr lang="el-GR" i="1" dirty="0" smtClean="0">
                <a:latin typeface="Palatino Linotype" pitchFamily="18" charset="0"/>
              </a:rPr>
              <a:t> συ //  Προστασία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πιστῶν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ἀθυμούντων</a:t>
            </a:r>
            <a:r>
              <a:rPr lang="el-GR" i="1" dirty="0" smtClean="0">
                <a:latin typeface="Palatino Linotype" pitchFamily="18" charset="0"/>
              </a:rPr>
              <a:t> χαρμονή / </a:t>
            </a:r>
            <a:r>
              <a:rPr lang="el-GR" i="1" dirty="0" err="1" smtClean="0">
                <a:latin typeface="Palatino Linotype" pitchFamily="18" charset="0"/>
              </a:rPr>
              <a:t>Οὐρανὸς</a:t>
            </a:r>
            <a:r>
              <a:rPr lang="el-GR" i="1" dirty="0" smtClean="0">
                <a:latin typeface="Palatino Linotype" pitchFamily="18" charset="0"/>
              </a:rPr>
              <a:t> ὁ λογικός, ὁ </a:t>
            </a:r>
            <a:r>
              <a:rPr lang="el-GR" i="1" dirty="0" err="1" smtClean="0">
                <a:latin typeface="Palatino Linotype" pitchFamily="18" charset="0"/>
              </a:rPr>
              <a:t>Ναὸς</a:t>
            </a:r>
            <a:r>
              <a:rPr lang="el-GR" i="1" dirty="0" smtClean="0">
                <a:latin typeface="Palatino Linotype" pitchFamily="18" charset="0"/>
              </a:rPr>
              <a:t> ὁ καθαρός // Ὁ </a:t>
            </a:r>
            <a:r>
              <a:rPr lang="el-GR" i="1" dirty="0" err="1" smtClean="0">
                <a:latin typeface="Palatino Linotype" pitchFamily="18" charset="0"/>
              </a:rPr>
              <a:t>Ὕψιστος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Παράδεισον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ἔμψυχον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Στερέωσον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νοῦν</a:t>
            </a:r>
            <a:r>
              <a:rPr lang="el-GR" i="1" dirty="0" smtClean="0">
                <a:latin typeface="Palatino Linotype" pitchFamily="18" charset="0"/>
              </a:rPr>
              <a:t> μου </a:t>
            </a:r>
            <a:r>
              <a:rPr lang="el-GR" i="1" dirty="0" err="1" smtClean="0">
                <a:latin typeface="Palatino Linotype" pitchFamily="18" charset="0"/>
              </a:rPr>
              <a:t>τρεπόμενον</a:t>
            </a:r>
            <a:r>
              <a:rPr lang="el-GR" i="1" dirty="0" smtClean="0">
                <a:latin typeface="Palatino Linotype" pitchFamily="18" charset="0"/>
              </a:rPr>
              <a:t> // 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ἔμψυχος</a:t>
            </a:r>
            <a:r>
              <a:rPr lang="el-GR" i="1" dirty="0" smtClean="0">
                <a:latin typeface="Palatino Linotype" pitchFamily="18" charset="0"/>
              </a:rPr>
              <a:t> θάλαμος,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ἔμπνους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ἀλουργίς</a:t>
            </a:r>
            <a:r>
              <a:rPr lang="el-GR" i="1" dirty="0" smtClean="0">
                <a:latin typeface="Palatino Linotype" pitchFamily="18" charset="0"/>
              </a:rPr>
              <a:t> / Συνέλαβες </a:t>
            </a:r>
            <a:r>
              <a:rPr lang="el-GR" i="1" dirty="0" err="1" smtClean="0">
                <a:latin typeface="Palatino Linotype" pitchFamily="18" charset="0"/>
              </a:rPr>
              <a:t>Ἄχραντε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ἅπασαν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δρακί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Ῥείθρῳ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σῆς</a:t>
            </a:r>
            <a:r>
              <a:rPr lang="el-GR" i="1" dirty="0" smtClean="0">
                <a:latin typeface="Palatino Linotype" pitchFamily="18" charset="0"/>
              </a:rPr>
              <a:t> με </a:t>
            </a:r>
            <a:r>
              <a:rPr lang="el-GR" i="1" dirty="0" err="1" smtClean="0">
                <a:latin typeface="Palatino Linotype" pitchFamily="18" charset="0"/>
              </a:rPr>
              <a:t>κατάρδευσον</a:t>
            </a:r>
            <a:r>
              <a:rPr lang="el-GR" i="1" dirty="0" smtClean="0">
                <a:latin typeface="Palatino Linotype" pitchFamily="18" charset="0"/>
              </a:rPr>
              <a:t> χάριτος 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Νυμφίου </a:t>
            </a:r>
            <a:r>
              <a:rPr lang="el-GR" i="1" dirty="0" err="1" smtClean="0">
                <a:latin typeface="Palatino Linotype" pitchFamily="18" charset="0"/>
              </a:rPr>
              <a:t>ὡραῖόν</a:t>
            </a:r>
            <a:r>
              <a:rPr lang="el-GR" i="1" dirty="0" smtClean="0">
                <a:latin typeface="Palatino Linotype" pitchFamily="18" charset="0"/>
              </a:rPr>
              <a:t> τε </a:t>
            </a:r>
            <a:r>
              <a:rPr lang="el-GR" i="1" dirty="0" err="1" smtClean="0">
                <a:latin typeface="Palatino Linotype" pitchFamily="18" charset="0"/>
              </a:rPr>
              <a:t>Θάλαμον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Θεοφάνης </a:t>
            </a:r>
            <a:r>
              <a:rPr lang="el-GR" b="1" dirty="0" smtClean="0">
                <a:latin typeface="Palatino Linotype" pitchFamily="18" charset="0"/>
              </a:rPr>
              <a:t>// </a:t>
            </a:r>
            <a:r>
              <a:rPr lang="el-GR" b="1" i="1" dirty="0" err="1" smtClean="0">
                <a:latin typeface="Palatino Linotype" pitchFamily="18" charset="0"/>
              </a:rPr>
              <a:t>Σοὶ</a:t>
            </a:r>
            <a:r>
              <a:rPr lang="el-GR" b="1" i="1" dirty="0" smtClean="0">
                <a:latin typeface="Palatino Linotype" pitchFamily="18" charset="0"/>
              </a:rPr>
              <a:t> Νικόλαε </a:t>
            </a:r>
            <a:r>
              <a:rPr lang="el-GR" b="1" i="1" dirty="0" err="1" smtClean="0">
                <a:latin typeface="Palatino Linotype" pitchFamily="18" charset="0"/>
              </a:rPr>
              <a:t>θεῖον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ἐξᾴδω</a:t>
            </a:r>
            <a:r>
              <a:rPr lang="el-GR" b="1" i="1" dirty="0" smtClean="0">
                <a:latin typeface="Palatino Linotype" pitchFamily="18" charset="0"/>
              </a:rPr>
              <a:t> μέλος. Θεοφάνους</a:t>
            </a:r>
            <a:r>
              <a:rPr lang="el-GR" b="1" dirty="0" smtClean="0">
                <a:latin typeface="Palatino Linotype" pitchFamily="18" charset="0"/>
              </a:rPr>
              <a:t> //  </a:t>
            </a:r>
            <a:r>
              <a:rPr lang="el-GR" b="1" i="1" dirty="0" err="1" smtClean="0">
                <a:latin typeface="Palatino Linotype" pitchFamily="18" charset="0"/>
              </a:rPr>
              <a:t>Ἐν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βυθῷ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κατέστρωσέ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ποτε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b="1" i="1" dirty="0" err="1" smtClean="0">
                <a:latin typeface="Palatino Linotype" pitchFamily="18" charset="0"/>
              </a:rPr>
              <a:t>Σ</a:t>
            </a:r>
            <a:r>
              <a:rPr lang="el-GR" i="1" dirty="0" err="1" smtClean="0">
                <a:latin typeface="Palatino Linotype" pitchFamily="18" charset="0"/>
              </a:rPr>
              <a:t>τεφηφόρος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βήματι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Ὁ</a:t>
            </a:r>
            <a:r>
              <a:rPr lang="el-GR" i="1" dirty="0" smtClean="0">
                <a:latin typeface="Palatino Linotype" pitchFamily="18" charset="0"/>
              </a:rPr>
              <a:t> δοξάζων </a:t>
            </a:r>
            <a:r>
              <a:rPr lang="el-GR" i="1" dirty="0" err="1" smtClean="0">
                <a:latin typeface="Palatino Linotype" pitchFamily="18" charset="0"/>
              </a:rPr>
              <a:t>πάντας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αὐτόν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σωθῆναι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πόθον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μοι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ἐνθείς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smtClean="0">
                <a:latin typeface="Palatino Linotype" pitchFamily="18" charset="0"/>
              </a:rPr>
              <a:t>Ν</a:t>
            </a:r>
            <a:r>
              <a:rPr lang="el-GR" i="1" dirty="0" smtClean="0">
                <a:latin typeface="Palatino Linotype" pitchFamily="18" charset="0"/>
              </a:rPr>
              <a:t>ικόλαε μακάριε,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Δεσπότου</a:t>
            </a:r>
            <a:r>
              <a:rPr lang="el-GR" i="1" dirty="0" smtClean="0">
                <a:latin typeface="Palatino Linotype" pitchFamily="18" charset="0"/>
              </a:rPr>
              <a:t> γνήσιος / </a:t>
            </a:r>
            <a:r>
              <a:rPr lang="el-GR" b="1" i="1" dirty="0" err="1" smtClean="0">
                <a:latin typeface="Palatino Linotype" pitchFamily="18" charset="0"/>
              </a:rPr>
              <a:t>Ἰ</a:t>
            </a:r>
            <a:r>
              <a:rPr lang="el-GR" i="1" dirty="0" err="1" smtClean="0">
                <a:latin typeface="Palatino Linotype" pitchFamily="18" charset="0"/>
              </a:rPr>
              <a:t>λάσθητι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δούλοις</a:t>
            </a:r>
            <a:r>
              <a:rPr lang="el-GR" i="1" dirty="0" smtClean="0">
                <a:latin typeface="Palatino Linotype" pitchFamily="18" charset="0"/>
              </a:rPr>
              <a:t> σου,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πταισμάτων </a:t>
            </a:r>
            <a:r>
              <a:rPr lang="el-GR" i="1" dirty="0" err="1" smtClean="0">
                <a:latin typeface="Palatino Linotype" pitchFamily="18" charset="0"/>
              </a:rPr>
              <a:t>ἄφεσιν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Κ</a:t>
            </a:r>
            <a:r>
              <a:rPr lang="el-GR" i="1" dirty="0" err="1" smtClean="0">
                <a:latin typeface="Palatino Linotype" pitchFamily="18" charset="0"/>
              </a:rPr>
              <a:t>ατεύνασον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τάραχον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παθῶν</a:t>
            </a:r>
            <a:r>
              <a:rPr lang="el-GR" i="1" dirty="0" smtClean="0">
                <a:latin typeface="Palatino Linotype" pitchFamily="18" charset="0"/>
              </a:rPr>
              <a:t> μου Δέσποινα // </a:t>
            </a:r>
            <a:r>
              <a:rPr lang="el-GR" b="1" i="1" dirty="0" err="1" smtClean="0">
                <a:latin typeface="Palatino Linotype" pitchFamily="18" charset="0"/>
              </a:rPr>
              <a:t>Ὁ</a:t>
            </a:r>
            <a:r>
              <a:rPr lang="el-GR" i="1" dirty="0" err="1" smtClean="0">
                <a:latin typeface="Palatino Linotype" pitchFamily="18" charset="0"/>
              </a:rPr>
              <a:t>μιλήσας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καθαρῶς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ἀκτῖσι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Πνεύματος / </a:t>
            </a:r>
            <a:r>
              <a:rPr lang="el-GR" b="1" i="1" dirty="0" err="1" smtClean="0">
                <a:latin typeface="Palatino Linotype" pitchFamily="18" charset="0"/>
              </a:rPr>
              <a:t>Λ</a:t>
            </a:r>
            <a:r>
              <a:rPr lang="el-GR" i="1" dirty="0" err="1" smtClean="0">
                <a:latin typeface="Palatino Linotype" pitchFamily="18" charset="0"/>
              </a:rPr>
              <a:t>υτρούμενος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θανάτου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πρότερον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πήστραψας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ἀρετῶν</a:t>
            </a:r>
            <a:r>
              <a:rPr lang="el-GR" i="1" dirty="0" smtClean="0">
                <a:latin typeface="Palatino Linotype" pitchFamily="18" charset="0"/>
              </a:rPr>
              <a:t> λαμπηδόνας </a:t>
            </a:r>
            <a:r>
              <a:rPr lang="el-GR" i="1" dirty="0" err="1" smtClean="0">
                <a:latin typeface="Palatino Linotype" pitchFamily="18" charset="0"/>
              </a:rPr>
              <a:t>Πανόλβιε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λήλυθεν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ἐπὶ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σοὶ</a:t>
            </a:r>
            <a:r>
              <a:rPr lang="el-GR" i="1" dirty="0" smtClean="0">
                <a:latin typeface="Palatino Linotype" pitchFamily="18" charset="0"/>
              </a:rPr>
              <a:t> ὁ Δεσπότης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Κύριος // </a:t>
            </a:r>
            <a:r>
              <a:rPr lang="el-GR" b="1" i="1" dirty="0" err="1" smtClean="0">
                <a:latin typeface="Palatino Linotype" pitchFamily="18" charset="0"/>
              </a:rPr>
              <a:t>Θ</a:t>
            </a:r>
            <a:r>
              <a:rPr lang="el-GR" i="1" dirty="0" err="1" smtClean="0">
                <a:latin typeface="Palatino Linotype" pitchFamily="18" charset="0"/>
              </a:rPr>
              <a:t>εοπρεπεῖ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πολιτείᾳ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Τρισμάκαρ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λελαμπρυσμένος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οὐρανοῖς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ἀΐδιον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δόξαν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ἐποπτεύων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Ἵ</a:t>
            </a:r>
            <a:r>
              <a:rPr lang="el-GR" i="1" dirty="0" err="1" smtClean="0">
                <a:latin typeface="Palatino Linotype" pitchFamily="18" charset="0"/>
              </a:rPr>
              <a:t>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ἐκζητήσῃς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συγκεχωσμένην</a:t>
            </a:r>
            <a:r>
              <a:rPr lang="el-GR" i="1" dirty="0" smtClean="0">
                <a:latin typeface="Palatino Linotype" pitchFamily="18" charset="0"/>
              </a:rPr>
              <a:t> //  </a:t>
            </a:r>
            <a:r>
              <a:rPr lang="el-GR" b="1" i="1" dirty="0" smtClean="0">
                <a:latin typeface="Palatino Linotype" pitchFamily="18" charset="0"/>
              </a:rPr>
              <a:t>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νίκης Νικόλαε στέφανος / </a:t>
            </a:r>
            <a:r>
              <a:rPr lang="el-GR" b="1" i="1" dirty="0" err="1" smtClean="0">
                <a:latin typeface="Palatino Linotype" pitchFamily="18" charset="0"/>
              </a:rPr>
              <a:t>Ν</a:t>
            </a:r>
            <a:r>
              <a:rPr lang="el-GR" i="1" dirty="0" err="1" smtClean="0">
                <a:latin typeface="Palatino Linotype" pitchFamily="18" charset="0"/>
              </a:rPr>
              <a:t>εκρωθέντα</a:t>
            </a:r>
            <a:r>
              <a:rPr lang="el-GR" i="1" dirty="0" smtClean="0">
                <a:latin typeface="Palatino Linotype" pitchFamily="18" charset="0"/>
              </a:rPr>
              <a:t> με Μάκαρ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πταίσμασι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πὶ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σοὶ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ἐλπίδας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ἀνέθηκα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err="1" smtClean="0">
                <a:latin typeface="Palatino Linotype" pitchFamily="18" charset="0"/>
              </a:rPr>
              <a:t>Ξ</a:t>
            </a:r>
            <a:r>
              <a:rPr lang="el-GR" i="1" dirty="0" err="1" smtClean="0">
                <a:latin typeface="Palatino Linotype" pitchFamily="18" charset="0"/>
              </a:rPr>
              <a:t>υρῷ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πειρασμῶν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περιπέπτωκα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δεινῶς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κατακεντούμενος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δύτου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φωτὸς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ἀΰλοις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ἀστραπαῖς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περιλαμπόμενος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Δ</a:t>
            </a:r>
            <a:r>
              <a:rPr lang="el-GR" i="1" dirty="0" err="1" smtClean="0">
                <a:latin typeface="Palatino Linotype" pitchFamily="18" charset="0"/>
              </a:rPr>
              <a:t>υσώπει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Χριστόν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Υἱόν</a:t>
            </a:r>
            <a:r>
              <a:rPr lang="el-GR" i="1" dirty="0" smtClean="0">
                <a:latin typeface="Palatino Linotype" pitchFamily="18" charset="0"/>
              </a:rPr>
              <a:t> σου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Θεὸν</a:t>
            </a:r>
            <a:r>
              <a:rPr lang="el-GR" i="1" dirty="0" smtClean="0">
                <a:latin typeface="Palatino Linotype" pitchFamily="18" charset="0"/>
              </a:rPr>
              <a:t> Θεογεννήτρια // </a:t>
            </a:r>
            <a:r>
              <a:rPr lang="el-GR" b="1" i="1" dirty="0" err="1" smtClean="0">
                <a:latin typeface="Palatino Linotype" pitchFamily="18" charset="0"/>
              </a:rPr>
              <a:t>Ὡ</a:t>
            </a:r>
            <a:r>
              <a:rPr lang="el-GR" i="1" dirty="0" err="1" smtClean="0">
                <a:latin typeface="Palatino Linotype" pitchFamily="18" charset="0"/>
              </a:rPr>
              <a:t>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εὐμενὴς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συμπαθής / </a:t>
            </a:r>
            <a:r>
              <a:rPr lang="el-GR" b="1" i="1" dirty="0" err="1" smtClean="0">
                <a:latin typeface="Palatino Linotype" pitchFamily="18" charset="0"/>
              </a:rPr>
              <a:t>Μ</a:t>
            </a:r>
            <a:r>
              <a:rPr lang="el-GR" i="1" dirty="0" err="1" smtClean="0">
                <a:latin typeface="Palatino Linotype" pitchFamily="18" charset="0"/>
              </a:rPr>
              <a:t>υσταγωγὸς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ὑπὲρ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νοῦν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Ἐ</a:t>
            </a:r>
            <a:r>
              <a:rPr lang="el-GR" i="1" dirty="0" err="1" smtClean="0">
                <a:latin typeface="Palatino Linotype" pitchFamily="18" charset="0"/>
              </a:rPr>
              <a:t>ξασθενεῖ</a:t>
            </a:r>
            <a:r>
              <a:rPr lang="el-GR" i="1" dirty="0" smtClean="0">
                <a:latin typeface="Palatino Linotype" pitchFamily="18" charset="0"/>
              </a:rPr>
              <a:t> μου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νοῦς</a:t>
            </a:r>
            <a:r>
              <a:rPr lang="el-GR" i="1" dirty="0" smtClean="0">
                <a:latin typeface="Palatino Linotype" pitchFamily="18" charset="0"/>
              </a:rPr>
              <a:t> //  </a:t>
            </a:r>
            <a:r>
              <a:rPr lang="el-GR" b="1" i="1" dirty="0" err="1" smtClean="0">
                <a:latin typeface="Palatino Linotype" pitchFamily="18" charset="0"/>
              </a:rPr>
              <a:t>Λ</a:t>
            </a:r>
            <a:r>
              <a:rPr lang="el-GR" i="1" dirty="0" err="1" smtClean="0">
                <a:latin typeface="Palatino Linotype" pitchFamily="18" charset="0"/>
              </a:rPr>
              <a:t>αμπάσι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χάριτος, </a:t>
            </a:r>
            <a:r>
              <a:rPr lang="el-GR" i="1" dirty="0" err="1" smtClean="0">
                <a:latin typeface="Palatino Linotype" pitchFamily="18" charset="0"/>
              </a:rPr>
              <a:t>Θεόφρον</a:t>
            </a:r>
            <a:r>
              <a:rPr lang="el-GR" i="1" dirty="0" smtClean="0">
                <a:latin typeface="Palatino Linotype" pitchFamily="18" charset="0"/>
              </a:rPr>
              <a:t> φωτιζόμενος / </a:t>
            </a:r>
            <a:r>
              <a:rPr lang="el-GR" b="1" i="1" dirty="0" smtClean="0">
                <a:latin typeface="Palatino Linotype" pitchFamily="18" charset="0"/>
              </a:rPr>
              <a:t>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Παραδείσῳ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τρυφῆς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αὐλιζόμενος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Σ</a:t>
            </a:r>
            <a:r>
              <a:rPr lang="el-GR" i="1" dirty="0" err="1" smtClean="0">
                <a:latin typeface="Palatino Linotype" pitchFamily="18" charset="0"/>
              </a:rPr>
              <a:t>οφίαν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δύναμιν,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ἐνυπόστατον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Κατ</a:t>
            </a:r>
            <a:r>
              <a:rPr lang="el-GR" b="1" dirty="0" smtClean="0">
                <a:latin typeface="Palatino Linotype" pitchFamily="18" charset="0"/>
              </a:rPr>
              <a:t>’ </a:t>
            </a:r>
            <a:r>
              <a:rPr lang="el-GR" b="1" dirty="0" err="1" smtClean="0">
                <a:latin typeface="Palatino Linotype" pitchFamily="18" charset="0"/>
              </a:rPr>
              <a:t>ἀλφάβητον</a:t>
            </a:r>
            <a:r>
              <a:rPr lang="el-GR" b="1" dirty="0" smtClean="0">
                <a:latin typeface="Palatino Linotype" pitchFamily="18" charset="0"/>
              </a:rPr>
              <a:t> (</a:t>
            </a:r>
            <a:r>
              <a:rPr lang="el-GR" b="1" dirty="0" err="1" smtClean="0">
                <a:latin typeface="Palatino Linotype" pitchFamily="18" charset="0"/>
              </a:rPr>
              <a:t>χωρὶς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Τριαδικῶν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Θεοτοκίων) // </a:t>
            </a:r>
            <a:r>
              <a:rPr lang="el-GR" b="1" i="1" dirty="0" err="1" smtClean="0">
                <a:latin typeface="Palatino Linotype" pitchFamily="18" charset="0"/>
              </a:rPr>
              <a:t>Χριστὸς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γεννᾶται</a:t>
            </a:r>
            <a:r>
              <a:rPr lang="el-GR" b="1" i="1" dirty="0" smtClean="0">
                <a:latin typeface="Palatino Linotype" pitchFamily="18" charset="0"/>
              </a:rPr>
              <a:t> δοξάσατε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b="1" i="1" dirty="0" err="1" smtClean="0"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πόρῳ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γλώττῃ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χείλεσιν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Β</a:t>
            </a:r>
            <a:r>
              <a:rPr lang="el-GR" i="1" dirty="0" err="1" smtClean="0">
                <a:latin typeface="Palatino Linotype" pitchFamily="18" charset="0"/>
              </a:rPr>
              <a:t>ροτὸς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ὑπάρχων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οὐράνιος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Γ</a:t>
            </a:r>
            <a:r>
              <a:rPr lang="el-GR" i="1" dirty="0" smtClean="0">
                <a:latin typeface="Palatino Linotype" pitchFamily="18" charset="0"/>
              </a:rPr>
              <a:t>νωρίζει </a:t>
            </a:r>
            <a:r>
              <a:rPr lang="el-GR" i="1" dirty="0" err="1" smtClean="0">
                <a:latin typeface="Palatino Linotype" pitchFamily="18" charset="0"/>
              </a:rPr>
              <a:t>πᾶσα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ἡφήλιος</a:t>
            </a:r>
            <a:r>
              <a:rPr lang="el-GR" i="1" dirty="0" smtClean="0">
                <a:latin typeface="Palatino Linotype" pitchFamily="18" charset="0"/>
              </a:rPr>
              <a:t> / Τριάδα </a:t>
            </a:r>
            <a:r>
              <a:rPr lang="el-GR" i="1" dirty="0" err="1" smtClean="0">
                <a:latin typeface="Palatino Linotype" pitchFamily="18" charset="0"/>
              </a:rPr>
              <a:t>σέβω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ἄκτιστον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Ἀσπόρως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συνείληφας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err="1" smtClean="0">
                <a:latin typeface="Palatino Linotype" pitchFamily="18" charset="0"/>
              </a:rPr>
              <a:t>Δ</a:t>
            </a:r>
            <a:r>
              <a:rPr lang="el-GR" i="1" dirty="0" err="1" smtClean="0">
                <a:latin typeface="Palatino Linotype" pitchFamily="18" charset="0"/>
              </a:rPr>
              <a:t>έλτον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καρδίᾳ</a:t>
            </a:r>
            <a:r>
              <a:rPr lang="el-GR" i="1" dirty="0" smtClean="0">
                <a:latin typeface="Palatino Linotype" pitchFamily="18" charset="0"/>
              </a:rPr>
              <a:t>, κεκτημένος </a:t>
            </a:r>
            <a:r>
              <a:rPr lang="el-GR" i="1" dirty="0" err="1" smtClean="0">
                <a:latin typeface="Palatino Linotype" pitchFamily="18" charset="0"/>
              </a:rPr>
              <a:t>Θεόφρον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πολλῶν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ἀρετῶν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Ἔ</a:t>
            </a:r>
            <a:r>
              <a:rPr lang="el-GR" i="1" dirty="0" err="1" smtClean="0">
                <a:latin typeface="Palatino Linotype" pitchFamily="18" charset="0"/>
              </a:rPr>
              <a:t>δειξεν</a:t>
            </a:r>
            <a:r>
              <a:rPr lang="el-GR" i="1" dirty="0" smtClean="0">
                <a:latin typeface="Palatino Linotype" pitchFamily="18" charset="0"/>
              </a:rPr>
              <a:t> ἡ χάρις, </a:t>
            </a:r>
            <a:r>
              <a:rPr lang="el-GR" i="1" dirty="0" err="1" smtClean="0">
                <a:latin typeface="Palatino Linotype" pitchFamily="18" charset="0"/>
              </a:rPr>
              <a:t>ἐπὶ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σὲ</a:t>
            </a:r>
            <a:r>
              <a:rPr lang="el-GR" i="1" dirty="0" smtClean="0">
                <a:latin typeface="Palatino Linotype" pitchFamily="18" charset="0"/>
              </a:rPr>
              <a:t> παραδόξως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θαύματα / </a:t>
            </a:r>
            <a:r>
              <a:rPr lang="el-GR" b="1" i="1" dirty="0" err="1" smtClean="0">
                <a:latin typeface="Palatino Linotype" pitchFamily="18" charset="0"/>
              </a:rPr>
              <a:t>Ζ</a:t>
            </a:r>
            <a:r>
              <a:rPr lang="el-GR" i="1" dirty="0" err="1" smtClean="0">
                <a:latin typeface="Palatino Linotype" pitchFamily="18" charset="0"/>
              </a:rPr>
              <a:t>ῇς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πότμον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ὀνείροις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σαφῶς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ὀπτανόμενος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Ἵλεως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γενοῦ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μοι</a:t>
            </a:r>
            <a:r>
              <a:rPr lang="el-GR" i="1" dirty="0" smtClean="0">
                <a:latin typeface="Palatino Linotype" pitchFamily="18" charset="0"/>
              </a:rPr>
              <a:t>, Παναγία </a:t>
            </a:r>
            <a:r>
              <a:rPr lang="el-GR" i="1" dirty="0" err="1" smtClean="0">
                <a:latin typeface="Palatino Linotype" pitchFamily="18" charset="0"/>
              </a:rPr>
              <a:t>Τριὰς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Θεὸς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ἡμῶν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Νέμοις</a:t>
            </a:r>
            <a:r>
              <a:rPr lang="el-GR" i="1" dirty="0" smtClean="0">
                <a:latin typeface="Palatino Linotype" pitchFamily="18" charset="0"/>
              </a:rPr>
              <a:t> Θεοτόκε, σωτηρίας </a:t>
            </a:r>
            <a:r>
              <a:rPr lang="el-GR" i="1" dirty="0" err="1" smtClean="0">
                <a:latin typeface="Palatino Linotype" pitchFamily="18" charset="0"/>
              </a:rPr>
              <a:t>ἐλπίδα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δούλοις</a:t>
            </a:r>
            <a:r>
              <a:rPr lang="el-GR" i="1" dirty="0" smtClean="0">
                <a:latin typeface="Palatino Linotype" pitchFamily="18" charset="0"/>
              </a:rPr>
              <a:t> σου // </a:t>
            </a:r>
            <a:r>
              <a:rPr lang="el-GR" b="1" i="1" dirty="0" smtClean="0">
                <a:latin typeface="Palatino Linotype" pitchFamily="18" charset="0"/>
              </a:rPr>
              <a:t>Ἡ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κλῆσίς</a:t>
            </a:r>
            <a:r>
              <a:rPr lang="el-GR" i="1" dirty="0" smtClean="0">
                <a:latin typeface="Palatino Linotype" pitchFamily="18" charset="0"/>
              </a:rPr>
              <a:t> μου μόνη </a:t>
            </a:r>
            <a:r>
              <a:rPr lang="el-GR" i="1" dirty="0" err="1" smtClean="0">
                <a:latin typeface="Palatino Linotype" pitchFamily="18" charset="0"/>
              </a:rPr>
              <a:t>ἀληθῶς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Θ</a:t>
            </a:r>
            <a:r>
              <a:rPr lang="el-GR" i="1" dirty="0" err="1" smtClean="0">
                <a:latin typeface="Palatino Linotype" pitchFamily="18" charset="0"/>
              </a:rPr>
              <a:t>ρόνῳ</a:t>
            </a:r>
            <a:r>
              <a:rPr lang="el-GR" i="1" dirty="0" smtClean="0">
                <a:latin typeface="Palatino Linotype" pitchFamily="18" charset="0"/>
              </a:rPr>
              <a:t> παριστάμενος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Ἰ</a:t>
            </a:r>
            <a:r>
              <a:rPr lang="el-GR" i="1" dirty="0" err="1" smtClean="0">
                <a:latin typeface="Palatino Linotype" pitchFamily="18" charset="0"/>
              </a:rPr>
              <a:t>άματα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βρύεις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πανταχοῦ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Ἀνάρχου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Θεότητος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ἀρχήν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Σὺ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ὄντως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ἐπέκεινα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βροτῶν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smtClean="0">
                <a:latin typeface="Palatino Linotype" pitchFamily="18" charset="0"/>
              </a:rPr>
              <a:t>Κ</a:t>
            </a:r>
            <a:r>
              <a:rPr lang="el-GR" i="1" dirty="0" smtClean="0">
                <a:latin typeface="Palatino Linotype" pitchFamily="18" charset="0"/>
              </a:rPr>
              <a:t>ηρύττει σου Πάτερ,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θαύματα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Λ</a:t>
            </a:r>
            <a:r>
              <a:rPr lang="el-GR" i="1" dirty="0" err="1" smtClean="0">
                <a:latin typeface="Palatino Linotype" pitchFamily="18" charset="0"/>
              </a:rPr>
              <a:t>ιμὴν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χηρῶν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Πατὴρ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ὀρφανῶν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Μ</a:t>
            </a:r>
            <a:r>
              <a:rPr lang="el-GR" i="1" dirty="0" err="1" smtClean="0">
                <a:latin typeface="Palatino Linotype" pitchFamily="18" charset="0"/>
              </a:rPr>
              <a:t>ετέστης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γῆς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πρὸς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ἀΰλους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σκηνάς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Συνάναρχα</a:t>
            </a:r>
            <a:r>
              <a:rPr lang="el-GR" i="1" dirty="0" smtClean="0">
                <a:latin typeface="Palatino Linotype" pitchFamily="18" charset="0"/>
              </a:rPr>
              <a:t> τρία, </a:t>
            </a:r>
            <a:r>
              <a:rPr lang="el-GR" i="1" dirty="0" err="1" smtClean="0">
                <a:latin typeface="Palatino Linotype" pitchFamily="18" charset="0"/>
              </a:rPr>
              <a:t>ὁμόθρονα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μέν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Βροτῶν</a:t>
            </a:r>
            <a:r>
              <a:rPr lang="el-GR" i="1" dirty="0" smtClean="0">
                <a:latin typeface="Palatino Linotype" pitchFamily="18" charset="0"/>
              </a:rPr>
              <a:t> σωτηρία,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πάντων </a:t>
            </a:r>
            <a:r>
              <a:rPr lang="el-GR" i="1" dirty="0" err="1" smtClean="0">
                <a:latin typeface="Palatino Linotype" pitchFamily="18" charset="0"/>
              </a:rPr>
              <a:t>ἐλπίς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="1" i="1" dirty="0" smtClean="0">
                <a:latin typeface="Palatino Linotype" pitchFamily="18" charset="0"/>
              </a:rPr>
              <a:t>Ν</a:t>
            </a:r>
            <a:r>
              <a:rPr lang="el-GR" i="1" dirty="0" smtClean="0">
                <a:latin typeface="Palatino Linotype" pitchFamily="18" charset="0"/>
              </a:rPr>
              <a:t>έος </a:t>
            </a:r>
            <a:r>
              <a:rPr lang="el-GR" i="1" dirty="0" err="1" smtClean="0">
                <a:latin typeface="Palatino Linotype" pitchFamily="18" charset="0"/>
              </a:rPr>
              <a:t>Ἀβραάμ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ἐδείχθης</a:t>
            </a:r>
            <a:r>
              <a:rPr lang="el-GR" i="1" dirty="0" smtClean="0">
                <a:latin typeface="Palatino Linotype" pitchFamily="18" charset="0"/>
              </a:rPr>
              <a:t> Νικόλαε / </a:t>
            </a:r>
            <a:r>
              <a:rPr lang="el-GR" b="1" i="1" dirty="0" smtClean="0">
                <a:latin typeface="Palatino Linotype" pitchFamily="18" charset="0"/>
              </a:rPr>
              <a:t>Ξ</a:t>
            </a:r>
            <a:r>
              <a:rPr lang="el-GR" i="1" dirty="0" smtClean="0">
                <a:latin typeface="Palatino Linotype" pitchFamily="18" charset="0"/>
              </a:rPr>
              <a:t>ένα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φρικτά, </a:t>
            </a:r>
            <a:r>
              <a:rPr lang="el-GR" i="1" dirty="0" err="1" smtClean="0">
                <a:latin typeface="Palatino Linotype" pitchFamily="18" charset="0"/>
              </a:rPr>
              <a:t>ἐργάζῃ</a:t>
            </a:r>
            <a:r>
              <a:rPr lang="el-GR" i="1" dirty="0" smtClean="0">
                <a:latin typeface="Palatino Linotype" pitchFamily="18" charset="0"/>
              </a:rPr>
              <a:t> τεράστια / </a:t>
            </a:r>
            <a:r>
              <a:rPr lang="el-GR" b="1" i="1" dirty="0" err="1" smtClean="0">
                <a:latin typeface="Palatino Linotype" pitchFamily="18" charset="0"/>
              </a:rPr>
              <a:t>Ὄ</a:t>
            </a:r>
            <a:r>
              <a:rPr lang="el-GR" i="1" dirty="0" err="1" smtClean="0">
                <a:latin typeface="Palatino Linotype" pitchFamily="18" charset="0"/>
              </a:rPr>
              <a:t>μματι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νοός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προβλέπων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μέλλοντα / </a:t>
            </a:r>
            <a:r>
              <a:rPr lang="el-GR" i="1" dirty="0" err="1" smtClean="0">
                <a:latin typeface="Palatino Linotype" pitchFamily="18" charset="0"/>
              </a:rPr>
              <a:t>Σέβω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τιμῶ</a:t>
            </a:r>
            <a:r>
              <a:rPr lang="el-GR" i="1" dirty="0" smtClean="0">
                <a:latin typeface="Palatino Linotype" pitchFamily="18" charset="0"/>
              </a:rPr>
              <a:t>, Τριάδα </a:t>
            </a:r>
            <a:r>
              <a:rPr lang="el-GR" i="1" dirty="0" err="1" smtClean="0">
                <a:latin typeface="Palatino Linotype" pitchFamily="18" charset="0"/>
              </a:rPr>
              <a:t>ἀμέριστον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Κλίνας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οὐρανούς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μήτρᾳ</a:t>
            </a:r>
            <a:r>
              <a:rPr lang="el-GR" i="1" dirty="0" smtClean="0">
                <a:latin typeface="Palatino Linotype" pitchFamily="18" charset="0"/>
              </a:rPr>
              <a:t> σου Πάναγνε // </a:t>
            </a:r>
            <a:r>
              <a:rPr lang="el-GR" b="1" i="1" dirty="0" smtClean="0">
                <a:latin typeface="Palatino Linotype" pitchFamily="18" charset="0"/>
              </a:rPr>
              <a:t>Π</a:t>
            </a:r>
            <a:r>
              <a:rPr lang="el-GR" i="1" dirty="0" smtClean="0">
                <a:latin typeface="Palatino Linotype" pitchFamily="18" charset="0"/>
              </a:rPr>
              <a:t>αντοίων </a:t>
            </a:r>
            <a:r>
              <a:rPr lang="el-GR" i="1" dirty="0" err="1" smtClean="0">
                <a:latin typeface="Palatino Linotype" pitchFamily="18" charset="0"/>
              </a:rPr>
              <a:t>χαλεπῶν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τε</a:t>
            </a:r>
            <a:r>
              <a:rPr lang="el-GR" i="1" dirty="0" smtClean="0">
                <a:latin typeface="Palatino Linotype" pitchFamily="18" charset="0"/>
              </a:rPr>
              <a:t> νοσημάτων / </a:t>
            </a:r>
            <a:r>
              <a:rPr lang="el-GR" b="1" i="1" dirty="0" err="1" smtClean="0">
                <a:latin typeface="Palatino Linotype" pitchFamily="18" charset="0"/>
              </a:rPr>
              <a:t>Ῥ</a:t>
            </a:r>
            <a:r>
              <a:rPr lang="el-GR" i="1" dirty="0" err="1" smtClean="0">
                <a:latin typeface="Palatino Linotype" pitchFamily="18" charset="0"/>
              </a:rPr>
              <a:t>υσάμενος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πάλαι </a:t>
            </a:r>
            <a:r>
              <a:rPr lang="el-GR" i="1" dirty="0" err="1" smtClean="0">
                <a:latin typeface="Palatino Linotype" pitchFamily="18" charset="0"/>
              </a:rPr>
              <a:t>στρατηλάτας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smtClean="0">
                <a:latin typeface="Palatino Linotype" pitchFamily="18" charset="0"/>
              </a:rPr>
              <a:t>Σ</a:t>
            </a:r>
            <a:r>
              <a:rPr lang="el-GR" i="1" dirty="0" smtClean="0">
                <a:latin typeface="Palatino Linotype" pitchFamily="18" charset="0"/>
              </a:rPr>
              <a:t>οφίας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κρατῆρι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πλησιάσας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Τριὰς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ἀνυμνοῦμεν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τρισαγία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πάντων </a:t>
            </a:r>
            <a:r>
              <a:rPr lang="el-GR" i="1" dirty="0" err="1" smtClean="0">
                <a:latin typeface="Palatino Linotype" pitchFamily="18" charset="0"/>
              </a:rPr>
              <a:t>δεχομένη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δεήσεις // </a:t>
            </a:r>
            <a:r>
              <a:rPr lang="el-GR" b="1" i="1" dirty="0" smtClean="0">
                <a:latin typeface="Palatino Linotype" pitchFamily="18" charset="0"/>
              </a:rPr>
              <a:t>Τ</a:t>
            </a:r>
            <a:r>
              <a:rPr lang="el-GR" i="1" dirty="0" smtClean="0">
                <a:latin typeface="Palatino Linotype" pitchFamily="18" charset="0"/>
              </a:rPr>
              <a:t>άγματα </a:t>
            </a:r>
            <a:r>
              <a:rPr lang="el-GR" i="1" dirty="0" err="1" smtClean="0">
                <a:latin typeface="Palatino Linotype" pitchFamily="18" charset="0"/>
              </a:rPr>
              <a:t>Πατριαρχῶν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Ἀποστόλων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Ὕ</a:t>
            </a:r>
            <a:r>
              <a:rPr lang="el-GR" i="1" dirty="0" err="1" smtClean="0">
                <a:latin typeface="Palatino Linotype" pitchFamily="18" charset="0"/>
              </a:rPr>
              <a:t>ψιστε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Παμβασιλεῦ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μεγαλοκράτορ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Φ</a:t>
            </a:r>
            <a:r>
              <a:rPr lang="el-GR" i="1" dirty="0" err="1" smtClean="0">
                <a:latin typeface="Palatino Linotype" pitchFamily="18" charset="0"/>
              </a:rPr>
              <a:t>ωτὶ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ἐλλαμφθεὶς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ἀπροσίτῳ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Ζωὴν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ζωὰς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ἓν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τρία </a:t>
            </a:r>
            <a:r>
              <a:rPr lang="el-GR" i="1" dirty="0" err="1" smtClean="0">
                <a:latin typeface="Palatino Linotype" pitchFamily="18" charset="0"/>
              </a:rPr>
              <a:t>φῶτα</a:t>
            </a:r>
            <a:r>
              <a:rPr lang="el-GR" i="1" dirty="0" smtClean="0">
                <a:latin typeface="Palatino Linotype" pitchFamily="18" charset="0"/>
              </a:rPr>
              <a:t> / Πράγματος </a:t>
            </a:r>
            <a:r>
              <a:rPr lang="el-GR" i="1" dirty="0" err="1" smtClean="0">
                <a:latin typeface="Palatino Linotype" pitchFamily="18" charset="0"/>
              </a:rPr>
              <a:t>ξενοπρεποῦς</a:t>
            </a:r>
            <a:r>
              <a:rPr lang="el-GR" i="1" dirty="0" smtClean="0">
                <a:latin typeface="Palatino Linotype" pitchFamily="18" charset="0"/>
              </a:rPr>
              <a:t> ἡ Βάτος τύπον // </a:t>
            </a:r>
            <a:r>
              <a:rPr lang="el-GR" b="1" i="1" dirty="0" err="1" smtClean="0">
                <a:latin typeface="Palatino Linotype" pitchFamily="18" charset="0"/>
              </a:rPr>
              <a:t>Χ</a:t>
            </a:r>
            <a:r>
              <a:rPr lang="el-GR" i="1" dirty="0" err="1" smtClean="0">
                <a:latin typeface="Palatino Linotype" pitchFamily="18" charset="0"/>
              </a:rPr>
              <a:t>ορεύσατε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πνεύματι</a:t>
            </a:r>
            <a:r>
              <a:rPr lang="el-GR" i="1" dirty="0" smtClean="0">
                <a:latin typeface="Palatino Linotype" pitchFamily="18" charset="0"/>
              </a:rPr>
              <a:t>, πάντες φιλέορτοι / </a:t>
            </a:r>
            <a:r>
              <a:rPr lang="el-GR" b="1" i="1" dirty="0" err="1" smtClean="0">
                <a:latin typeface="Palatino Linotype" pitchFamily="18" charset="0"/>
              </a:rPr>
              <a:t>Ψ</a:t>
            </a:r>
            <a:r>
              <a:rPr lang="el-GR" i="1" dirty="0" err="1" smtClean="0">
                <a:latin typeface="Palatino Linotype" pitchFamily="18" charset="0"/>
              </a:rPr>
              <a:t>αλάτωσαν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ὕμνοις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πέρατα </a:t>
            </a:r>
            <a:r>
              <a:rPr lang="el-GR" i="1" dirty="0" err="1" smtClean="0">
                <a:latin typeface="Palatino Linotype" pitchFamily="18" charset="0"/>
              </a:rPr>
              <a:t>ἅπαντα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b="1" i="1" dirty="0" err="1" smtClean="0">
                <a:latin typeface="Palatino Linotype" pitchFamily="18" charset="0"/>
              </a:rPr>
              <a:t>Ὡ</a:t>
            </a:r>
            <a:r>
              <a:rPr lang="el-GR" i="1" dirty="0" err="1" smtClean="0">
                <a:latin typeface="Palatino Linotype" pitchFamily="18" charset="0"/>
              </a:rPr>
              <a:t>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ἄξιον</a:t>
            </a:r>
            <a:r>
              <a:rPr lang="el-GR" i="1" dirty="0" smtClean="0">
                <a:latin typeface="Palatino Linotype" pitchFamily="18" charset="0"/>
              </a:rPr>
              <a:t> δέχου,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ὕμνον</a:t>
            </a:r>
            <a:r>
              <a:rPr lang="el-GR" i="1" dirty="0" smtClean="0">
                <a:latin typeface="Palatino Linotype" pitchFamily="18" charset="0"/>
              </a:rPr>
              <a:t> Νικόλαε / </a:t>
            </a:r>
            <a:r>
              <a:rPr lang="el-GR" i="1" dirty="0" err="1" smtClean="0">
                <a:latin typeface="Palatino Linotype" pitchFamily="18" charset="0"/>
              </a:rPr>
              <a:t>Ἑνίζεται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ὁμοουσίῳ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θελήματι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Τριὰς</a:t>
            </a:r>
            <a:r>
              <a:rPr lang="el-GR" i="1" dirty="0" smtClean="0">
                <a:latin typeface="Palatino Linotype" pitchFamily="18" charset="0"/>
              </a:rPr>
              <a:t> μερίζεται / </a:t>
            </a:r>
            <a:r>
              <a:rPr lang="el-GR" i="1" dirty="0" err="1" smtClean="0">
                <a:latin typeface="Palatino Linotype" pitchFamily="18" charset="0"/>
              </a:rPr>
              <a:t>Διέσωσται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πᾶσα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κτίσις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τόκῳ</a:t>
            </a:r>
            <a:r>
              <a:rPr lang="el-GR" i="1" dirty="0" smtClean="0">
                <a:latin typeface="Palatino Linotype" pitchFamily="18" charset="0"/>
              </a:rPr>
              <a:t> σου.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Τὴν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Σοφίαν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Λόγον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Ποταμὸν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ἰαμάτων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ὑπερχειλῆ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πηγήν</a:t>
            </a:r>
            <a:r>
              <a:rPr lang="el-GR" i="1" dirty="0" smtClean="0">
                <a:latin typeface="Palatino Linotype" pitchFamily="18" charset="0"/>
              </a:rPr>
              <a:t> σε θαυμάτων </a:t>
            </a:r>
            <a:r>
              <a:rPr lang="el-GR" i="1" dirty="0" err="1" smtClean="0">
                <a:latin typeface="Palatino Linotype" pitchFamily="18" charset="0"/>
              </a:rPr>
              <a:t>ἀνελλιπῆ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Σοφίαν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γαστρί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συλλαβοῦσα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ἀφράστως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Μήτηρ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Ἡ </a:t>
            </a:r>
            <a:r>
              <a:rPr lang="el-GR" b="1" dirty="0" smtClean="0">
                <a:latin typeface="Palatino Linotype" pitchFamily="18" charset="0"/>
              </a:rPr>
              <a:t>Παρθένος σήμερον: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Ἅγιε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ἱερουργὸς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ἀνεδείχθης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aseline="30000" dirty="0" smtClean="0">
                <a:latin typeface="Palatino Linotype" pitchFamily="18" charset="0"/>
              </a:rPr>
              <a:t>3</a:t>
            </a:r>
            <a:r>
              <a:rPr lang="el-GR" i="1" dirty="0" smtClean="0">
                <a:latin typeface="Palatino Linotype" pitchFamily="18" charset="0"/>
              </a:rPr>
              <a:t>Ἀνυμνήσωμεν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Ἱεράρχην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λαοὶ</a:t>
            </a:r>
            <a:r>
              <a:rPr lang="el-GR" i="1" dirty="0" smtClean="0">
                <a:latin typeface="Palatino Linotype" pitchFamily="18" charset="0"/>
              </a:rPr>
              <a:t> ποιμένα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διδάσκαλον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dirty="0" err="1" smtClean="0">
                <a:latin typeface="Palatino Linotype" pitchFamily="18" charset="0"/>
              </a:rPr>
              <a:t>Οὖτος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ὑπῆρχεν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τοῖς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χρόνοις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Διοκλητιανοῦ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Μαξιμιανοῦ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τῶν</a:t>
            </a:r>
            <a:r>
              <a:rPr lang="el-GR" dirty="0" smtClean="0">
                <a:latin typeface="Palatino Linotype" pitchFamily="18" charset="0"/>
              </a:rPr>
              <a:t> τυράννων, </a:t>
            </a:r>
            <a:r>
              <a:rPr lang="el-GR" dirty="0" err="1" smtClean="0">
                <a:latin typeface="Palatino Linotype" pitchFamily="18" charset="0"/>
              </a:rPr>
              <a:t>πρότερον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τῇ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μοναδκῇ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πολιτείᾳ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διαπρέψας...δοξάζοντες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εὐλογοῦντες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τὸν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Θεόν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πιστῷ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θεράποντι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εὐχαριστίαν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ἀπονέμοντες</a:t>
            </a:r>
            <a:r>
              <a:rPr lang="el-GR" dirty="0" smtClean="0">
                <a:latin typeface="Palatino Linotype" pitchFamily="18" charset="0"/>
              </a:rPr>
              <a:t> / </a:t>
            </a:r>
            <a:r>
              <a:rPr lang="el-GR" dirty="0" err="1" smtClean="0">
                <a:latin typeface="Palatino Linotype" pitchFamily="18" charset="0"/>
              </a:rPr>
              <a:t>Σοφόν</a:t>
            </a:r>
            <a:r>
              <a:rPr lang="el-GR" dirty="0" smtClean="0">
                <a:latin typeface="Palatino Linotype" pitchFamily="18" charset="0"/>
              </a:rPr>
              <a:t> τι </a:t>
            </a:r>
            <a:r>
              <a:rPr lang="el-GR" dirty="0" err="1" smtClean="0">
                <a:latin typeface="Palatino Linotype" pitchFamily="18" charset="0"/>
              </a:rPr>
              <a:t>χρῆμα</a:t>
            </a:r>
            <a:r>
              <a:rPr lang="el-GR" dirty="0" smtClean="0">
                <a:latin typeface="Palatino Linotype" pitchFamily="18" charset="0"/>
              </a:rPr>
              <a:t> ζωγράφων </a:t>
            </a:r>
            <a:r>
              <a:rPr lang="el-GR" dirty="0" err="1" smtClean="0">
                <a:latin typeface="Palatino Linotype" pitchFamily="18" charset="0"/>
              </a:rPr>
              <a:t>χείρ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δεινὴ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μὲν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μιμήσασθαι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ἀλήθειαν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δεινὴ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δὲ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τῶν</a:t>
            </a:r>
            <a:r>
              <a:rPr lang="el-GR" dirty="0" smtClean="0">
                <a:latin typeface="Palatino Linotype" pitchFamily="18" charset="0"/>
              </a:rPr>
              <a:t> πραγμάτων </a:t>
            </a:r>
            <a:r>
              <a:rPr lang="el-GR" dirty="0" err="1" smtClean="0">
                <a:latin typeface="Palatino Linotype" pitchFamily="18" charset="0"/>
              </a:rPr>
              <a:t>ἐναργῆ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παραστῆσαι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τὰ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σύμβολα...μεθ</a:t>
            </a:r>
            <a:r>
              <a:rPr lang="el-GR" dirty="0" smtClean="0">
                <a:latin typeface="Palatino Linotype" pitchFamily="18" charset="0"/>
              </a:rPr>
              <a:t>’ </a:t>
            </a:r>
            <a:r>
              <a:rPr lang="el-GR" dirty="0" err="1" smtClean="0">
                <a:latin typeface="Palatino Linotype" pitchFamily="18" charset="0"/>
              </a:rPr>
              <a:t>οὗ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Πατρὶ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ἅμα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Ἁγίῳ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ἀγαθῷ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ζωοποιῷ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Πνεύματι</a:t>
            </a:r>
            <a:r>
              <a:rPr lang="el-GR" dirty="0" smtClean="0">
                <a:latin typeface="Palatino Linotype" pitchFamily="18" charset="0"/>
              </a:rPr>
              <a:t>, δόξα, κράτος, </a:t>
            </a:r>
            <a:r>
              <a:rPr lang="el-GR" dirty="0" err="1" smtClean="0">
                <a:latin typeface="Palatino Linotype" pitchFamily="18" charset="0"/>
              </a:rPr>
              <a:t>τιμὴ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προσκύνησις, </a:t>
            </a:r>
            <a:r>
              <a:rPr lang="el-GR" dirty="0" err="1" smtClean="0">
                <a:latin typeface="Palatino Linotype" pitchFamily="18" charset="0"/>
              </a:rPr>
              <a:t>νῦν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ἀεί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εἰς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τοὺς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αἰῶνας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τῶν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αἰώνων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dirty="0" err="1" smtClean="0">
                <a:latin typeface="Palatino Linotype" pitchFamily="18" charset="0"/>
              </a:rPr>
              <a:t>Ἀμήν</a:t>
            </a:r>
            <a:r>
              <a:rPr lang="el-GR" dirty="0" smtClean="0">
                <a:latin typeface="Palatino Linotype" pitchFamily="18" charset="0"/>
              </a:rPr>
              <a:t>. 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Γυναῖκες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ἀκουτίσθητε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μέγαν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ἀρχιποίμενα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Ἱεράρχην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ἅπαντες</a:t>
            </a:r>
            <a:r>
              <a:rPr lang="el-GR" i="1" dirty="0" smtClean="0">
                <a:latin typeface="Palatino Linotype" pitchFamily="18" charset="0"/>
              </a:rPr>
              <a:t> / Μεγάλως σε </a:t>
            </a:r>
            <a:r>
              <a:rPr lang="el-GR" i="1" dirty="0" err="1" smtClean="0">
                <a:latin typeface="Palatino Linotype" pitchFamily="18" charset="0"/>
              </a:rPr>
              <a:t>ἐδόξασεν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θαύμασιν</a:t>
            </a:r>
            <a:r>
              <a:rPr lang="el-GR" i="1" dirty="0" smtClean="0">
                <a:latin typeface="Palatino Linotype" pitchFamily="18" charset="0"/>
              </a:rPr>
              <a:t> ὁ Κύριος / </a:t>
            </a:r>
            <a:r>
              <a:rPr lang="el-GR" i="1" dirty="0" err="1" smtClean="0">
                <a:latin typeface="Palatino Linotype" pitchFamily="18" charset="0"/>
              </a:rPr>
              <a:t>Σοφίαν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ἐνυπόστατον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ὑπερούσιον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οὐρανίων</a:t>
            </a:r>
            <a:r>
              <a:rPr lang="el-GR" b="1" dirty="0" smtClean="0">
                <a:latin typeface="Palatino Linotype" pitchFamily="18" charset="0"/>
              </a:rPr>
              <a:t> ταγμάτων: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Ἐκκλησίας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ἄνθη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περιϊπτάμενος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διπλοΐδος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ὡραιότητα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ἀθεάτων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κάλλη, περιεχόμενος 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ὀνείρῳ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ἐπέστης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εὐσεβεῖ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Βασιλεῖ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aseline="30000" dirty="0" smtClean="0">
                <a:latin typeface="Palatino Linotype" pitchFamily="18" charset="0"/>
              </a:rPr>
              <a:t>5</a:t>
            </a:r>
            <a:r>
              <a:rPr lang="el-GR" i="1" dirty="0" smtClean="0">
                <a:latin typeface="Palatino Linotype" pitchFamily="18" charset="0"/>
              </a:rPr>
              <a:t>Σαλπίσωμεν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σάλπιγγι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ᾀσμάτων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σκιρτήσωμεν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ἑόρτια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χορεύσωμεν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ἀγαλλόμενοι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baseline="30000" dirty="0" smtClean="0">
                <a:latin typeface="Palatino Linotype" pitchFamily="18" charset="0"/>
              </a:rPr>
              <a:t>5</a:t>
            </a:r>
            <a:r>
              <a:rPr lang="el-GR" i="1" dirty="0" smtClean="0">
                <a:latin typeface="Palatino Linotype" pitchFamily="18" charset="0"/>
              </a:rPr>
              <a:t>Σαλπίσωμεν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σάλπιγγι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ᾀσμάτων</a:t>
            </a:r>
            <a:r>
              <a:rPr lang="el-GR" i="1" dirty="0" smtClean="0">
                <a:latin typeface="Palatino Linotype" pitchFamily="18" charset="0"/>
              </a:rPr>
              <a:t>· προκύψασα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ἄνωθεν</a:t>
            </a:r>
            <a:r>
              <a:rPr lang="el-GR" i="1" dirty="0" smtClean="0">
                <a:latin typeface="Palatino Linotype" pitchFamily="18" charset="0"/>
              </a:rPr>
              <a:t>, ἡ παντάνασσα Μητροπάρθενος.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aseline="30000" dirty="0" smtClean="0">
                <a:latin typeface="Palatino Linotype" pitchFamily="18" charset="0"/>
              </a:rPr>
              <a:t>	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Εὖ </a:t>
            </a:r>
            <a:r>
              <a:rPr lang="el-GR" i="1" dirty="0" err="1" smtClean="0">
                <a:latin typeface="Palatino Linotype" pitchFamily="18" charset="0"/>
              </a:rPr>
              <a:t>δοῦλε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ἀγαθὲ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πιστέ / </a:t>
            </a:r>
            <a:r>
              <a:rPr lang="el-GR" baseline="30000" dirty="0" smtClean="0">
                <a:latin typeface="Palatino Linotype" pitchFamily="18" charset="0"/>
              </a:rPr>
              <a:t>8</a:t>
            </a:r>
            <a:r>
              <a:rPr lang="el-GR" i="1" dirty="0" smtClean="0">
                <a:latin typeface="Palatino Linotype" pitchFamily="18" charset="0"/>
              </a:rPr>
              <a:t>Εἰς </a:t>
            </a:r>
            <a:r>
              <a:rPr lang="el-GR" i="1" dirty="0" err="1" smtClean="0">
                <a:latin typeface="Palatino Linotype" pitchFamily="18" charset="0"/>
              </a:rPr>
              <a:t>αἶνον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ἔδραμες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Νικόλαε // </a:t>
            </a:r>
            <a:r>
              <a:rPr lang="el-GR" baseline="30000" dirty="0" smtClean="0">
                <a:latin typeface="Palatino Linotype" pitchFamily="18" charset="0"/>
              </a:rPr>
              <a:t>8</a:t>
            </a:r>
            <a:r>
              <a:rPr lang="el-GR" i="1" dirty="0" smtClean="0">
                <a:latin typeface="Palatino Linotype" pitchFamily="18" charset="0"/>
              </a:rPr>
              <a:t>Τῶν </a:t>
            </a:r>
            <a:r>
              <a:rPr lang="el-GR" i="1" dirty="0" err="1" smtClean="0">
                <a:latin typeface="Palatino Linotype" pitchFamily="18" charset="0"/>
              </a:rPr>
              <a:t>ἀνδραγαθημάτων</a:t>
            </a:r>
            <a:r>
              <a:rPr lang="el-GR" i="1" dirty="0" smtClean="0">
                <a:latin typeface="Palatino Linotype" pitchFamily="18" charset="0"/>
              </a:rPr>
              <a:t> σου, </a:t>
            </a:r>
            <a:r>
              <a:rPr lang="el-GR" i="1" dirty="0" err="1" smtClean="0">
                <a:latin typeface="Palatino Linotype" pitchFamily="18" charset="0"/>
              </a:rPr>
              <a:t>Ὅσιε</a:t>
            </a:r>
            <a:r>
              <a:rPr lang="el-GR" i="1" dirty="0" smtClean="0">
                <a:latin typeface="Palatino Linotype" pitchFamily="18" charset="0"/>
              </a:rPr>
              <a:t> Πάτερ.  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 algn="just"/>
            <a:r>
              <a:rPr lang="en-US" dirty="0" smtClean="0">
                <a:latin typeface="Bodoni MT" pitchFamily="18" charset="0"/>
              </a:rPr>
              <a:t>Can </a:t>
            </a:r>
            <a:r>
              <a:rPr lang="en-US" dirty="0" smtClean="0">
                <a:latin typeface="Bodoni MT" pitchFamily="18" charset="0"/>
              </a:rPr>
              <a:t>the cataloguing work be embellished with references to the included O.T. readings and all non poetic elements (e.g. </a:t>
            </a:r>
            <a:r>
              <a:rPr lang="en-US" dirty="0" err="1" smtClean="0">
                <a:latin typeface="Bodoni MT" pitchFamily="18" charset="0"/>
              </a:rPr>
              <a:t>Synaxarion</a:t>
            </a:r>
            <a:r>
              <a:rPr lang="en-US" dirty="0" smtClean="0">
                <a:latin typeface="Bodoni MT" pitchFamily="18" charset="0"/>
              </a:rPr>
              <a:t>)? </a:t>
            </a:r>
          </a:p>
          <a:p>
            <a:pPr lvl="1" algn="just">
              <a:buNone/>
            </a:pPr>
            <a:endParaRPr lang="el-GR" dirty="0" smtClean="0"/>
          </a:p>
          <a:p>
            <a:pPr algn="just"/>
            <a:r>
              <a:rPr lang="en-US" dirty="0" smtClean="0">
                <a:latin typeface="Bodoni MT" pitchFamily="18" charset="0"/>
              </a:rPr>
              <a:t>With </a:t>
            </a:r>
            <a:r>
              <a:rPr lang="en-US" dirty="0" smtClean="0">
                <a:latin typeface="Bodoni MT" pitchFamily="18" charset="0"/>
              </a:rPr>
              <a:t>regards to </a:t>
            </a:r>
            <a:r>
              <a:rPr lang="en-US" dirty="0" err="1" smtClean="0">
                <a:latin typeface="Bodoni MT" pitchFamily="18" charset="0"/>
              </a:rPr>
              <a:t>hymnographical</a:t>
            </a:r>
            <a:r>
              <a:rPr lang="en-US" dirty="0" smtClean="0">
                <a:latin typeface="Bodoni MT" pitchFamily="18" charset="0"/>
              </a:rPr>
              <a:t> material, references to standard </a:t>
            </a:r>
            <a:r>
              <a:rPr lang="en-US" dirty="0" smtClean="0">
                <a:latin typeface="Bodoni MT" pitchFamily="18" charset="0"/>
              </a:rPr>
              <a:t>editions </a:t>
            </a:r>
            <a:r>
              <a:rPr lang="en-US" dirty="0" smtClean="0">
                <a:latin typeface="Bodoni MT" pitchFamily="18" charset="0"/>
              </a:rPr>
              <a:t>should be provided, and in the same time new material adequately documented. 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	</a:t>
            </a:r>
            <a:r>
              <a:rPr lang="el-GR" b="1" dirty="0" err="1" smtClean="0">
                <a:latin typeface="Palatino Linotype" pitchFamily="18" charset="0"/>
              </a:rPr>
              <a:t>Μηνὶ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Φεβρουαρίῳ</a:t>
            </a:r>
            <a:r>
              <a:rPr lang="el-GR" b="1" dirty="0" smtClean="0">
                <a:latin typeface="Palatino Linotype" pitchFamily="18" charset="0"/>
              </a:rPr>
              <a:t> ιδ’,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Αὐξεντίου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 νέου μάρτυρος &lt;Νικολάου&gt;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ἀθλήσαντος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Ἱπποδρομίῳ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τῆς</a:t>
            </a:r>
            <a:r>
              <a:rPr lang="el-GR" b="1" dirty="0" smtClean="0">
                <a:latin typeface="Palatino Linotype" pitchFamily="18" charset="0"/>
              </a:rPr>
              <a:t> Κωνσταντινουπόλεως. </a:t>
            </a:r>
            <a:r>
              <a:rPr lang="el-GR" b="1" dirty="0" err="1" smtClean="0">
                <a:latin typeface="Palatino Linotype" pitchFamily="18" charset="0"/>
              </a:rPr>
              <a:t>Εἰς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τὸ</a:t>
            </a:r>
            <a:r>
              <a:rPr lang="el-GR" b="1" dirty="0" smtClean="0">
                <a:latin typeface="Palatino Linotype" pitchFamily="18" charset="0"/>
              </a:rPr>
              <a:t> Κύριε </a:t>
            </a:r>
            <a:r>
              <a:rPr lang="el-GR" b="1" dirty="0" err="1" smtClean="0">
                <a:latin typeface="Palatino Linotype" pitchFamily="18" charset="0"/>
              </a:rPr>
              <a:t>ἐκέκραξα</a:t>
            </a:r>
            <a:r>
              <a:rPr lang="el-GR" b="1" dirty="0" smtClean="0">
                <a:latin typeface="Palatino Linotype" pitchFamily="18" charset="0"/>
              </a:rPr>
              <a:t>, Στιχηρά.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δ’ </a:t>
            </a:r>
            <a:r>
              <a:rPr lang="el-GR" b="1" i="1" dirty="0" err="1" smtClean="0">
                <a:latin typeface="Palatino Linotype" pitchFamily="18" charset="0"/>
              </a:rPr>
              <a:t>Ὡς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γενναῖον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Μάρτυσιν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Αχιλλέας Χαλδαιάκης\Documents\Σ Υ Ν Ε Δ Ρ Ι Α\2011\CBM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001520" cy="3002280"/>
          </a:xfrm>
          <a:prstGeom prst="rect">
            <a:avLst/>
          </a:prstGeom>
          <a:noFill/>
        </p:spPr>
      </p:pic>
      <p:pic>
        <p:nvPicPr>
          <p:cNvPr id="3075" name="Picture 3" descr="C:\Users\Αχιλλέας Χαλδαιάκης\Documents\Σ Υ Ν Ε Δ Ρ Ι Α\2011\CBM\IMG_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32656"/>
            <a:ext cx="1727200" cy="2671763"/>
          </a:xfrm>
          <a:prstGeom prst="rect">
            <a:avLst/>
          </a:prstGeom>
          <a:noFill/>
        </p:spPr>
      </p:pic>
      <p:pic>
        <p:nvPicPr>
          <p:cNvPr id="3076" name="Picture 4" descr="C:\Users\Αχιλλέας Χαλδαιάκης\Documents\Σ Υ Ν Ε Δ Ρ Ι Α\2011\CBM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40"/>
            <a:ext cx="1900237" cy="2936875"/>
          </a:xfrm>
          <a:prstGeom prst="rect">
            <a:avLst/>
          </a:prstGeom>
          <a:noFill/>
        </p:spPr>
      </p:pic>
      <p:pic>
        <p:nvPicPr>
          <p:cNvPr id="3077" name="Picture 5" descr="C:\Users\Αχιλλέας Χαλδαιάκης\Documents\Σ Υ Ν Ε Δ Ρ Ι Α\2011\CBM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76672"/>
            <a:ext cx="1697037" cy="2535237"/>
          </a:xfrm>
          <a:prstGeom prst="rect">
            <a:avLst/>
          </a:prstGeom>
          <a:noFill/>
        </p:spPr>
      </p:pic>
      <p:pic>
        <p:nvPicPr>
          <p:cNvPr id="3078" name="Picture 6" descr="C:\Users\Αχιλλέας Χαλδαιάκης\Documents\Σ Υ Ν Ε Δ Ρ Ι Α\2011\CBM\IMG_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89040"/>
            <a:ext cx="1889125" cy="2509837"/>
          </a:xfrm>
          <a:prstGeom prst="rect">
            <a:avLst/>
          </a:prstGeom>
          <a:noFill/>
        </p:spPr>
      </p:pic>
      <p:pic>
        <p:nvPicPr>
          <p:cNvPr id="3079" name="Picture 7" descr="C:\Users\Αχιλλέας Χαλδαιάκης\Documents\Σ Υ Ν Ε Δ Ρ Ι Α\2011\CBM\IMG_00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3933056"/>
            <a:ext cx="1824037" cy="2295525"/>
          </a:xfrm>
          <a:prstGeom prst="rect">
            <a:avLst/>
          </a:prstGeom>
          <a:noFill/>
        </p:spPr>
      </p:pic>
      <p:pic>
        <p:nvPicPr>
          <p:cNvPr id="3080" name="Picture 8" descr="C:\Users\Αχιλλέας Χαλδαιάκης\Documents\Σ Υ Ν Ε Δ Ρ Ι Α\2011\CBM\IMG_0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3789040"/>
            <a:ext cx="1782763" cy="2428875"/>
          </a:xfrm>
          <a:prstGeom prst="rect">
            <a:avLst/>
          </a:prstGeom>
          <a:noFill/>
        </p:spPr>
      </p:pic>
      <p:pic>
        <p:nvPicPr>
          <p:cNvPr id="3081" name="Picture 9" descr="C:\Users\Αχιλλέας Χαλδαιάκης\Documents\Σ Υ Ν Ε Δ Ρ Ι Α\2011\CBM\IMG_00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6256" y="3717032"/>
            <a:ext cx="1778000" cy="253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Αχιλλέας Χαλδαιάκης\Documents\Σ Υ Ν Ε Δ Ρ Ι Α\2011\CBM\IMG_00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579880" cy="2336800"/>
          </a:xfrm>
          <a:prstGeom prst="rect">
            <a:avLst/>
          </a:prstGeom>
          <a:noFill/>
        </p:spPr>
      </p:pic>
      <p:pic>
        <p:nvPicPr>
          <p:cNvPr id="4099" name="Picture 3" descr="C:\Users\Αχιλλέας Χαλδαιάκης\Documents\Σ Υ Ν Ε Δ Ρ Ι Α\2011\CBM\IMG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2656"/>
            <a:ext cx="1768475" cy="2341563"/>
          </a:xfrm>
          <a:prstGeom prst="rect">
            <a:avLst/>
          </a:prstGeom>
          <a:noFill/>
        </p:spPr>
      </p:pic>
      <p:pic>
        <p:nvPicPr>
          <p:cNvPr id="4100" name="Picture 4" descr="C:\Users\Αχιλλέας Χαλδαιάκης\Documents\Σ Υ Ν Ε Δ Ρ Ι Α\2011\CBM\IMG_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1655763" cy="2473325"/>
          </a:xfrm>
          <a:prstGeom prst="rect">
            <a:avLst/>
          </a:prstGeom>
          <a:noFill/>
        </p:spPr>
      </p:pic>
      <p:pic>
        <p:nvPicPr>
          <p:cNvPr id="4101" name="Picture 5" descr="C:\Users\Αχιλλέας Χαλδαιάκης\Documents\Σ Υ Ν Ε Δ Ρ Ι Α\2011\CBM\IMG_0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1939925" cy="2498725"/>
          </a:xfrm>
          <a:prstGeom prst="rect">
            <a:avLst/>
          </a:prstGeom>
          <a:noFill/>
        </p:spPr>
      </p:pic>
      <p:pic>
        <p:nvPicPr>
          <p:cNvPr id="4102" name="Picture 6" descr="C:\Users\Αχιλλέας Χαλδαιάκης\Documents\Σ Υ Ν Ε Δ Ρ Ι Α\2011\CBM\IMG_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573016"/>
            <a:ext cx="1717675" cy="2417763"/>
          </a:xfrm>
          <a:prstGeom prst="rect">
            <a:avLst/>
          </a:prstGeom>
          <a:noFill/>
        </p:spPr>
      </p:pic>
      <p:pic>
        <p:nvPicPr>
          <p:cNvPr id="4103" name="Picture 7" descr="C:\Users\Αχιλλέας Χαλδαιάκης\Documents\Σ Υ Ν Ε Δ Ρ Ι Α\2011\CBM\IMG_00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3501008"/>
            <a:ext cx="1895475" cy="2570163"/>
          </a:xfrm>
          <a:prstGeom prst="rect">
            <a:avLst/>
          </a:prstGeom>
          <a:noFill/>
        </p:spPr>
      </p:pic>
      <p:pic>
        <p:nvPicPr>
          <p:cNvPr id="4104" name="Picture 8" descr="C:\Users\Αχιλλέας Χαλδαιάκης\Documents\Σ Υ Ν Ε Δ Ρ Ι Α\2011\CBM\IMG_00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573016"/>
            <a:ext cx="1778000" cy="2428875"/>
          </a:xfrm>
          <a:prstGeom prst="rect">
            <a:avLst/>
          </a:prstGeom>
          <a:noFill/>
        </p:spPr>
      </p:pic>
      <p:pic>
        <p:nvPicPr>
          <p:cNvPr id="4105" name="Picture 9" descr="C:\Users\Αχιλλέας Χαλδαιάκης\Documents\Σ Υ Ν Ε Δ Ρ Ι Α\2011\CBM\IMG_001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356992"/>
            <a:ext cx="1935163" cy="276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Αχιλλέας Χαλδαιάκης\Documents\Σ Υ Ν Ε Δ Ρ Ι Α\2011\CBM\IMG_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1803400" cy="2392680"/>
          </a:xfrm>
          <a:prstGeom prst="rect">
            <a:avLst/>
          </a:prstGeom>
          <a:noFill/>
        </p:spPr>
      </p:pic>
      <p:pic>
        <p:nvPicPr>
          <p:cNvPr id="5123" name="Picture 3" descr="C:\Users\Αχιλλέας Χαλδαιάκης\Documents\Σ Υ Ν Ε Δ Ρ Ι Α\2011\CBM\IMG_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6672"/>
            <a:ext cx="1844675" cy="2239963"/>
          </a:xfrm>
          <a:prstGeom prst="rect">
            <a:avLst/>
          </a:prstGeom>
          <a:noFill/>
        </p:spPr>
      </p:pic>
      <p:pic>
        <p:nvPicPr>
          <p:cNvPr id="5124" name="Picture 4" descr="C:\Users\Αχιλλέας Χαλδαιάκης\Documents\Σ Υ Ν Ε Δ Ρ Ι Α\2011\CBM\IMG_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1808163" cy="2590800"/>
          </a:xfrm>
          <a:prstGeom prst="rect">
            <a:avLst/>
          </a:prstGeom>
          <a:noFill/>
        </p:spPr>
      </p:pic>
      <p:pic>
        <p:nvPicPr>
          <p:cNvPr id="5125" name="Picture 5" descr="C:\Users\Αχιλλέας Χαλδαιάκης\Documents\Σ Υ Ν Ε Δ Ρ Ι Α\2011\CBM\IMG_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32656"/>
            <a:ext cx="1762125" cy="2778125"/>
          </a:xfrm>
          <a:prstGeom prst="rect">
            <a:avLst/>
          </a:prstGeom>
          <a:noFill/>
        </p:spPr>
      </p:pic>
      <p:pic>
        <p:nvPicPr>
          <p:cNvPr id="5126" name="Picture 6" descr="C:\Users\Αχιλλέας Χαλδαιάκης\Documents\Σ Υ Ν Ε Δ Ρ Ι Α\2011\CBM\IMG_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501008"/>
            <a:ext cx="1824037" cy="2632075"/>
          </a:xfrm>
          <a:prstGeom prst="rect">
            <a:avLst/>
          </a:prstGeom>
          <a:noFill/>
        </p:spPr>
      </p:pic>
      <p:pic>
        <p:nvPicPr>
          <p:cNvPr id="5127" name="Picture 7" descr="C:\Users\Αχιλλέας Χαλδαιάκης\Documents\Σ Υ Ν Ε Δ Ρ Ι Α\2011\CBM\IMG_0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429000"/>
            <a:ext cx="1706563" cy="2697163"/>
          </a:xfrm>
          <a:prstGeom prst="rect">
            <a:avLst/>
          </a:prstGeom>
          <a:noFill/>
        </p:spPr>
      </p:pic>
      <p:pic>
        <p:nvPicPr>
          <p:cNvPr id="5128" name="Picture 8" descr="C:\Users\Αχιλλέας Χαλδαιάκης\Documents\Σ Υ Ν Ε Δ Ρ Ι Α\2011\CBM\IMG_00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429000"/>
            <a:ext cx="1844675" cy="2671763"/>
          </a:xfrm>
          <a:prstGeom prst="rect">
            <a:avLst/>
          </a:prstGeom>
          <a:noFill/>
        </p:spPr>
      </p:pic>
      <p:pic>
        <p:nvPicPr>
          <p:cNvPr id="5129" name="Picture 9" descr="C:\Users\Αχιλλέας Χαλδαιάκης\Documents\Σ Υ Ν Ε Δ Ρ Ι Α\2011\CBM\IMG_0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501008"/>
            <a:ext cx="1625600" cy="262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7" name="Picture 3" descr="C:\Users\Αχιλλέας Χαλδαιάκης\Documents\Σ Υ Ν Ε Δ Ρ Ι Α\2011\CBM\σάρωση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568863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Αχιλλέας Χαλδαιάκης\Documents\Σ Υ Ν Ε Δ Ρ Ι Α\2011\CBM\IMG_0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1762760" cy="2651760"/>
          </a:xfrm>
          <a:prstGeom prst="rect">
            <a:avLst/>
          </a:prstGeom>
          <a:noFill/>
        </p:spPr>
      </p:pic>
      <p:pic>
        <p:nvPicPr>
          <p:cNvPr id="6147" name="Picture 3" descr="C:\Users\Αχιλλέας Χαλδαιάκης\Documents\Σ Υ Ν Ε Δ Ρ Ι Α\2011\CBM\IMG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48680"/>
            <a:ext cx="1685925" cy="2581275"/>
          </a:xfrm>
          <a:prstGeom prst="rect">
            <a:avLst/>
          </a:prstGeom>
          <a:noFill/>
        </p:spPr>
      </p:pic>
      <p:pic>
        <p:nvPicPr>
          <p:cNvPr id="6148" name="Picture 4" descr="C:\Users\Αχιλλέας Χαλδαιάκης\Documents\Σ Υ Ν Ε Δ Ρ Ι Α\2011\CBM\IMG_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6672"/>
            <a:ext cx="1671637" cy="2671763"/>
          </a:xfrm>
          <a:prstGeom prst="rect">
            <a:avLst/>
          </a:prstGeom>
          <a:noFill/>
        </p:spPr>
      </p:pic>
      <p:pic>
        <p:nvPicPr>
          <p:cNvPr id="6149" name="Picture 5" descr="C:\Users\Αχιλλέας Χαλδαιάκης\Documents\Σ Υ Ν Ε Δ Ρ Ι Α\2011\CBM\IMG_0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76672"/>
            <a:ext cx="1946275" cy="2824163"/>
          </a:xfrm>
          <a:prstGeom prst="rect">
            <a:avLst/>
          </a:prstGeom>
          <a:noFill/>
        </p:spPr>
      </p:pic>
      <p:pic>
        <p:nvPicPr>
          <p:cNvPr id="6150" name="Picture 6" descr="C:\Users\Αχιλλέας Χαλδαιάκης\Documents\Σ Υ Ν Ε Δ Ρ Ι Α\2011\CBM\IMG_0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717032"/>
            <a:ext cx="1884363" cy="2646363"/>
          </a:xfrm>
          <a:prstGeom prst="rect">
            <a:avLst/>
          </a:prstGeom>
          <a:noFill/>
        </p:spPr>
      </p:pic>
      <p:pic>
        <p:nvPicPr>
          <p:cNvPr id="6151" name="Picture 7" descr="C:\Users\Αχιλλέας Χαλδαιάκης\Documents\Σ Υ Ν Ε Δ Ρ Ι Α\2011\CBM\IMG_00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645024"/>
            <a:ext cx="1870075" cy="2687637"/>
          </a:xfrm>
          <a:prstGeom prst="rect">
            <a:avLst/>
          </a:prstGeom>
          <a:noFill/>
        </p:spPr>
      </p:pic>
      <p:pic>
        <p:nvPicPr>
          <p:cNvPr id="6152" name="Picture 8" descr="C:\Users\Αχιλλέας Χαλδαιάκης\Documents\Σ Υ Ν Ε Δ Ρ Ι Α\2011\CBM\IMG_003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789040"/>
            <a:ext cx="1819275" cy="2514600"/>
          </a:xfrm>
          <a:prstGeom prst="rect">
            <a:avLst/>
          </a:prstGeom>
          <a:noFill/>
        </p:spPr>
      </p:pic>
      <p:pic>
        <p:nvPicPr>
          <p:cNvPr id="6153" name="Picture 9" descr="C:\Users\Αχιλλέας Χαλδαιάκης\Documents\Σ Υ Ν Ε Δ Ρ Ι Α\2011\CBM\IMG_003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645024"/>
            <a:ext cx="1900237" cy="271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0" name="Picture 2" descr="C:\Users\Αχιλλέας Χαλδαιάκης\Documents\Σ Υ Ν Ε Δ Ρ Ι Α\2011\CBM\IMG_0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1905000" cy="2656840"/>
          </a:xfrm>
          <a:prstGeom prst="rect">
            <a:avLst/>
          </a:prstGeom>
          <a:noFill/>
        </p:spPr>
      </p:pic>
      <p:pic>
        <p:nvPicPr>
          <p:cNvPr id="7171" name="Picture 3" descr="C:\Users\Αχιλλέας Χαλδαιάκης\Documents\Σ Υ Ν Ε Δ Ρ Ι Α\2011\CBM\IMG_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620688"/>
            <a:ext cx="1935163" cy="2493963"/>
          </a:xfrm>
          <a:prstGeom prst="rect">
            <a:avLst/>
          </a:prstGeom>
          <a:noFill/>
        </p:spPr>
      </p:pic>
      <p:pic>
        <p:nvPicPr>
          <p:cNvPr id="7172" name="Picture 4" descr="C:\Users\Αχιλλέας Χαλδαιάκης\Documents\Σ Υ Ν Ε Δ Ρ Ι Α\2011\CBM\IMG_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501008"/>
            <a:ext cx="1909763" cy="2636837"/>
          </a:xfrm>
          <a:prstGeom prst="rect">
            <a:avLst/>
          </a:prstGeom>
          <a:noFill/>
        </p:spPr>
      </p:pic>
      <p:pic>
        <p:nvPicPr>
          <p:cNvPr id="7173" name="Picture 5" descr="C:\Users\Αχιλλέας Χαλδαιάκης\Documents\Σ Υ Ν Ε Δ Ρ Ι Α\2011\CBM\IMG_0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356992"/>
            <a:ext cx="1909763" cy="283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88640"/>
            <a:ext cx="8991600" cy="666936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Ὡς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γενναῖον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Μάρτυσιν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[Μ</a:t>
            </a:r>
            <a:r>
              <a:rPr lang="en-US" dirty="0" smtClean="0">
                <a:latin typeface="Palatino Linotype" pitchFamily="18" charset="0"/>
              </a:rPr>
              <a:t>R IV</a:t>
            </a:r>
            <a:r>
              <a:rPr lang="el-GR" dirty="0" smtClean="0">
                <a:latin typeface="Palatino Linotype" pitchFamily="18" charset="0"/>
              </a:rPr>
              <a:t> 363]</a:t>
            </a:r>
            <a:r>
              <a:rPr lang="el-GR" b="1" dirty="0" smtClean="0">
                <a:latin typeface="Palatino Linotype" pitchFamily="18" charset="0"/>
              </a:rPr>
              <a:t>: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Ἀθλοφόρε</a:t>
            </a:r>
            <a:r>
              <a:rPr lang="el-GR" i="1" dirty="0" smtClean="0">
                <a:latin typeface="Palatino Linotype" pitchFamily="18" charset="0"/>
              </a:rPr>
              <a:t> Νικόλαε, </a:t>
            </a:r>
            <a:r>
              <a:rPr lang="el-GR" i="1" dirty="0" err="1" smtClean="0">
                <a:latin typeface="Palatino Linotype" pitchFamily="18" charset="0"/>
              </a:rPr>
              <a:t>εὐσεβῶς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ἀνυμνοῦμέν</a:t>
            </a:r>
            <a:r>
              <a:rPr lang="el-GR" i="1" dirty="0" smtClean="0">
                <a:latin typeface="Palatino Linotype" pitchFamily="18" charset="0"/>
              </a:rPr>
              <a:t> σε /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νηστείᾳ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ἡγίασας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ῥοῇ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αἱμάτων</a:t>
            </a:r>
            <a:r>
              <a:rPr lang="el-GR" i="1" dirty="0" smtClean="0">
                <a:latin typeface="Palatino Linotype" pitchFamily="18" charset="0"/>
              </a:rPr>
              <a:t> σου /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εἱρκτὴ</a:t>
            </a:r>
            <a:r>
              <a:rPr lang="el-GR" i="1" dirty="0" smtClean="0">
                <a:latin typeface="Palatino Linotype" pitchFamily="18" charset="0"/>
              </a:rPr>
              <a:t> συγκλειόμενος,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ξίφει</a:t>
            </a:r>
            <a:r>
              <a:rPr lang="el-GR" i="1" dirty="0" smtClean="0">
                <a:latin typeface="Palatino Linotype" pitchFamily="18" charset="0"/>
              </a:rPr>
              <a:t> τεμνόμενος // </a:t>
            </a:r>
            <a:r>
              <a:rPr lang="el-GR" baseline="30000" dirty="0" smtClean="0">
                <a:latin typeface="Palatino Linotype" pitchFamily="18" charset="0"/>
              </a:rPr>
              <a:t>5</a:t>
            </a:r>
            <a:r>
              <a:rPr lang="el-GR" i="1" dirty="0" smtClean="0">
                <a:latin typeface="Palatino Linotype" pitchFamily="18" charset="0"/>
              </a:rPr>
              <a:t>Δεῦτε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ἅπαντες</a:t>
            </a:r>
            <a:r>
              <a:rPr lang="el-GR" i="1" dirty="0" smtClean="0">
                <a:latin typeface="Palatino Linotype" pitchFamily="18" charset="0"/>
              </a:rPr>
              <a:t> πιστοί,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ἀθλητὴν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</a:t>
            </a:r>
            <a:r>
              <a:rPr lang="el-GR" i="1" dirty="0" err="1" smtClean="0">
                <a:latin typeface="Palatino Linotype" pitchFamily="18" charset="0"/>
              </a:rPr>
              <a:t>ὕμνοις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τιμήσωμεν</a:t>
            </a:r>
            <a:r>
              <a:rPr lang="el-GR" i="1" dirty="0" smtClean="0">
                <a:latin typeface="Palatino Linotype" pitchFamily="18" charset="0"/>
              </a:rPr>
              <a:t> λέγοντες /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baseline="30000" dirty="0" smtClean="0">
                <a:latin typeface="Palatino Linotype" pitchFamily="18" charset="0"/>
              </a:rPr>
              <a:t>5</a:t>
            </a:r>
            <a:r>
              <a:rPr lang="el-GR" i="1" dirty="0" smtClean="0">
                <a:latin typeface="Palatino Linotype" pitchFamily="18" charset="0"/>
              </a:rPr>
              <a:t>Μακαρίζομέν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σε, Θεοτόκε παρθένε </a:t>
            </a:r>
            <a:r>
              <a:rPr lang="el-GR" dirty="0" smtClean="0">
                <a:latin typeface="Palatino Linotype" pitchFamily="18" charset="0"/>
              </a:rPr>
              <a:t>[</a:t>
            </a:r>
            <a:r>
              <a:rPr lang="en-US" dirty="0" smtClean="0">
                <a:latin typeface="Palatino Linotype" pitchFamily="18" charset="0"/>
              </a:rPr>
              <a:t>MR I</a:t>
            </a:r>
            <a:r>
              <a:rPr lang="el-GR" dirty="0" smtClean="0">
                <a:latin typeface="Palatino Linotype" pitchFamily="18" charset="0"/>
              </a:rPr>
              <a:t>, 75, 376; </a:t>
            </a:r>
            <a:r>
              <a:rPr lang="en-US" dirty="0" err="1" smtClean="0">
                <a:latin typeface="Palatino Linotype" pitchFamily="18" charset="0"/>
              </a:rPr>
              <a:t>PaR</a:t>
            </a:r>
            <a:r>
              <a:rPr lang="el-GR" dirty="0" smtClean="0">
                <a:latin typeface="Palatino Linotype" pitchFamily="18" charset="0"/>
              </a:rPr>
              <a:t> 392, 412; </a:t>
            </a:r>
            <a:r>
              <a:rPr lang="en-US" dirty="0" smtClean="0">
                <a:latin typeface="Palatino Linotype" pitchFamily="18" charset="0"/>
              </a:rPr>
              <a:t>TR</a:t>
            </a:r>
            <a:r>
              <a:rPr lang="el-GR" dirty="0" smtClean="0">
                <a:latin typeface="Palatino Linotype" pitchFamily="18" charset="0"/>
              </a:rPr>
              <a:t> 261] 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Ἀνοίξω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τὸ</a:t>
            </a:r>
            <a:r>
              <a:rPr lang="el-GR" b="1" dirty="0" smtClean="0">
                <a:latin typeface="Palatino Linotype" pitchFamily="18" charset="0"/>
              </a:rPr>
              <a:t> στόμα μου </a:t>
            </a:r>
            <a:r>
              <a:rPr lang="el-GR" dirty="0" smtClean="0">
                <a:latin typeface="Palatino Linotype" pitchFamily="18" charset="0"/>
              </a:rPr>
              <a:t>[ΕΕ 136-137, </a:t>
            </a:r>
            <a:r>
              <a:rPr lang="en-US" dirty="0" smtClean="0">
                <a:latin typeface="Palatino Linotype" pitchFamily="18" charset="0"/>
              </a:rPr>
              <a:t>n</a:t>
            </a:r>
            <a:r>
              <a:rPr lang="el-GR" dirty="0" smtClean="0">
                <a:latin typeface="Palatino Linotype" pitchFamily="18" charset="0"/>
              </a:rPr>
              <a:t>. 141, </a:t>
            </a:r>
            <a:r>
              <a:rPr lang="en-US" dirty="0" err="1" smtClean="0">
                <a:latin typeface="Palatino Linotype" pitchFamily="18" charset="0"/>
              </a:rPr>
              <a:t>Joannis</a:t>
            </a:r>
            <a:r>
              <a:rPr lang="el-GR" dirty="0" smtClean="0">
                <a:latin typeface="Palatino Linotype" pitchFamily="18" charset="0"/>
              </a:rPr>
              <a:t>; </a:t>
            </a:r>
            <a:r>
              <a:rPr lang="en-US" dirty="0" smtClean="0">
                <a:latin typeface="Palatino Linotype" pitchFamily="18" charset="0"/>
              </a:rPr>
              <a:t>EE</a:t>
            </a:r>
            <a:r>
              <a:rPr lang="el-GR" dirty="0" smtClean="0">
                <a:latin typeface="Palatino Linotype" pitchFamily="18" charset="0"/>
              </a:rPr>
              <a:t> 131, </a:t>
            </a:r>
            <a:r>
              <a:rPr lang="en-US" dirty="0" smtClean="0">
                <a:latin typeface="Palatino Linotype" pitchFamily="18" charset="0"/>
              </a:rPr>
              <a:t>n</a:t>
            </a:r>
            <a:r>
              <a:rPr lang="el-GR" dirty="0" smtClean="0">
                <a:latin typeface="Palatino Linotype" pitchFamily="18" charset="0"/>
              </a:rPr>
              <a:t>. 135, </a:t>
            </a:r>
            <a:r>
              <a:rPr lang="en-US" dirty="0" err="1" smtClean="0">
                <a:latin typeface="Palatino Linotype" pitchFamily="18" charset="0"/>
              </a:rPr>
              <a:t>Joannis</a:t>
            </a:r>
            <a:r>
              <a:rPr lang="el-GR" dirty="0" smtClean="0">
                <a:latin typeface="Palatino Linotype" pitchFamily="18" charset="0"/>
              </a:rPr>
              <a:t> (</a:t>
            </a:r>
            <a:r>
              <a:rPr lang="en-US" dirty="0" err="1" smtClean="0">
                <a:latin typeface="Palatino Linotype" pitchFamily="18" charset="0"/>
              </a:rPr>
              <a:t>heirm</a:t>
            </a:r>
            <a:r>
              <a:rPr lang="el-GR" dirty="0" smtClean="0">
                <a:latin typeface="Palatino Linotype" pitchFamily="18" charset="0"/>
              </a:rPr>
              <a:t> δ’-η’); </a:t>
            </a:r>
            <a:r>
              <a:rPr lang="en-US" dirty="0" smtClean="0">
                <a:latin typeface="Palatino Linotype" pitchFamily="18" charset="0"/>
              </a:rPr>
              <a:t>EE</a:t>
            </a:r>
            <a:r>
              <a:rPr lang="el-GR" dirty="0" smtClean="0">
                <a:latin typeface="Palatino Linotype" pitchFamily="18" charset="0"/>
              </a:rPr>
              <a:t> 167-168, </a:t>
            </a:r>
            <a:r>
              <a:rPr lang="en-US" dirty="0" smtClean="0">
                <a:latin typeface="Palatino Linotype" pitchFamily="18" charset="0"/>
              </a:rPr>
              <a:t>n</a:t>
            </a:r>
            <a:r>
              <a:rPr lang="el-GR" dirty="0" smtClean="0">
                <a:latin typeface="Palatino Linotype" pitchFamily="18" charset="0"/>
              </a:rPr>
              <a:t>. 172 (</a:t>
            </a:r>
            <a:r>
              <a:rPr lang="en-US" dirty="0" err="1" smtClean="0">
                <a:latin typeface="Palatino Linotype" pitchFamily="18" charset="0"/>
              </a:rPr>
              <a:t>heirm</a:t>
            </a:r>
            <a:r>
              <a:rPr lang="en-US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ς’); </a:t>
            </a:r>
            <a:r>
              <a:rPr lang="en-US" dirty="0" smtClean="0">
                <a:latin typeface="Palatino Linotype" pitchFamily="18" charset="0"/>
              </a:rPr>
              <a:t>EE</a:t>
            </a:r>
            <a:r>
              <a:rPr lang="el-GR" dirty="0" smtClean="0">
                <a:latin typeface="Palatino Linotype" pitchFamily="18" charset="0"/>
              </a:rPr>
              <a:t> 137-138, </a:t>
            </a:r>
            <a:r>
              <a:rPr lang="en-US" dirty="0" smtClean="0">
                <a:latin typeface="Palatino Linotype" pitchFamily="18" charset="0"/>
              </a:rPr>
              <a:t>n</a:t>
            </a:r>
            <a:r>
              <a:rPr lang="el-GR" dirty="0" smtClean="0">
                <a:latin typeface="Palatino Linotype" pitchFamily="18" charset="0"/>
              </a:rPr>
              <a:t>. 142, </a:t>
            </a:r>
            <a:r>
              <a:rPr lang="en-US" dirty="0" err="1" smtClean="0">
                <a:latin typeface="Palatino Linotype" pitchFamily="18" charset="0"/>
              </a:rPr>
              <a:t>Cosmae</a:t>
            </a:r>
            <a:r>
              <a:rPr lang="el-GR" dirty="0" smtClean="0">
                <a:latin typeface="Palatino Linotype" pitchFamily="18" charset="0"/>
              </a:rPr>
              <a:t> (</a:t>
            </a:r>
            <a:r>
              <a:rPr lang="en-US" dirty="0" err="1" smtClean="0">
                <a:latin typeface="Palatino Linotype" pitchFamily="18" charset="0"/>
              </a:rPr>
              <a:t>heirm</a:t>
            </a:r>
            <a:r>
              <a:rPr lang="el-GR" dirty="0" smtClean="0">
                <a:latin typeface="Palatino Linotype" pitchFamily="18" charset="0"/>
              </a:rPr>
              <a:t> ζ’); ΕΕ 139-140, </a:t>
            </a:r>
            <a:r>
              <a:rPr lang="en-US" dirty="0" smtClean="0">
                <a:latin typeface="Palatino Linotype" pitchFamily="18" charset="0"/>
              </a:rPr>
              <a:t>n</a:t>
            </a:r>
            <a:r>
              <a:rPr lang="el-GR" dirty="0" smtClean="0">
                <a:latin typeface="Palatino Linotype" pitchFamily="18" charset="0"/>
              </a:rPr>
              <a:t>. 144, </a:t>
            </a:r>
            <a:r>
              <a:rPr lang="en-US" dirty="0" err="1" smtClean="0">
                <a:latin typeface="Palatino Linotype" pitchFamily="18" charset="0"/>
              </a:rPr>
              <a:t>Cosmae</a:t>
            </a:r>
            <a:r>
              <a:rPr lang="el-GR" dirty="0" smtClean="0">
                <a:latin typeface="Palatino Linotype" pitchFamily="18" charset="0"/>
              </a:rPr>
              <a:t> (</a:t>
            </a:r>
            <a:r>
              <a:rPr lang="en-US" dirty="0" err="1" smtClean="0">
                <a:latin typeface="Palatino Linotype" pitchFamily="18" charset="0"/>
              </a:rPr>
              <a:t>heirm</a:t>
            </a:r>
            <a:r>
              <a:rPr lang="el-GR" dirty="0" smtClean="0">
                <a:latin typeface="Palatino Linotype" pitchFamily="18" charset="0"/>
              </a:rPr>
              <a:t> θ’)]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Δεῦτε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φιλομάρτυρες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πιστοὶ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Νικόλαον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Ἐδέξω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στέφανον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παρὰ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πάντων δεσπόζοντος / </a:t>
            </a:r>
            <a:r>
              <a:rPr lang="el-GR" i="1" dirty="0" err="1" smtClean="0">
                <a:latin typeface="Palatino Linotype" pitchFamily="18" charset="0"/>
              </a:rPr>
              <a:t>Ἑστὼς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ἐπὶ</a:t>
            </a:r>
            <a:r>
              <a:rPr lang="el-GR" i="1" dirty="0" smtClean="0">
                <a:latin typeface="Palatino Linotype" pitchFamily="18" charset="0"/>
              </a:rPr>
              <a:t> βήματος, παρανομούντων μακάριε / Μαρία </a:t>
            </a:r>
            <a:r>
              <a:rPr lang="el-GR" i="1" dirty="0" err="1" smtClean="0">
                <a:latin typeface="Palatino Linotype" pitchFamily="18" charset="0"/>
              </a:rPr>
              <a:t>θεόνυμφε</a:t>
            </a:r>
            <a:r>
              <a:rPr lang="el-GR" i="1" dirty="0" smtClean="0">
                <a:latin typeface="Palatino Linotype" pitchFamily="18" charset="0"/>
              </a:rPr>
              <a:t>, ἡ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ἀγγέλων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εὐπρέπεια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Νικόλαον</a:t>
            </a:r>
            <a:r>
              <a:rPr lang="el-GR" i="1" dirty="0" smtClean="0">
                <a:latin typeface="Palatino Linotype" pitchFamily="18" charset="0"/>
              </a:rPr>
              <a:t> σήμερον συμφώνως, </a:t>
            </a:r>
            <a:r>
              <a:rPr lang="el-GR" i="1" dirty="0" err="1" smtClean="0">
                <a:latin typeface="Palatino Linotype" pitchFamily="18" charset="0"/>
              </a:rPr>
              <a:t>ὑμνήσωμεν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ἅπαντες</a:t>
            </a:r>
            <a:r>
              <a:rPr lang="el-GR" i="1" dirty="0" smtClean="0">
                <a:latin typeface="Palatino Linotype" pitchFamily="18" charset="0"/>
              </a:rPr>
              <a:t> πιστοί /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μνήμην σου μάρτυς </a:t>
            </a:r>
            <a:r>
              <a:rPr lang="el-GR" i="1" dirty="0" err="1" smtClean="0">
                <a:latin typeface="Palatino Linotype" pitchFamily="18" charset="0"/>
              </a:rPr>
              <a:t>ἀθλοφόρε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θαυμάζουσιν</a:t>
            </a:r>
            <a:r>
              <a:rPr lang="el-GR" i="1" dirty="0" smtClean="0">
                <a:latin typeface="Palatino Linotype" pitchFamily="18" charset="0"/>
              </a:rPr>
              <a:t> τάξεις </a:t>
            </a:r>
            <a:r>
              <a:rPr lang="el-GR" i="1" dirty="0" err="1" smtClean="0">
                <a:latin typeface="Palatino Linotype" pitchFamily="18" charset="0"/>
              </a:rPr>
              <a:t>νοεραί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Νηστείαν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ἄμωμον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παμμάκαρ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ἡγίασας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αἵματι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σῷ</a:t>
            </a:r>
            <a:r>
              <a:rPr lang="el-GR" i="1" dirty="0" smtClean="0">
                <a:latin typeface="Palatino Linotype" pitchFamily="18" charset="0"/>
              </a:rPr>
              <a:t> / Μαρία κυρία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ἁπάντων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ἱκέτευε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ἄχραντε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Χριστόν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Ἀνυμνοῦμέν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παμμάκαρ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ἀθλοφόρε</a:t>
            </a:r>
            <a:r>
              <a:rPr lang="el-GR" i="1" dirty="0" smtClean="0">
                <a:latin typeface="Palatino Linotype" pitchFamily="18" charset="0"/>
              </a:rPr>
              <a:t> Νικόλαε / </a:t>
            </a:r>
            <a:r>
              <a:rPr lang="el-GR" i="1" dirty="0" err="1" smtClean="0">
                <a:latin typeface="Palatino Linotype" pitchFamily="18" charset="0"/>
              </a:rPr>
              <a:t>Ἀθλητὰ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θεράπον, </a:t>
            </a:r>
            <a:r>
              <a:rPr lang="el-GR" i="1" dirty="0" err="1" smtClean="0">
                <a:latin typeface="Palatino Linotype" pitchFamily="18" charset="0"/>
              </a:rPr>
              <a:t>ἀθλοφόρε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πανόλβιε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ἐξέστησαν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ἀγγέλων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μαρτύρων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τάγματα / </a:t>
            </a:r>
            <a:r>
              <a:rPr lang="el-GR" i="1" dirty="0" err="1" smtClean="0">
                <a:latin typeface="Palatino Linotype" pitchFamily="18" charset="0"/>
              </a:rPr>
              <a:t>Χαῖρε</a:t>
            </a:r>
            <a:r>
              <a:rPr lang="el-GR" i="1" dirty="0" smtClean="0">
                <a:latin typeface="Palatino Linotype" pitchFamily="18" charset="0"/>
              </a:rPr>
              <a:t> δέσποινα παρθένε,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ἀγγέλων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εὐπρέπεια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Εἰσέδραμες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ἔνδοξε</a:t>
            </a:r>
            <a:r>
              <a:rPr lang="el-GR" i="1" dirty="0" smtClean="0">
                <a:latin typeface="Palatino Linotype" pitchFamily="18" charset="0"/>
              </a:rPr>
              <a:t>, μάρτυς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Νικόλαε / </a:t>
            </a:r>
            <a:r>
              <a:rPr lang="el-GR" i="1" dirty="0" err="1" smtClean="0">
                <a:latin typeface="Palatino Linotype" pitchFamily="18" charset="0"/>
              </a:rPr>
              <a:t>Ἠγάλλοντο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ἄγγελοι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ὁρῶντές</a:t>
            </a:r>
            <a:r>
              <a:rPr lang="el-GR" i="1" dirty="0" smtClean="0">
                <a:latin typeface="Palatino Linotype" pitchFamily="18" charset="0"/>
              </a:rPr>
              <a:t> σε Νικόλαε / </a:t>
            </a:r>
            <a:r>
              <a:rPr lang="el-GR" i="1" dirty="0" err="1" smtClean="0">
                <a:latin typeface="Palatino Linotype" pitchFamily="18" charset="0"/>
              </a:rPr>
              <a:t>Ἱλέωσαι</a:t>
            </a:r>
            <a:r>
              <a:rPr lang="el-GR" i="1" dirty="0" smtClean="0">
                <a:latin typeface="Palatino Linotype" pitchFamily="18" charset="0"/>
              </a:rPr>
              <a:t> δέσποτα,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ποίμνην</a:t>
            </a:r>
            <a:r>
              <a:rPr lang="el-GR" i="1" dirty="0" smtClean="0">
                <a:latin typeface="Palatino Linotype" pitchFamily="18" charset="0"/>
              </a:rPr>
              <a:t> σου φιλάνθρωπε / </a:t>
            </a:r>
            <a:r>
              <a:rPr lang="el-GR" i="1" dirty="0" err="1" smtClean="0">
                <a:latin typeface="Palatino Linotype" pitchFamily="18" charset="0"/>
              </a:rPr>
              <a:t>Ὑμνοῦμέν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ἄχραντε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θεόνυμφε</a:t>
            </a:r>
            <a:r>
              <a:rPr lang="el-GR" i="1" dirty="0" smtClean="0">
                <a:latin typeface="Palatino Linotype" pitchFamily="18" charset="0"/>
              </a:rPr>
              <a:t> πανάμωμε // </a:t>
            </a:r>
            <a:r>
              <a:rPr lang="el-GR" i="1" dirty="0" err="1" smtClean="0">
                <a:latin typeface="Palatino Linotype" pitchFamily="18" charset="0"/>
              </a:rPr>
              <a:t>Ἐξέλαμψας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χρυσὸς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καμίνῳ</a:t>
            </a:r>
            <a:r>
              <a:rPr lang="el-GR" i="1" dirty="0" smtClean="0">
                <a:latin typeface="Palatino Linotype" pitchFamily="18" charset="0"/>
              </a:rPr>
              <a:t> μακάριε / </a:t>
            </a:r>
            <a:r>
              <a:rPr lang="el-GR" i="1" dirty="0" err="1" smtClean="0">
                <a:latin typeface="Palatino Linotype" pitchFamily="18" charset="0"/>
              </a:rPr>
              <a:t>Ἠλάλαζον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ἀνόμων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ἔθνος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ἔφριττον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Ὑπήντουν</a:t>
            </a:r>
            <a:r>
              <a:rPr lang="el-GR" i="1" dirty="0" smtClean="0">
                <a:latin typeface="Palatino Linotype" pitchFamily="18" charset="0"/>
              </a:rPr>
              <a:t> σοι,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μαρτύρων </a:t>
            </a:r>
            <a:r>
              <a:rPr lang="el-GR" i="1" dirty="0" err="1" smtClean="0">
                <a:latin typeface="Palatino Linotype" pitchFamily="18" charset="0"/>
              </a:rPr>
              <a:t>οἱ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δῆμοι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ἔχαιρον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Ὑμνοῦμέν</a:t>
            </a:r>
            <a:r>
              <a:rPr lang="el-GR" i="1" dirty="0" smtClean="0">
                <a:latin typeface="Palatino Linotype" pitchFamily="18" charset="0"/>
              </a:rPr>
              <a:t> σε, </a:t>
            </a:r>
            <a:r>
              <a:rPr lang="el-GR" i="1" dirty="0" err="1" smtClean="0">
                <a:latin typeface="Palatino Linotype" pitchFamily="18" charset="0"/>
              </a:rPr>
              <a:t>θεοτόκε</a:t>
            </a:r>
            <a:r>
              <a:rPr lang="el-GR" i="1" dirty="0" smtClean="0">
                <a:latin typeface="Palatino Linotype" pitchFamily="18" charset="0"/>
              </a:rPr>
              <a:t> παρθένε </a:t>
            </a:r>
            <a:r>
              <a:rPr lang="el-GR" i="1" dirty="0" err="1" smtClean="0">
                <a:latin typeface="Palatino Linotype" pitchFamily="18" charset="0"/>
              </a:rPr>
              <a:t>πανύμνητε</a:t>
            </a:r>
            <a:r>
              <a:rPr lang="el-GR" i="1" dirty="0" smtClean="0">
                <a:latin typeface="Palatino Linotype" pitchFamily="18" charset="0"/>
              </a:rPr>
              <a:t> // Μάρτυς Νικόλαε σοφέ, </a:t>
            </a: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ἐκτελοῦντας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μνήμην / </a:t>
            </a:r>
            <a:r>
              <a:rPr lang="el-GR" i="1" dirty="0" err="1" smtClean="0">
                <a:latin typeface="Palatino Linotype" pitchFamily="18" charset="0"/>
              </a:rPr>
              <a:t>Ὥσπερ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ἀρνίον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σφαγήν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ἔδραμες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προθύμως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παμμάκαρ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Μετὰ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μυρίους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αἰκισμούς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ἁλύσεων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ἤρθης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Εὐλογημένος</a:t>
            </a:r>
            <a:r>
              <a:rPr lang="el-GR" i="1" dirty="0" smtClean="0">
                <a:latin typeface="Palatino Linotype" pitchFamily="18" charset="0"/>
              </a:rPr>
              <a:t> ὁ καρπός,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εὐλογημένης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γαστρός</a:t>
            </a:r>
            <a:r>
              <a:rPr lang="el-GR" i="1" dirty="0" smtClean="0">
                <a:latin typeface="Palatino Linotype" pitchFamily="18" charset="0"/>
              </a:rPr>
              <a:t> σου // Νικολάου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θείου σου μάρτυρος, </a:t>
            </a:r>
            <a:r>
              <a:rPr lang="el-GR" i="1" dirty="0" err="1" smtClean="0">
                <a:latin typeface="Palatino Linotype" pitchFamily="18" charset="0"/>
              </a:rPr>
              <a:t>ἱκεσίαις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Χριστὲ</a:t>
            </a:r>
            <a:r>
              <a:rPr lang="el-GR" i="1" dirty="0" smtClean="0">
                <a:latin typeface="Palatino Linotype" pitchFamily="18" charset="0"/>
              </a:rPr>
              <a:t> πολυέλεε /  </a:t>
            </a:r>
            <a:r>
              <a:rPr lang="el-GR" i="1" dirty="0" err="1" smtClean="0">
                <a:latin typeface="Palatino Linotype" pitchFamily="18" charset="0"/>
              </a:rPr>
              <a:t>Πατριάρχαι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θεῖοι</a:t>
            </a:r>
            <a:r>
              <a:rPr lang="el-GR" i="1" dirty="0" smtClean="0">
                <a:latin typeface="Palatino Linotype" pitchFamily="18" charset="0"/>
              </a:rPr>
              <a:t> διδάσκαλοι, </a:t>
            </a:r>
            <a:r>
              <a:rPr lang="el-GR" i="1" dirty="0" err="1" smtClean="0">
                <a:latin typeface="Palatino Linotype" pitchFamily="18" charset="0"/>
              </a:rPr>
              <a:t>ἱερεῖς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ἅπασαι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Οἱ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λειψάνοις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προσψαύοντες</a:t>
            </a:r>
            <a:r>
              <a:rPr lang="el-GR" i="1" dirty="0" smtClean="0">
                <a:latin typeface="Palatino Linotype" pitchFamily="18" charset="0"/>
              </a:rPr>
              <a:t>, Νικολάου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νέου </a:t>
            </a:r>
            <a:r>
              <a:rPr lang="el-GR" i="1" dirty="0" err="1" smtClean="0">
                <a:latin typeface="Palatino Linotype" pitchFamily="18" charset="0"/>
              </a:rPr>
              <a:t>τε</a:t>
            </a:r>
            <a:r>
              <a:rPr lang="el-GR" i="1" dirty="0" smtClean="0">
                <a:latin typeface="Palatino Linotype" pitchFamily="18" charset="0"/>
              </a:rPr>
              <a:t> μάρτυρος / Θεοτόκε παρθένε </a:t>
            </a:r>
            <a:r>
              <a:rPr lang="el-GR" i="1" dirty="0" err="1" smtClean="0">
                <a:latin typeface="Palatino Linotype" pitchFamily="18" charset="0"/>
              </a:rPr>
              <a:t>ἀμόλυντε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μολυνθέντα</a:t>
            </a:r>
            <a:r>
              <a:rPr lang="el-GR" i="1" dirty="0" smtClean="0">
                <a:latin typeface="Palatino Linotype" pitchFamily="18" charset="0"/>
              </a:rPr>
              <a:t> με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αὐτοπήμασιν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Συνδράμωμεν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ἅπαντες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μνήμῃ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μάρτυρος θείου Νικολάου 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ἥλιος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ἔλαμψας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κόσμῳ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φαιδρὰς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ἀκτίνας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ἀναπέμπων</a:t>
            </a:r>
            <a:r>
              <a:rPr lang="el-GR" i="1" dirty="0" smtClean="0">
                <a:latin typeface="Palatino Linotype" pitchFamily="18" charset="0"/>
              </a:rPr>
              <a:t> / Ὁ </a:t>
            </a:r>
            <a:r>
              <a:rPr lang="el-GR" i="1" dirty="0" err="1" smtClean="0">
                <a:latin typeface="Palatino Linotype" pitchFamily="18" charset="0"/>
              </a:rPr>
              <a:t>θεῖος</a:t>
            </a:r>
            <a:r>
              <a:rPr lang="el-GR" i="1" dirty="0" smtClean="0">
                <a:latin typeface="Palatino Linotype" pitchFamily="18" charset="0"/>
              </a:rPr>
              <a:t> Νικόλαος </a:t>
            </a:r>
            <a:r>
              <a:rPr lang="el-GR" i="1" dirty="0" err="1" smtClean="0">
                <a:latin typeface="Palatino Linotype" pitchFamily="18" charset="0"/>
              </a:rPr>
              <a:t>ὑμνείσθω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σὺν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πᾶσι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μάρτυσι</a:t>
            </a:r>
            <a:r>
              <a:rPr lang="el-GR" i="1" dirty="0" smtClean="0">
                <a:latin typeface="Palatino Linotype" pitchFamily="18" charset="0"/>
              </a:rPr>
              <a:t> Κυρίου / </a:t>
            </a:r>
            <a:r>
              <a:rPr lang="el-GR" i="1" dirty="0" err="1" smtClean="0">
                <a:latin typeface="Palatino Linotype" pitchFamily="18" charset="0"/>
              </a:rPr>
              <a:t>Ὑμνοῦμέν</a:t>
            </a:r>
            <a:r>
              <a:rPr lang="el-GR" i="1" dirty="0" smtClean="0">
                <a:latin typeface="Palatino Linotype" pitchFamily="18" charset="0"/>
              </a:rPr>
              <a:t> σε κόρη παναγία, δοξάζοντες </a:t>
            </a:r>
            <a:r>
              <a:rPr lang="el-GR" i="1" dirty="0" err="1" smtClean="0">
                <a:latin typeface="Palatino Linotype" pitchFamily="18" charset="0"/>
              </a:rPr>
              <a:t>τόκον</a:t>
            </a:r>
            <a:r>
              <a:rPr lang="el-GR" i="1" dirty="0" smtClean="0">
                <a:latin typeface="Palatino Linotype" pitchFamily="18" charset="0"/>
              </a:rPr>
              <a:t> σου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θεῖον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Τὴν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Σοφίαν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Λόγον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[Τ</a:t>
            </a:r>
            <a:r>
              <a:rPr lang="en-US" dirty="0" smtClean="0">
                <a:latin typeface="Palatino Linotype" pitchFamily="18" charset="0"/>
              </a:rPr>
              <a:t>V</a:t>
            </a:r>
            <a:r>
              <a:rPr lang="el-GR" dirty="0" smtClean="0">
                <a:latin typeface="Palatino Linotype" pitchFamily="18" charset="0"/>
              </a:rPr>
              <a:t> 29; </a:t>
            </a:r>
            <a:r>
              <a:rPr lang="en-US" dirty="0" smtClean="0">
                <a:latin typeface="Palatino Linotype" pitchFamily="18" charset="0"/>
              </a:rPr>
              <a:t>EV</a:t>
            </a:r>
            <a:r>
              <a:rPr lang="el-GR" dirty="0" smtClean="0">
                <a:latin typeface="Palatino Linotype" pitchFamily="18" charset="0"/>
              </a:rPr>
              <a:t> 298; </a:t>
            </a:r>
            <a:r>
              <a:rPr lang="en-US" dirty="0" smtClean="0">
                <a:latin typeface="Palatino Linotype" pitchFamily="18" charset="0"/>
              </a:rPr>
              <a:t>MR I</a:t>
            </a:r>
            <a:r>
              <a:rPr lang="el-GR" dirty="0" smtClean="0">
                <a:latin typeface="Palatino Linotype" pitchFamily="18" charset="0"/>
              </a:rPr>
              <a:t> 68]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Ἀθλητὰ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μάρτυς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Ἐπεφάνης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smtClean="0">
                <a:latin typeface="Palatino Linotype" pitchFamily="18" charset="0"/>
              </a:rPr>
              <a:t>σήμερον </a:t>
            </a:r>
            <a:r>
              <a:rPr lang="el-GR" dirty="0" smtClean="0">
                <a:latin typeface="Palatino Linotype" pitchFamily="18" charset="0"/>
              </a:rPr>
              <a:t>[</a:t>
            </a:r>
            <a:r>
              <a:rPr lang="en-US" dirty="0" smtClean="0">
                <a:latin typeface="Palatino Linotype" pitchFamily="18" charset="0"/>
              </a:rPr>
              <a:t>HR</a:t>
            </a:r>
            <a:r>
              <a:rPr lang="el-GR" dirty="0" smtClean="0">
                <a:latin typeface="Palatino Linotype" pitchFamily="18" charset="0"/>
              </a:rPr>
              <a:t> 169; </a:t>
            </a:r>
            <a:r>
              <a:rPr lang="en-US" dirty="0" smtClean="0">
                <a:latin typeface="Palatino Linotype" pitchFamily="18" charset="0"/>
              </a:rPr>
              <a:t>MR III</a:t>
            </a:r>
            <a:r>
              <a:rPr lang="el-GR" dirty="0" smtClean="0">
                <a:latin typeface="Palatino Linotype" pitchFamily="18" charset="0"/>
              </a:rPr>
              <a:t> 150, 163, 177, 207, 219]</a:t>
            </a:r>
            <a:r>
              <a:rPr lang="el-GR" b="1" dirty="0" smtClean="0">
                <a:latin typeface="Palatino Linotype" pitchFamily="18" charset="0"/>
              </a:rPr>
              <a:t>: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γενναίοις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ἄθλοις</a:t>
            </a:r>
            <a:r>
              <a:rPr lang="el-GR" i="1" dirty="0" smtClean="0">
                <a:latin typeface="Palatino Linotype" pitchFamily="18" charset="0"/>
              </a:rPr>
              <a:t> σου ἡ </a:t>
            </a:r>
            <a:r>
              <a:rPr lang="el-GR" i="1" dirty="0" err="1" smtClean="0">
                <a:latin typeface="Palatino Linotype" pitchFamily="18" charset="0"/>
              </a:rPr>
              <a:t>ἐκκλησία</a:t>
            </a:r>
            <a:r>
              <a:rPr lang="el-GR" i="1" dirty="0" smtClean="0">
                <a:latin typeface="Palatino Linotype" pitchFamily="18" charset="0"/>
              </a:rPr>
              <a:t> //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baseline="30000" dirty="0" smtClean="0">
                <a:latin typeface="Palatino Linotype" pitchFamily="18" charset="0"/>
              </a:rPr>
              <a:t>4</a:t>
            </a:r>
            <a:r>
              <a:rPr lang="el-GR" i="1" dirty="0" smtClean="0">
                <a:latin typeface="Palatino Linotype" pitchFamily="18" charset="0"/>
              </a:rPr>
              <a:t>Ἰδών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σου </a:t>
            </a:r>
            <a:r>
              <a:rPr lang="el-GR" i="1" dirty="0" err="1" smtClean="0">
                <a:latin typeface="Palatino Linotype" pitchFamily="18" charset="0"/>
              </a:rPr>
              <a:t>Θεὸς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εὐγενὲς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ψυχῆς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ἁπλοῦν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ἀκέραιον</a:t>
            </a:r>
            <a:r>
              <a:rPr lang="el-GR" i="1" dirty="0" smtClean="0">
                <a:latin typeface="Palatino Linotype" pitchFamily="18" charset="0"/>
              </a:rPr>
              <a:t>, μακάριε Νικόλαε //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Οὗτος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ἐκ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Μωρέως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κομιδῇ</a:t>
            </a:r>
            <a:r>
              <a:rPr lang="el-GR" dirty="0" smtClean="0">
                <a:latin typeface="Palatino Linotype" pitchFamily="18" charset="0"/>
              </a:rPr>
              <a:t> νέος </a:t>
            </a:r>
            <a:r>
              <a:rPr lang="el-GR" dirty="0" err="1" smtClean="0">
                <a:latin typeface="Palatino Linotype" pitchFamily="18" charset="0"/>
              </a:rPr>
              <a:t>ἐλθών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κατῴκησεν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πόλει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Σηλυβρίᾳ</a:t>
            </a:r>
            <a:r>
              <a:rPr lang="el-GR" dirty="0" smtClean="0">
                <a:latin typeface="Palatino Linotype" pitchFamily="18" charset="0"/>
              </a:rPr>
              <a:t>, πλησίον Κωνσταντινουπόλεως·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ἀνατραφεὶς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εἰς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μέτρον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ἡλικίας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φθάσας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γυναικὶ</a:t>
            </a:r>
            <a:r>
              <a:rPr lang="el-GR" dirty="0" smtClean="0">
                <a:latin typeface="Palatino Linotype" pitchFamily="18" charset="0"/>
              </a:rPr>
              <a:t> νομίμως </a:t>
            </a:r>
            <a:r>
              <a:rPr lang="el-GR" dirty="0" err="1" smtClean="0">
                <a:latin typeface="Palatino Linotype" pitchFamily="18" charset="0"/>
              </a:rPr>
              <a:t>συζευχθεὶς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παίδων </a:t>
            </a:r>
            <a:r>
              <a:rPr lang="el-GR" dirty="0" err="1" smtClean="0">
                <a:latin typeface="Palatino Linotype" pitchFamily="18" charset="0"/>
              </a:rPr>
              <a:t>πατὴρ</a:t>
            </a:r>
            <a:r>
              <a:rPr lang="el-GR" dirty="0" smtClean="0">
                <a:latin typeface="Palatino Linotype" pitchFamily="18" charset="0"/>
              </a:rPr>
              <a:t> γενόμενος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θυγατέρα </a:t>
            </a:r>
            <a:r>
              <a:rPr lang="el-GR" dirty="0" err="1" smtClean="0">
                <a:latin typeface="Palatino Linotype" pitchFamily="18" charset="0"/>
              </a:rPr>
              <a:t>ἔχων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ἠργάζετο</a:t>
            </a:r>
            <a:r>
              <a:rPr lang="el-GR" dirty="0" smtClean="0">
                <a:latin typeface="Palatino Linotype" pitchFamily="18" charset="0"/>
              </a:rPr>
              <a:t> γάρ </a:t>
            </a:r>
            <a:r>
              <a:rPr lang="el-GR" dirty="0" err="1" smtClean="0">
                <a:latin typeface="Palatino Linotype" pitchFamily="18" charset="0"/>
              </a:rPr>
              <a:t>τινα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ὤνια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ἀγοράζων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συμπράττων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ἐξ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αὐτῶν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τὸ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ζῆν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ποριζόμενος</a:t>
            </a:r>
            <a:r>
              <a:rPr lang="el-GR" dirty="0" smtClean="0">
                <a:latin typeface="Palatino Linotype" pitchFamily="18" charset="0"/>
              </a:rPr>
              <a:t> …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οὕτως</a:t>
            </a:r>
            <a:r>
              <a:rPr lang="el-GR" dirty="0" smtClean="0">
                <a:latin typeface="Palatino Linotype" pitchFamily="18" charset="0"/>
              </a:rPr>
              <a:t> ὁ </a:t>
            </a:r>
            <a:r>
              <a:rPr lang="el-GR" dirty="0" err="1" smtClean="0">
                <a:latin typeface="Palatino Linotype" pitchFamily="18" charset="0"/>
              </a:rPr>
              <a:t>ἅγιος</a:t>
            </a:r>
            <a:r>
              <a:rPr lang="el-GR" dirty="0" smtClean="0">
                <a:latin typeface="Palatino Linotype" pitchFamily="18" charset="0"/>
              </a:rPr>
              <a:t> χαίρων </a:t>
            </a:r>
            <a:r>
              <a:rPr lang="el-GR" dirty="0" err="1" smtClean="0">
                <a:latin typeface="Palatino Linotype" pitchFamily="18" charset="0"/>
              </a:rPr>
              <a:t>ἀπῆλθεν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πρὸς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Κύριον</a:t>
            </a:r>
            <a:r>
              <a:rPr lang="el-GR" dirty="0" smtClean="0">
                <a:latin typeface="Palatino Linotype" pitchFamily="18" charset="0"/>
              </a:rPr>
              <a:t>· </a:t>
            </a:r>
            <a:r>
              <a:rPr lang="el-GR" dirty="0" err="1" smtClean="0">
                <a:latin typeface="Palatino Linotype" pitchFamily="18" charset="0"/>
              </a:rPr>
              <a:t>τὸ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δὲ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σῶμα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ἔσωθεν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πυρὸς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ἀφέντες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τὸ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μὲν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καυθέν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τὸ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δὲ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σωθέν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λαβόντες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αὐτό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τινες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εὐλαβούμενοι</a:t>
            </a:r>
            <a:r>
              <a:rPr lang="el-GR" dirty="0" smtClean="0">
                <a:latin typeface="Palatino Linotype" pitchFamily="18" charset="0"/>
              </a:rPr>
              <a:t> κατέχοντες </a:t>
            </a:r>
            <a:r>
              <a:rPr lang="el-GR" dirty="0" err="1" smtClean="0">
                <a:latin typeface="Palatino Linotype" pitchFamily="18" charset="0"/>
              </a:rPr>
              <a:t>πρὸς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ἁγιασμὸν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φυλακὴν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ψυχῆς</a:t>
            </a:r>
            <a:r>
              <a:rPr lang="el-GR" dirty="0" smtClean="0">
                <a:latin typeface="Palatino Linotype" pitchFamily="18" charset="0"/>
              </a:rPr>
              <a:t> τε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σώματος· </a:t>
            </a:r>
            <a:r>
              <a:rPr lang="el-GR" dirty="0" err="1" smtClean="0">
                <a:latin typeface="Palatino Linotype" pitchFamily="18" charset="0"/>
              </a:rPr>
              <a:t>ταῖς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ἁγίαις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πρεσβείαις</a:t>
            </a:r>
            <a:r>
              <a:rPr lang="el-GR" dirty="0" smtClean="0">
                <a:latin typeface="Palatino Linotype" pitchFamily="18" charset="0"/>
              </a:rPr>
              <a:t> ὁ Θεός, </a:t>
            </a:r>
            <a:r>
              <a:rPr lang="el-GR" dirty="0" err="1" smtClean="0">
                <a:latin typeface="Palatino Linotype" pitchFamily="18" charset="0"/>
              </a:rPr>
              <a:t>ἐλεῆσαι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σῶσαι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ἡμᾶς</a:t>
            </a:r>
            <a:r>
              <a:rPr lang="el-GR" dirty="0" smtClean="0">
                <a:latin typeface="Palatino Linotype" pitchFamily="18" charset="0"/>
              </a:rPr>
              <a:t>. 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Γυναῖκες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ἀκουτίσθητε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[</a:t>
            </a:r>
            <a:r>
              <a:rPr lang="en-US" dirty="0" smtClean="0">
                <a:latin typeface="Palatino Linotype" pitchFamily="18" charset="0"/>
              </a:rPr>
              <a:t>EV</a:t>
            </a:r>
            <a:r>
              <a:rPr lang="el-GR" dirty="0" smtClean="0">
                <a:latin typeface="Palatino Linotype" pitchFamily="18" charset="0"/>
              </a:rPr>
              <a:t> 303; </a:t>
            </a:r>
            <a:r>
              <a:rPr lang="en-US" dirty="0" smtClean="0">
                <a:latin typeface="Palatino Linotype" pitchFamily="18" charset="0"/>
              </a:rPr>
              <a:t>HR</a:t>
            </a:r>
            <a:r>
              <a:rPr lang="el-GR" dirty="0" smtClean="0">
                <a:latin typeface="Palatino Linotype" pitchFamily="18" charset="0"/>
              </a:rPr>
              <a:t> 54]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νέον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μάρτυσιν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Νικόλαον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ὑμνήσωμεν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οὐρανίων</a:t>
            </a:r>
            <a:r>
              <a:rPr lang="el-GR" b="1" dirty="0" smtClean="0">
                <a:latin typeface="Palatino Linotype" pitchFamily="18" charset="0"/>
              </a:rPr>
              <a:t> ταγμάτων </a:t>
            </a:r>
            <a:r>
              <a:rPr lang="el-GR" dirty="0" smtClean="0">
                <a:latin typeface="Palatino Linotype" pitchFamily="18" charset="0"/>
              </a:rPr>
              <a:t>[</a:t>
            </a:r>
            <a:r>
              <a:rPr lang="en-US" dirty="0" smtClean="0">
                <a:latin typeface="Palatino Linotype" pitchFamily="18" charset="0"/>
              </a:rPr>
              <a:t>MR II</a:t>
            </a:r>
            <a:r>
              <a:rPr lang="el-GR" dirty="0" smtClean="0">
                <a:latin typeface="Palatino Linotype" pitchFamily="18" charset="0"/>
              </a:rPr>
              <a:t> 54]</a:t>
            </a:r>
            <a:r>
              <a:rPr lang="el-GR" b="1" dirty="0" smtClean="0">
                <a:latin typeface="Palatino Linotype" pitchFamily="18" charset="0"/>
              </a:rPr>
              <a:t>: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σταυρωσίμῳ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ἡμέρᾳ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ἐγκρατείας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καιρῷ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Αἱ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ἀγγέλων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χορεῖαι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ἐπαγάλλονται</a:t>
            </a:r>
            <a:r>
              <a:rPr lang="el-GR" i="1" dirty="0" smtClean="0">
                <a:latin typeface="Palatino Linotype" pitchFamily="18" charset="0"/>
              </a:rPr>
              <a:t> / Σιδηροδέσμιος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φυλακῇ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καρτερῶν</a:t>
            </a:r>
            <a:r>
              <a:rPr lang="el-GR" i="1" dirty="0" smtClean="0">
                <a:latin typeface="Palatino Linotype" pitchFamily="18" charset="0"/>
              </a:rPr>
              <a:t> //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baseline="30000" dirty="0" smtClean="0">
                <a:latin typeface="Palatino Linotype" pitchFamily="18" charset="0"/>
              </a:rPr>
              <a:t>6</a:t>
            </a:r>
            <a:r>
              <a:rPr lang="el-GR" i="1" dirty="0" smtClean="0">
                <a:latin typeface="Palatino Linotype" pitchFamily="18" charset="0"/>
              </a:rPr>
              <a:t>Σήμερον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ἀνέτειλεν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ὑπὲρ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ἑωσφόρον</a:t>
            </a:r>
            <a:r>
              <a:rPr lang="el-GR" i="1" dirty="0" smtClean="0">
                <a:latin typeface="Palatino Linotype" pitchFamily="18" charset="0"/>
              </a:rPr>
              <a:t>, ἡ σεβάσμιος μνήμη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ἀθλοφόρου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11256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sz="1600" b="1" dirty="0" err="1" smtClean="0">
                <a:latin typeface="Palatino Linotype" pitchFamily="18" charset="0"/>
              </a:rPr>
              <a:t>Ὡς</a:t>
            </a:r>
            <a:r>
              <a:rPr lang="el-GR" sz="1600" b="1" dirty="0" smtClean="0">
                <a:latin typeface="Palatino Linotype" pitchFamily="18" charset="0"/>
              </a:rPr>
              <a:t> </a:t>
            </a:r>
            <a:r>
              <a:rPr lang="el-GR" sz="1600" b="1" dirty="0" err="1" smtClean="0">
                <a:latin typeface="Palatino Linotype" pitchFamily="18" charset="0"/>
              </a:rPr>
              <a:t>γενναῖον</a:t>
            </a:r>
            <a:r>
              <a:rPr lang="el-GR" sz="1600" b="1" dirty="0" smtClean="0">
                <a:latin typeface="Palatino Linotype" pitchFamily="18" charset="0"/>
              </a:rPr>
              <a:t> </a:t>
            </a:r>
            <a:r>
              <a:rPr lang="el-GR" sz="1600" b="1" dirty="0" err="1" smtClean="0">
                <a:latin typeface="Palatino Linotype" pitchFamily="18" charset="0"/>
              </a:rPr>
              <a:t>ἐν</a:t>
            </a:r>
            <a:r>
              <a:rPr lang="el-GR" sz="1600" b="1" dirty="0" smtClean="0">
                <a:latin typeface="Palatino Linotype" pitchFamily="18" charset="0"/>
              </a:rPr>
              <a:t> </a:t>
            </a:r>
            <a:r>
              <a:rPr lang="el-GR" sz="1600" b="1" dirty="0" err="1" smtClean="0">
                <a:latin typeface="Palatino Linotype" pitchFamily="18" charset="0"/>
              </a:rPr>
              <a:t>Μάρτυσιν</a:t>
            </a:r>
            <a:r>
              <a:rPr lang="el-GR" sz="1600" b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[Μ</a:t>
            </a:r>
            <a:r>
              <a:rPr lang="en-US" sz="1600" dirty="0" smtClean="0">
                <a:latin typeface="Palatino Linotype" pitchFamily="18" charset="0"/>
              </a:rPr>
              <a:t>R IV</a:t>
            </a:r>
            <a:r>
              <a:rPr lang="el-GR" sz="1600" dirty="0" smtClean="0">
                <a:latin typeface="Palatino Linotype" pitchFamily="18" charset="0"/>
              </a:rPr>
              <a:t> 363]</a:t>
            </a:r>
            <a:r>
              <a:rPr lang="el-GR" sz="1600" b="1" dirty="0" smtClean="0">
                <a:latin typeface="Palatino Linotype" pitchFamily="18" charset="0"/>
              </a:rPr>
              <a:t>:</a:t>
            </a:r>
            <a:r>
              <a:rPr lang="el-GR" sz="1600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Ἀθλοφόρε</a:t>
            </a:r>
            <a:r>
              <a:rPr lang="el-GR" sz="1600" i="1" dirty="0" smtClean="0">
                <a:latin typeface="Palatino Linotype" pitchFamily="18" charset="0"/>
              </a:rPr>
              <a:t> Νικόλαε, </a:t>
            </a:r>
            <a:r>
              <a:rPr lang="el-GR" sz="1600" i="1" dirty="0" err="1" smtClean="0">
                <a:latin typeface="Palatino Linotype" pitchFamily="18" charset="0"/>
              </a:rPr>
              <a:t>εὐσεβῶς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ἀνυμνοῦμέν</a:t>
            </a:r>
            <a:r>
              <a:rPr lang="el-GR" sz="1600" i="1" dirty="0" smtClean="0">
                <a:latin typeface="Palatino Linotype" pitchFamily="18" charset="0"/>
              </a:rPr>
              <a:t> σε / </a:t>
            </a:r>
            <a:r>
              <a:rPr lang="el-GR" sz="1600" i="1" dirty="0" err="1" smtClean="0">
                <a:latin typeface="Palatino Linotype" pitchFamily="18" charset="0"/>
              </a:rPr>
              <a:t>Τῇ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νηστείᾳ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ἡγίασας</a:t>
            </a:r>
            <a:r>
              <a:rPr lang="el-GR" sz="1600" i="1" dirty="0" smtClean="0">
                <a:latin typeface="Palatino Linotype" pitchFamily="18" charset="0"/>
              </a:rPr>
              <a:t>, </a:t>
            </a:r>
            <a:r>
              <a:rPr lang="el-GR" sz="1600" i="1" dirty="0" err="1" smtClean="0">
                <a:latin typeface="Palatino Linotype" pitchFamily="18" charset="0"/>
              </a:rPr>
              <a:t>τῇ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ῥοῇ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τῶν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αἱμάτων</a:t>
            </a:r>
            <a:r>
              <a:rPr lang="el-GR" sz="1600" i="1" dirty="0" smtClean="0">
                <a:latin typeface="Palatino Linotype" pitchFamily="18" charset="0"/>
              </a:rPr>
              <a:t> σου / </a:t>
            </a:r>
            <a:r>
              <a:rPr lang="el-GR" sz="1600" i="1" dirty="0" err="1" smtClean="0">
                <a:latin typeface="Palatino Linotype" pitchFamily="18" charset="0"/>
              </a:rPr>
              <a:t>Καὶ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εἱρκτὴ</a:t>
            </a:r>
            <a:r>
              <a:rPr lang="el-GR" sz="1600" i="1" dirty="0" smtClean="0">
                <a:latin typeface="Palatino Linotype" pitchFamily="18" charset="0"/>
              </a:rPr>
              <a:t> συγκλειόμενος, </a:t>
            </a:r>
            <a:r>
              <a:rPr lang="el-GR" sz="1600" i="1" dirty="0" err="1" smtClean="0">
                <a:latin typeface="Palatino Linotype" pitchFamily="18" charset="0"/>
              </a:rPr>
              <a:t>καὶ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τῷ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ξίφει</a:t>
            </a:r>
            <a:r>
              <a:rPr lang="el-GR" sz="1600" i="1" dirty="0" smtClean="0">
                <a:latin typeface="Palatino Linotype" pitchFamily="18" charset="0"/>
              </a:rPr>
              <a:t> τεμνόμενος // </a:t>
            </a:r>
            <a:r>
              <a:rPr lang="el-GR" sz="1600" baseline="30000" dirty="0" smtClean="0">
                <a:latin typeface="Palatino Linotype" pitchFamily="18" charset="0"/>
              </a:rPr>
              <a:t>5</a:t>
            </a:r>
            <a:r>
              <a:rPr lang="el-GR" sz="1600" i="1" dirty="0" smtClean="0">
                <a:latin typeface="Palatino Linotype" pitchFamily="18" charset="0"/>
              </a:rPr>
              <a:t>Δεῦτε</a:t>
            </a:r>
            <a:r>
              <a:rPr lang="el-GR" sz="1600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ἅπαντες</a:t>
            </a:r>
            <a:r>
              <a:rPr lang="el-GR" sz="1600" i="1" dirty="0" smtClean="0">
                <a:latin typeface="Palatino Linotype" pitchFamily="18" charset="0"/>
              </a:rPr>
              <a:t> πιστοί, </a:t>
            </a:r>
            <a:r>
              <a:rPr lang="el-GR" sz="1600" i="1" dirty="0" err="1" smtClean="0">
                <a:latin typeface="Palatino Linotype" pitchFamily="18" charset="0"/>
              </a:rPr>
              <a:t>τὸν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ἀθλητὴν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τοῦ</a:t>
            </a:r>
            <a:r>
              <a:rPr lang="el-GR" sz="1600" i="1" dirty="0" smtClean="0">
                <a:latin typeface="Palatino Linotype" pitchFamily="18" charset="0"/>
              </a:rPr>
              <a:t> Κυρίου </a:t>
            </a:r>
            <a:r>
              <a:rPr lang="el-GR" sz="1600" i="1" dirty="0" err="1" smtClean="0">
                <a:latin typeface="Palatino Linotype" pitchFamily="18" charset="0"/>
              </a:rPr>
              <a:t>ὕμνοις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τιμήσωμεν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smtClean="0">
                <a:latin typeface="Palatino Linotype" pitchFamily="18" charset="0"/>
              </a:rPr>
              <a:t>λέγοντες </a:t>
            </a:r>
            <a:r>
              <a:rPr lang="el-GR" sz="1600" i="1" dirty="0" smtClean="0">
                <a:latin typeface="Palatino Linotype" pitchFamily="18" charset="0"/>
              </a:rPr>
              <a:t>/</a:t>
            </a:r>
            <a:r>
              <a:rPr lang="el-GR" sz="1600" dirty="0" smtClean="0">
                <a:latin typeface="Palatino Linotype" pitchFamily="18" charset="0"/>
              </a:rPr>
              <a:t> </a:t>
            </a:r>
            <a:r>
              <a:rPr lang="el-GR" sz="1600" baseline="30000" dirty="0" smtClean="0">
                <a:latin typeface="Palatino Linotype" pitchFamily="18" charset="0"/>
              </a:rPr>
              <a:t>5</a:t>
            </a:r>
            <a:r>
              <a:rPr lang="el-GR" sz="1600" i="1" dirty="0" smtClean="0">
                <a:latin typeface="Palatino Linotype" pitchFamily="18" charset="0"/>
              </a:rPr>
              <a:t>Μακαρίζομέν</a:t>
            </a:r>
            <a:r>
              <a:rPr lang="el-GR" sz="1600" dirty="0" smtClean="0">
                <a:latin typeface="Palatino Linotype" pitchFamily="18" charset="0"/>
              </a:rPr>
              <a:t> </a:t>
            </a:r>
            <a:r>
              <a:rPr lang="el-GR" sz="1600" i="1" dirty="0" smtClean="0">
                <a:latin typeface="Palatino Linotype" pitchFamily="18" charset="0"/>
              </a:rPr>
              <a:t>σε, Θεοτόκε παρθένε </a:t>
            </a:r>
            <a:r>
              <a:rPr lang="el-GR" sz="1600" dirty="0" smtClean="0">
                <a:latin typeface="Palatino Linotype" pitchFamily="18" charset="0"/>
              </a:rPr>
              <a:t>[</a:t>
            </a:r>
            <a:r>
              <a:rPr lang="en-US" sz="1600" dirty="0" smtClean="0">
                <a:latin typeface="Palatino Linotype" pitchFamily="18" charset="0"/>
              </a:rPr>
              <a:t>MR I</a:t>
            </a:r>
            <a:r>
              <a:rPr lang="el-GR" sz="1600" dirty="0" smtClean="0">
                <a:latin typeface="Palatino Linotype" pitchFamily="18" charset="0"/>
              </a:rPr>
              <a:t>, 75, 376; </a:t>
            </a:r>
            <a:r>
              <a:rPr lang="en-US" sz="1600" dirty="0" err="1" smtClean="0">
                <a:latin typeface="Palatino Linotype" pitchFamily="18" charset="0"/>
              </a:rPr>
              <a:t>PaR</a:t>
            </a:r>
            <a:r>
              <a:rPr lang="el-GR" sz="1600" dirty="0" smtClean="0">
                <a:latin typeface="Palatino Linotype" pitchFamily="18" charset="0"/>
              </a:rPr>
              <a:t> 392, 412; </a:t>
            </a:r>
            <a:r>
              <a:rPr lang="en-US" sz="1600" dirty="0" smtClean="0">
                <a:latin typeface="Palatino Linotype" pitchFamily="18" charset="0"/>
              </a:rPr>
              <a:t>TR</a:t>
            </a:r>
            <a:r>
              <a:rPr lang="el-GR" sz="1600" dirty="0" smtClean="0">
                <a:latin typeface="Palatino Linotype" pitchFamily="18" charset="0"/>
              </a:rPr>
              <a:t> 261] 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n-US" i="1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n-US" i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sz="2600" b="1" dirty="0" err="1" smtClean="0">
                <a:latin typeface="Palatino Linotype" pitchFamily="18" charset="0"/>
              </a:rPr>
              <a:t>Ὡς</a:t>
            </a:r>
            <a:r>
              <a:rPr lang="el-GR" sz="2600" b="1" dirty="0" smtClean="0">
                <a:latin typeface="Palatino Linotype" pitchFamily="18" charset="0"/>
              </a:rPr>
              <a:t> </a:t>
            </a:r>
            <a:r>
              <a:rPr lang="el-GR" sz="2600" b="1" dirty="0" err="1" smtClean="0">
                <a:latin typeface="Palatino Linotype" pitchFamily="18" charset="0"/>
              </a:rPr>
              <a:t>γενναῖον</a:t>
            </a:r>
            <a:r>
              <a:rPr lang="el-GR" sz="2600" b="1" dirty="0" smtClean="0">
                <a:latin typeface="Palatino Linotype" pitchFamily="18" charset="0"/>
              </a:rPr>
              <a:t> </a:t>
            </a:r>
            <a:r>
              <a:rPr lang="el-GR" sz="2600" b="1" dirty="0" err="1" smtClean="0">
                <a:latin typeface="Palatino Linotype" pitchFamily="18" charset="0"/>
              </a:rPr>
              <a:t>ἐν</a:t>
            </a:r>
            <a:r>
              <a:rPr lang="el-GR" sz="2600" b="1" dirty="0" smtClean="0">
                <a:latin typeface="Palatino Linotype" pitchFamily="18" charset="0"/>
              </a:rPr>
              <a:t> </a:t>
            </a:r>
            <a:r>
              <a:rPr lang="el-GR" sz="2600" b="1" dirty="0" err="1" smtClean="0">
                <a:latin typeface="Palatino Linotype" pitchFamily="18" charset="0"/>
              </a:rPr>
              <a:t>Μάρτυσιν</a:t>
            </a:r>
            <a:r>
              <a:rPr lang="el-GR" sz="2600" b="1" dirty="0" smtClean="0">
                <a:latin typeface="Palatino Linotype" pitchFamily="18" charset="0"/>
              </a:rPr>
              <a:t> </a:t>
            </a:r>
            <a:r>
              <a:rPr lang="el-GR" sz="2600" dirty="0" smtClean="0">
                <a:latin typeface="Palatino Linotype" pitchFamily="18" charset="0"/>
              </a:rPr>
              <a:t>[Μ</a:t>
            </a:r>
            <a:r>
              <a:rPr lang="en-US" sz="2600" dirty="0" smtClean="0">
                <a:latin typeface="Palatino Linotype" pitchFamily="18" charset="0"/>
              </a:rPr>
              <a:t>R IV</a:t>
            </a:r>
            <a:r>
              <a:rPr lang="el-GR" sz="2600" dirty="0" smtClean="0">
                <a:latin typeface="Palatino Linotype" pitchFamily="18" charset="0"/>
              </a:rPr>
              <a:t> 363</a:t>
            </a:r>
            <a:r>
              <a:rPr lang="el-GR" sz="2600" dirty="0" smtClean="0">
                <a:latin typeface="Palatino Linotype" pitchFamily="18" charset="0"/>
              </a:rPr>
              <a:t>]</a:t>
            </a:r>
            <a:r>
              <a:rPr lang="el-GR" sz="2600" b="1" dirty="0" smtClean="0">
                <a:latin typeface="Palatino Linotype" pitchFamily="18" charset="0"/>
              </a:rPr>
              <a:t>:</a:t>
            </a:r>
            <a:endParaRPr lang="en-US" sz="2600" b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sz="2600" i="1" dirty="0" err="1" smtClean="0">
                <a:latin typeface="Palatino Linotype" pitchFamily="18" charset="0"/>
              </a:rPr>
              <a:t>Ἀθλοφόρε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smtClean="0">
                <a:latin typeface="Palatino Linotype" pitchFamily="18" charset="0"/>
              </a:rPr>
              <a:t>Νικόλαε, </a:t>
            </a:r>
            <a:r>
              <a:rPr lang="el-GR" sz="2600" i="1" dirty="0" err="1" smtClean="0">
                <a:latin typeface="Palatino Linotype" pitchFamily="18" charset="0"/>
              </a:rPr>
              <a:t>εὐσεβῶς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ἀνυμνοῦμέν</a:t>
            </a:r>
            <a:r>
              <a:rPr lang="el-GR" sz="2600" i="1" dirty="0" smtClean="0">
                <a:latin typeface="Palatino Linotype" pitchFamily="18" charset="0"/>
              </a:rPr>
              <a:t> σε </a:t>
            </a:r>
            <a:endParaRPr lang="en-US" sz="2600" i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sz="2600" i="1" dirty="0" err="1" smtClean="0">
                <a:latin typeface="Palatino Linotype" pitchFamily="18" charset="0"/>
              </a:rPr>
              <a:t>Τῇ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νηστείᾳ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ἡγίασας</a:t>
            </a:r>
            <a:r>
              <a:rPr lang="el-GR" sz="2600" i="1" dirty="0" smtClean="0">
                <a:latin typeface="Palatino Linotype" pitchFamily="18" charset="0"/>
              </a:rPr>
              <a:t>, </a:t>
            </a:r>
            <a:r>
              <a:rPr lang="el-GR" sz="2600" i="1" dirty="0" err="1" smtClean="0">
                <a:latin typeface="Palatino Linotype" pitchFamily="18" charset="0"/>
              </a:rPr>
              <a:t>τῇ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ῥοῇ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τῶν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αἱμάτων</a:t>
            </a:r>
            <a:r>
              <a:rPr lang="el-GR" sz="2600" i="1" dirty="0" smtClean="0">
                <a:latin typeface="Palatino Linotype" pitchFamily="18" charset="0"/>
              </a:rPr>
              <a:t> σου </a:t>
            </a:r>
            <a:endParaRPr lang="en-US" sz="2600" i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sz="2600" i="1" dirty="0" err="1" smtClean="0">
                <a:latin typeface="Palatino Linotype" pitchFamily="18" charset="0"/>
              </a:rPr>
              <a:t>Καὶ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εἱρκτὴ</a:t>
            </a:r>
            <a:r>
              <a:rPr lang="el-GR" sz="2600" i="1" dirty="0" smtClean="0">
                <a:latin typeface="Palatino Linotype" pitchFamily="18" charset="0"/>
              </a:rPr>
              <a:t> συγκλειόμενος, </a:t>
            </a:r>
            <a:r>
              <a:rPr lang="el-GR" sz="2600" i="1" dirty="0" err="1" smtClean="0">
                <a:latin typeface="Palatino Linotype" pitchFamily="18" charset="0"/>
              </a:rPr>
              <a:t>καὶ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τῷ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ξίφει</a:t>
            </a:r>
            <a:r>
              <a:rPr lang="el-GR" sz="2600" i="1" dirty="0" smtClean="0">
                <a:latin typeface="Palatino Linotype" pitchFamily="18" charset="0"/>
              </a:rPr>
              <a:t> τεμνόμενος </a:t>
            </a:r>
            <a:endParaRPr lang="en-US" sz="2600" i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sz="2600" baseline="30000" dirty="0" smtClean="0">
                <a:latin typeface="Palatino Linotype" pitchFamily="18" charset="0"/>
              </a:rPr>
              <a:t>5</a:t>
            </a:r>
            <a:r>
              <a:rPr lang="el-GR" sz="2600" i="1" dirty="0" smtClean="0">
                <a:latin typeface="Palatino Linotype" pitchFamily="18" charset="0"/>
              </a:rPr>
              <a:t>Δεῦτε</a:t>
            </a:r>
            <a:r>
              <a:rPr lang="el-GR" sz="2600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ἅπαντες</a:t>
            </a:r>
            <a:r>
              <a:rPr lang="el-GR" sz="2600" i="1" dirty="0" smtClean="0">
                <a:latin typeface="Palatino Linotype" pitchFamily="18" charset="0"/>
              </a:rPr>
              <a:t> πιστοί, </a:t>
            </a:r>
            <a:r>
              <a:rPr lang="el-GR" sz="2600" i="1" dirty="0" err="1" smtClean="0">
                <a:latin typeface="Palatino Linotype" pitchFamily="18" charset="0"/>
              </a:rPr>
              <a:t>τὸν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ἀθλητὴν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τοῦ</a:t>
            </a:r>
            <a:r>
              <a:rPr lang="el-GR" sz="2600" i="1" dirty="0" smtClean="0">
                <a:latin typeface="Palatino Linotype" pitchFamily="18" charset="0"/>
              </a:rPr>
              <a:t> Κυρίου </a:t>
            </a:r>
            <a:r>
              <a:rPr lang="el-GR" sz="2600" i="1" dirty="0" err="1" smtClean="0">
                <a:latin typeface="Palatino Linotype" pitchFamily="18" charset="0"/>
              </a:rPr>
              <a:t>ὕμνοις</a:t>
            </a:r>
            <a:r>
              <a:rPr lang="el-GR" sz="2600" i="1" dirty="0" smtClean="0">
                <a:latin typeface="Palatino Linotype" pitchFamily="18" charset="0"/>
              </a:rPr>
              <a:t> </a:t>
            </a:r>
            <a:r>
              <a:rPr lang="el-GR" sz="2600" i="1" dirty="0" err="1" smtClean="0">
                <a:latin typeface="Palatino Linotype" pitchFamily="18" charset="0"/>
              </a:rPr>
              <a:t>τιμήσωμεν</a:t>
            </a:r>
            <a:r>
              <a:rPr lang="el-GR" sz="2600" i="1" dirty="0" smtClean="0">
                <a:latin typeface="Palatino Linotype" pitchFamily="18" charset="0"/>
              </a:rPr>
              <a:t> λέγοντες </a:t>
            </a:r>
            <a:endParaRPr lang="en-US" sz="2600" i="1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sz="2600" baseline="30000" dirty="0" smtClean="0">
                <a:latin typeface="Palatino Linotype" pitchFamily="18" charset="0"/>
              </a:rPr>
              <a:t>5</a:t>
            </a:r>
            <a:r>
              <a:rPr lang="el-GR" sz="2600" i="1" dirty="0" smtClean="0">
                <a:latin typeface="Palatino Linotype" pitchFamily="18" charset="0"/>
              </a:rPr>
              <a:t>Μακαρίζομέν</a:t>
            </a:r>
            <a:r>
              <a:rPr lang="el-GR" sz="2600" dirty="0" smtClean="0">
                <a:latin typeface="Palatino Linotype" pitchFamily="18" charset="0"/>
              </a:rPr>
              <a:t> </a:t>
            </a:r>
            <a:r>
              <a:rPr lang="el-GR" sz="2600" i="1" dirty="0" smtClean="0">
                <a:latin typeface="Palatino Linotype" pitchFamily="18" charset="0"/>
              </a:rPr>
              <a:t>σε, Θεοτόκε παρθένε </a:t>
            </a:r>
            <a:r>
              <a:rPr lang="el-GR" sz="2600" dirty="0" smtClean="0">
                <a:latin typeface="Palatino Linotype" pitchFamily="18" charset="0"/>
              </a:rPr>
              <a:t>[</a:t>
            </a:r>
            <a:r>
              <a:rPr lang="en-US" sz="2600" dirty="0" smtClean="0">
                <a:latin typeface="Palatino Linotype" pitchFamily="18" charset="0"/>
              </a:rPr>
              <a:t>MR I</a:t>
            </a:r>
            <a:r>
              <a:rPr lang="el-GR" sz="2600" dirty="0" smtClean="0">
                <a:latin typeface="Palatino Linotype" pitchFamily="18" charset="0"/>
              </a:rPr>
              <a:t>, 75, 376; </a:t>
            </a:r>
            <a:r>
              <a:rPr lang="en-US" sz="2600" dirty="0" err="1" smtClean="0">
                <a:latin typeface="Palatino Linotype" pitchFamily="18" charset="0"/>
              </a:rPr>
              <a:t>PaR</a:t>
            </a:r>
            <a:r>
              <a:rPr lang="el-GR" sz="2600" dirty="0" smtClean="0">
                <a:latin typeface="Palatino Linotype" pitchFamily="18" charset="0"/>
              </a:rPr>
              <a:t> 392, 412; </a:t>
            </a:r>
            <a:r>
              <a:rPr lang="en-US" sz="2600" dirty="0" smtClean="0">
                <a:latin typeface="Palatino Linotype" pitchFamily="18" charset="0"/>
              </a:rPr>
              <a:t>TR</a:t>
            </a:r>
            <a:r>
              <a:rPr lang="el-GR" sz="2600" dirty="0" smtClean="0">
                <a:latin typeface="Palatino Linotype" pitchFamily="18" charset="0"/>
              </a:rPr>
              <a:t> 261] </a:t>
            </a:r>
            <a:r>
              <a:rPr lang="el-GR" sz="2600" i="1" dirty="0" smtClean="0">
                <a:latin typeface="Palatino Linotype" pitchFamily="18" charset="0"/>
              </a:rPr>
              <a:t>. </a:t>
            </a:r>
            <a:endParaRPr lang="el-GR" sz="2600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55576" y="0"/>
            <a:ext cx="8388424" cy="68580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Τῇ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smtClean="0">
                <a:latin typeface="Palatino Linotype" pitchFamily="18" charset="0"/>
              </a:rPr>
              <a:t>β’ </a:t>
            </a:r>
            <a:r>
              <a:rPr lang="el-GR" b="1" dirty="0" err="1" smtClean="0">
                <a:latin typeface="Palatino Linotype" pitchFamily="18" charset="0"/>
              </a:rPr>
              <a:t>ἑβδομάδι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τῶν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Νηστειῶν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ἡμέρᾳ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Τετάρτῃ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Μηνὶ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Φεβρουαρίῳ</a:t>
            </a:r>
            <a:r>
              <a:rPr lang="el-GR" b="1" dirty="0" smtClean="0">
                <a:latin typeface="Palatino Linotype" pitchFamily="18" charset="0"/>
              </a:rPr>
              <a:t> ιδ’,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Αὐξεντίου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καὶ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 νέου μάρτυρος &lt;Νικολάου&gt;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ἀθλήσαντος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τῷ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Ἱπποδρομίῳ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τῆς</a:t>
            </a:r>
            <a:r>
              <a:rPr lang="el-GR" b="1" dirty="0" smtClean="0">
                <a:latin typeface="Palatino Linotype" pitchFamily="18" charset="0"/>
              </a:rPr>
              <a:t> Κωνσταντινουπόλεως. </a:t>
            </a:r>
            <a:r>
              <a:rPr lang="el-GR" b="1" dirty="0" err="1" smtClean="0">
                <a:latin typeface="Palatino Linotype" pitchFamily="18" charset="0"/>
              </a:rPr>
              <a:t>Εἰς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τὸ</a:t>
            </a:r>
            <a:r>
              <a:rPr lang="el-GR" b="1" dirty="0" smtClean="0">
                <a:latin typeface="Palatino Linotype" pitchFamily="18" charset="0"/>
              </a:rPr>
              <a:t> Κύριε </a:t>
            </a:r>
            <a:r>
              <a:rPr lang="el-GR" b="1" dirty="0" err="1" smtClean="0">
                <a:latin typeface="Palatino Linotype" pitchFamily="18" charset="0"/>
              </a:rPr>
              <a:t>ἐκέκραξα</a:t>
            </a:r>
            <a:r>
              <a:rPr lang="el-GR" b="1" dirty="0" smtClean="0">
                <a:latin typeface="Palatino Linotype" pitchFamily="18" charset="0"/>
              </a:rPr>
              <a:t>, Στιχηρά. </a:t>
            </a:r>
            <a:r>
              <a:rPr lang="el-GR" b="1" dirty="0" err="1" smtClean="0">
                <a:latin typeface="Palatino Linotype" pitchFamily="18" charset="0"/>
              </a:rPr>
              <a:t>Ἦχος</a:t>
            </a:r>
            <a:r>
              <a:rPr lang="el-GR" b="1" dirty="0" smtClean="0">
                <a:latin typeface="Palatino Linotype" pitchFamily="18" charset="0"/>
              </a:rPr>
              <a:t> δ’ </a:t>
            </a:r>
            <a:r>
              <a:rPr lang="el-GR" b="1" i="1" dirty="0" err="1" smtClean="0">
                <a:latin typeface="Palatino Linotype" pitchFamily="18" charset="0"/>
              </a:rPr>
              <a:t>Ὡς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γενναῖον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ἐν</a:t>
            </a:r>
            <a:r>
              <a:rPr lang="el-GR" b="1" i="1" dirty="0" smtClean="0">
                <a:latin typeface="Palatino Linotype" pitchFamily="18" charset="0"/>
              </a:rPr>
              <a:t> </a:t>
            </a:r>
            <a:r>
              <a:rPr lang="el-GR" b="1" i="1" dirty="0" err="1" smtClean="0">
                <a:latin typeface="Palatino Linotype" pitchFamily="18" charset="0"/>
              </a:rPr>
              <a:t>Μάρτυσιν</a:t>
            </a:r>
            <a:r>
              <a:rPr lang="el-GR" b="1" dirty="0" smtClean="0">
                <a:latin typeface="Palatino Linotype" pitchFamily="18" charset="0"/>
              </a:rPr>
              <a:t>                                                                               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[Μ</a:t>
            </a:r>
            <a:r>
              <a:rPr lang="en-US" dirty="0" smtClean="0">
                <a:latin typeface="Palatino Linotype" pitchFamily="18" charset="0"/>
              </a:rPr>
              <a:t>R IV</a:t>
            </a:r>
            <a:r>
              <a:rPr lang="el-GR" dirty="0" smtClean="0">
                <a:latin typeface="Palatino Linotype" pitchFamily="18" charset="0"/>
              </a:rPr>
              <a:t> 363</a:t>
            </a:r>
            <a:r>
              <a:rPr lang="el-GR" dirty="0" smtClean="0">
                <a:latin typeface="Palatino Linotype" pitchFamily="18" charset="0"/>
              </a:rPr>
              <a:t>]</a:t>
            </a:r>
            <a:endParaRPr lang="en-US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Ἀ</a:t>
            </a:r>
            <a:r>
              <a:rPr lang="el-GR" i="1" dirty="0" err="1" smtClean="0">
                <a:latin typeface="Palatino Linotype" pitchFamily="18" charset="0"/>
              </a:rPr>
              <a:t>θλοφόρε</a:t>
            </a:r>
            <a:r>
              <a:rPr lang="el-GR" i="1" dirty="0" smtClean="0">
                <a:latin typeface="Palatino Linotype" pitchFamily="18" charset="0"/>
              </a:rPr>
              <a:t> Νικόλαε,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εὐσεβῶς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ἀνυμνοῦμέν</a:t>
            </a:r>
            <a:r>
              <a:rPr lang="el-GR" i="1" dirty="0" smtClean="0">
                <a:latin typeface="Palatino Linotype" pitchFamily="18" charset="0"/>
              </a:rPr>
              <a:t> σε,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σεπτῶς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βοῶμέν</a:t>
            </a:r>
            <a:r>
              <a:rPr lang="el-GR" i="1" dirty="0" smtClean="0">
                <a:latin typeface="Palatino Linotype" pitchFamily="18" charset="0"/>
              </a:rPr>
              <a:t> σοι,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μάρτυς </a:t>
            </a:r>
            <a:r>
              <a:rPr lang="el-GR" i="1" dirty="0" err="1" smtClean="0">
                <a:latin typeface="Palatino Linotype" pitchFamily="18" charset="0"/>
              </a:rPr>
              <a:t>ἔνδοξε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ἐτήσιον</a:t>
            </a:r>
            <a:r>
              <a:rPr lang="el-GR" i="1" dirty="0" smtClean="0">
                <a:latin typeface="Palatino Linotype" pitchFamily="18" charset="0"/>
              </a:rPr>
              <a:t> μνήμην σου,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φαιδρῶς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ἑορτάζοντας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δοξάζοντας </a:t>
            </a:r>
            <a:r>
              <a:rPr lang="el-GR" i="1" dirty="0" err="1" smtClean="0">
                <a:latin typeface="Palatino Linotype" pitchFamily="18" charset="0"/>
              </a:rPr>
              <a:t>Χριστόν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ἁπάντων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Κύριον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καθικέτευε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ἡμᾶς</a:t>
            </a:r>
            <a:r>
              <a:rPr lang="el-GR" i="1" dirty="0" smtClean="0">
                <a:latin typeface="Palatino Linotype" pitchFamily="18" charset="0"/>
              </a:rPr>
              <a:t> βλάβης </a:t>
            </a:r>
            <a:r>
              <a:rPr lang="el-GR" i="1" dirty="0" err="1" smtClean="0">
                <a:latin typeface="Palatino Linotype" pitchFamily="18" charset="0"/>
              </a:rPr>
              <a:t>ῥυσθῆναι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ἐχθροῦ</a:t>
            </a:r>
            <a:r>
              <a:rPr lang="el-GR" i="1" dirty="0" smtClean="0">
                <a:latin typeface="Palatino Linotype" pitchFamily="18" charset="0"/>
              </a:rPr>
              <a:t> τε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ὁρατῶν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ἀοράτων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πάσης </a:t>
            </a:r>
            <a:r>
              <a:rPr lang="el-GR" i="1" dirty="0" err="1" smtClean="0">
                <a:latin typeface="Palatino Linotype" pitchFamily="18" charset="0"/>
              </a:rPr>
              <a:t>ἄλλης</a:t>
            </a:r>
            <a:r>
              <a:rPr lang="el-GR" i="1" dirty="0" smtClean="0">
                <a:latin typeface="Palatino Linotype" pitchFamily="18" charset="0"/>
              </a:rPr>
              <a:t> κακώσεως.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 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Τ</a:t>
            </a:r>
            <a:r>
              <a:rPr lang="el-GR" i="1" dirty="0" err="1" smtClean="0">
                <a:latin typeface="Palatino Linotype" pitchFamily="18" charset="0"/>
              </a:rPr>
              <a:t>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νηστείᾳ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ἡγίασας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ῥοῇ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αἱμάτων</a:t>
            </a:r>
            <a:r>
              <a:rPr lang="el-GR" i="1" dirty="0" smtClean="0">
                <a:latin typeface="Palatino Linotype" pitchFamily="18" charset="0"/>
              </a:rPr>
              <a:t> σου,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ἐφαίδρυνας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παναοίδιμε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κάραν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συνέτριψας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δολίου δράκοντος,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παρίστασαι </a:t>
            </a:r>
            <a:r>
              <a:rPr lang="el-GR" i="1" dirty="0" err="1" smtClean="0">
                <a:latin typeface="Palatino Linotype" pitchFamily="18" charset="0"/>
              </a:rPr>
              <a:t>Χριστῷ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στεφηφόρος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πανόλβιε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ὃν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ἱκέτευε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φθορᾶς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κινδύνων, </a:t>
            </a:r>
            <a:r>
              <a:rPr lang="el-GR" i="1" dirty="0" err="1" smtClean="0">
                <a:latin typeface="Palatino Linotype" pitchFamily="18" charset="0"/>
              </a:rPr>
              <a:t>λυτρωθῆναι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πίστει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ἐκτελοῦντας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ἀεισέβαστον</a:t>
            </a:r>
            <a:r>
              <a:rPr lang="el-GR" i="1" dirty="0" smtClean="0">
                <a:latin typeface="Palatino Linotype" pitchFamily="18" charset="0"/>
              </a:rPr>
              <a:t> &lt;μνήμην σου&gt;.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 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Κ</a:t>
            </a:r>
            <a:r>
              <a:rPr lang="el-GR" i="1" dirty="0" err="1" smtClean="0">
                <a:latin typeface="Palatino Linotype" pitchFamily="18" charset="0"/>
              </a:rPr>
              <a:t>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εἱρκτὴ</a:t>
            </a:r>
            <a:r>
              <a:rPr lang="el-GR" i="1" dirty="0" smtClean="0">
                <a:latin typeface="Palatino Linotype" pitchFamily="18" charset="0"/>
              </a:rPr>
              <a:t> συγκλειόμενος,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ξίφει</a:t>
            </a:r>
            <a:r>
              <a:rPr lang="el-GR" i="1" dirty="0" smtClean="0">
                <a:latin typeface="Palatino Linotype" pitchFamily="18" charset="0"/>
              </a:rPr>
              <a:t> τεμνόμενος,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πυρὶ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ἀοίδιμε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προσριπτούμενος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μακαρίαν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ἀπείληφας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ζωὴν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ἣν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ἐπόθησας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μαρτύρων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χοροῖς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σὺν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ἀγαλλόμενος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μεθ</a:t>
            </a:r>
            <a:r>
              <a:rPr lang="el-GR" i="1" dirty="0" smtClean="0">
                <a:latin typeface="Palatino Linotype" pitchFamily="18" charset="0"/>
              </a:rPr>
              <a:t>’ </a:t>
            </a:r>
            <a:r>
              <a:rPr lang="el-GR" i="1" dirty="0" err="1" smtClean="0">
                <a:latin typeface="Palatino Linotype" pitchFamily="18" charset="0"/>
              </a:rPr>
              <a:t>ὧν</a:t>
            </a:r>
            <a:r>
              <a:rPr lang="el-GR" i="1" dirty="0" smtClean="0">
                <a:latin typeface="Palatino Linotype" pitchFamily="18" charset="0"/>
              </a:rPr>
              <a:t> πρέσβευε,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ἐκ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φθορᾶς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κινδύνων, </a:t>
            </a:r>
            <a:r>
              <a:rPr lang="el-GR" i="1" dirty="0" err="1" smtClean="0">
                <a:latin typeface="Palatino Linotype" pitchFamily="18" charset="0"/>
              </a:rPr>
              <a:t>λυτρωθῆναι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τοὺς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πίστει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ἐκτελοῦντας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&lt;</a:t>
            </a:r>
            <a:r>
              <a:rPr lang="el-GR" i="1" dirty="0" err="1" smtClean="0">
                <a:latin typeface="Palatino Linotype" pitchFamily="18" charset="0"/>
              </a:rPr>
              <a:t>ἀεισέβαστον</a:t>
            </a:r>
            <a:r>
              <a:rPr lang="el-GR" i="1" dirty="0" smtClean="0">
                <a:latin typeface="Palatino Linotype" pitchFamily="18" charset="0"/>
              </a:rPr>
              <a:t> μνήμην σου&gt;.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 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dirty="0" smtClean="0">
                <a:latin typeface="Palatino Linotype" pitchFamily="18" charset="0"/>
              </a:rPr>
              <a:t>Δόξα· </a:t>
            </a:r>
            <a:r>
              <a:rPr lang="el-GR" dirty="0" err="1" smtClean="0">
                <a:latin typeface="Palatino Linotype" pitchFamily="18" charset="0"/>
              </a:rPr>
              <a:t>ἦχος</a:t>
            </a:r>
            <a:r>
              <a:rPr lang="el-GR" dirty="0" smtClean="0">
                <a:latin typeface="Palatino Linotype" pitchFamily="18" charset="0"/>
              </a:rPr>
              <a:t> πλ. α’</a:t>
            </a:r>
          </a:p>
          <a:p>
            <a:pPr algn="just">
              <a:buNone/>
            </a:pP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Δ</a:t>
            </a:r>
            <a:r>
              <a:rPr lang="el-GR" i="1" dirty="0" err="1" smtClean="0">
                <a:latin typeface="Palatino Linotype" pitchFamily="18" charset="0"/>
              </a:rPr>
              <a:t>εῦτε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ἅπαντες</a:t>
            </a:r>
            <a:r>
              <a:rPr lang="el-GR" i="1" dirty="0" smtClean="0">
                <a:latin typeface="Palatino Linotype" pitchFamily="18" charset="0"/>
              </a:rPr>
              <a:t> πιστοί,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ἀθλητὴν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</a:t>
            </a:r>
            <a:r>
              <a:rPr lang="el-GR" i="1" dirty="0" err="1" smtClean="0">
                <a:latin typeface="Palatino Linotype" pitchFamily="18" charset="0"/>
              </a:rPr>
              <a:t>ὕμνοις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τιμήσωμεν</a:t>
            </a:r>
            <a:r>
              <a:rPr lang="el-GR" i="1" dirty="0" smtClean="0">
                <a:latin typeface="Palatino Linotype" pitchFamily="18" charset="0"/>
              </a:rPr>
              <a:t> λέγοντες·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στρατιῶτα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παμμάκαρ</a:t>
            </a:r>
            <a:r>
              <a:rPr lang="el-GR" i="1" dirty="0" smtClean="0">
                <a:latin typeface="Palatino Linotype" pitchFamily="18" charset="0"/>
              </a:rPr>
              <a:t> Νικόλαε,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smtClean="0">
                <a:latin typeface="Palatino Linotype" pitchFamily="18" charset="0"/>
              </a:rPr>
              <a:t>ὁ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τυράννων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ἀπειλὰς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οὐδὲν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λογισάμενος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ἀλλ</a:t>
            </a:r>
            <a:r>
              <a:rPr lang="el-GR" i="1" dirty="0" smtClean="0">
                <a:latin typeface="Palatino Linotype" pitchFamily="18" charset="0"/>
              </a:rPr>
              <a:t>’ </a:t>
            </a:r>
            <a:r>
              <a:rPr lang="el-GR" i="1" dirty="0" err="1" smtClean="0">
                <a:latin typeface="Palatino Linotype" pitchFamily="18" charset="0"/>
              </a:rPr>
              <a:t>ὑπὲρ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προθύμως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ἐνήθλησας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τιμίῳ</a:t>
            </a:r>
            <a:r>
              <a:rPr lang="el-GR" i="1" dirty="0" smtClean="0">
                <a:latin typeface="Palatino Linotype" pitchFamily="18" charset="0"/>
              </a:rPr>
              <a:t> σου </a:t>
            </a:r>
            <a:r>
              <a:rPr lang="el-GR" i="1" dirty="0" err="1" smtClean="0">
                <a:latin typeface="Palatino Linotype" pitchFamily="18" charset="0"/>
              </a:rPr>
              <a:t>αἵματι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τεσσαρακονθήμερον </a:t>
            </a:r>
            <a:r>
              <a:rPr lang="el-GR" i="1" dirty="0" err="1" smtClean="0">
                <a:latin typeface="Palatino Linotype" pitchFamily="18" charset="0"/>
              </a:rPr>
              <a:t>καθηγίασας</a:t>
            </a:r>
            <a:r>
              <a:rPr lang="el-GR" i="1" dirty="0" smtClean="0">
                <a:latin typeface="Palatino Linotype" pitchFamily="18" charset="0"/>
              </a:rPr>
              <a:t>·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διὸ</a:t>
            </a:r>
            <a:r>
              <a:rPr lang="el-GR" i="1" dirty="0" smtClean="0">
                <a:latin typeface="Palatino Linotype" pitchFamily="18" charset="0"/>
              </a:rPr>
              <a:t> πρέσβευε </a:t>
            </a:r>
            <a:r>
              <a:rPr lang="el-GR" i="1" dirty="0" err="1" smtClean="0">
                <a:latin typeface="Palatino Linotype" pitchFamily="18" charset="0"/>
              </a:rPr>
              <a:t>αὐτῷ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σωτῆρι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Θεῷ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καταντῆσαι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τριήμερον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ἐξανάστασιν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εὑρεῖν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ἔλεος</a:t>
            </a:r>
            <a:r>
              <a:rPr lang="el-GR" i="1" dirty="0" smtClean="0">
                <a:latin typeface="Palatino Linotype" pitchFamily="18" charset="0"/>
              </a:rPr>
              <a:t>,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ἡμέρῳ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κρίσεως.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l-GR" dirty="0" smtClean="0">
                <a:latin typeface="Palatino Linotype" pitchFamily="18" charset="0"/>
              </a:rPr>
              <a:t> </a:t>
            </a:r>
          </a:p>
          <a:p>
            <a:pPr algn="just">
              <a:buNone/>
            </a:pP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νῦν</a:t>
            </a:r>
            <a:r>
              <a:rPr lang="el-GR" dirty="0" smtClean="0">
                <a:latin typeface="Palatino Linotype" pitchFamily="18" charset="0"/>
              </a:rPr>
              <a:t>· </a:t>
            </a:r>
            <a:r>
              <a:rPr lang="el-GR" dirty="0" err="1" smtClean="0">
                <a:latin typeface="Palatino Linotype" pitchFamily="18" charset="0"/>
              </a:rPr>
              <a:t>θεοτοκίον</a:t>
            </a:r>
            <a:r>
              <a:rPr lang="el-GR" dirty="0" smtClean="0">
                <a:latin typeface="Palatino Linotype" pitchFamily="18" charset="0"/>
              </a:rPr>
              <a:t>· &lt;</a:t>
            </a:r>
            <a:r>
              <a:rPr lang="el-GR" dirty="0" err="1" smtClean="0">
                <a:latin typeface="Palatino Linotype" pitchFamily="18" charset="0"/>
              </a:rPr>
              <a:t>ἦχος</a:t>
            </a:r>
            <a:r>
              <a:rPr lang="el-GR" dirty="0" smtClean="0">
                <a:latin typeface="Palatino Linotype" pitchFamily="18" charset="0"/>
              </a:rPr>
              <a:t> ὁ </a:t>
            </a:r>
            <a:r>
              <a:rPr lang="el-GR" dirty="0" err="1" smtClean="0">
                <a:latin typeface="Palatino Linotype" pitchFamily="18" charset="0"/>
              </a:rPr>
              <a:t>αὐτός</a:t>
            </a:r>
            <a:r>
              <a:rPr lang="el-GR" dirty="0" smtClean="0">
                <a:latin typeface="Palatino Linotype" pitchFamily="18" charset="0"/>
              </a:rPr>
              <a:t>&gt;</a:t>
            </a:r>
          </a:p>
          <a:p>
            <a:pPr algn="just">
              <a:buNone/>
            </a:pP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Μ</a:t>
            </a:r>
            <a:r>
              <a:rPr lang="el-GR" i="1" dirty="0" err="1" smtClean="0">
                <a:latin typeface="Palatino Linotype" pitchFamily="18" charset="0"/>
              </a:rPr>
              <a:t>ακαρίζομέν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σε, Θεοτόκε παρθένε…                                                        </a:t>
            </a:r>
            <a:r>
              <a:rPr lang="en-US" i="1" dirty="0" smtClean="0">
                <a:latin typeface="Palatino Linotype" pitchFamily="18" charset="0"/>
              </a:rPr>
              <a:t>                                                                                                                              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dirty="0" smtClean="0">
                <a:latin typeface="Palatino Linotype" pitchFamily="18" charset="0"/>
              </a:rPr>
              <a:t>[</a:t>
            </a:r>
            <a:r>
              <a:rPr lang="en-US" dirty="0" smtClean="0">
                <a:latin typeface="Palatino Linotype" pitchFamily="18" charset="0"/>
              </a:rPr>
              <a:t>MR I</a:t>
            </a:r>
            <a:r>
              <a:rPr lang="el-GR" dirty="0" smtClean="0">
                <a:latin typeface="Palatino Linotype" pitchFamily="18" charset="0"/>
              </a:rPr>
              <a:t>, 75, 376; </a:t>
            </a:r>
            <a:r>
              <a:rPr lang="en-US" dirty="0" err="1" smtClean="0">
                <a:latin typeface="Palatino Linotype" pitchFamily="18" charset="0"/>
              </a:rPr>
              <a:t>PaR</a:t>
            </a:r>
            <a:r>
              <a:rPr lang="el-GR" dirty="0" smtClean="0">
                <a:latin typeface="Palatino Linotype" pitchFamily="18" charset="0"/>
              </a:rPr>
              <a:t> 392, 412; </a:t>
            </a:r>
            <a:r>
              <a:rPr lang="en-US" dirty="0" smtClean="0">
                <a:latin typeface="Palatino Linotype" pitchFamily="18" charset="0"/>
              </a:rPr>
              <a:t>TR</a:t>
            </a:r>
            <a:r>
              <a:rPr lang="el-GR" dirty="0" smtClean="0">
                <a:latin typeface="Palatino Linotype" pitchFamily="18" charset="0"/>
              </a:rPr>
              <a:t> 261]</a:t>
            </a:r>
            <a:r>
              <a:rPr lang="el-GR" i="1" dirty="0" smtClean="0">
                <a:latin typeface="Palatino Linotype" pitchFamily="18" charset="0"/>
              </a:rPr>
              <a:t> 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latin typeface="Palatino Linotype" pitchFamily="18" charset="0"/>
              </a:rPr>
              <a:t>can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n-US" b="1" dirty="0" smtClean="0">
                <a:latin typeface="Palatino Linotype" pitchFamily="18" charset="0"/>
              </a:rPr>
              <a:t>inc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Σοφίας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ἄβυσσον</a:t>
            </a:r>
            <a:r>
              <a:rPr lang="el-GR" i="1" dirty="0" smtClean="0">
                <a:latin typeface="Palatino Linotype" pitchFamily="18" charset="0"/>
              </a:rPr>
              <a:t>/ ἡ </a:t>
            </a:r>
            <a:r>
              <a:rPr lang="el-GR" i="1" dirty="0" err="1" smtClean="0">
                <a:latin typeface="Palatino Linotype" pitchFamily="18" charset="0"/>
              </a:rPr>
              <a:t>τετοκυῖα</a:t>
            </a:r>
            <a:endParaRPr lang="en-US" i="1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n-US" b="1" dirty="0" err="1" smtClean="0">
                <a:latin typeface="Palatino Linotype" pitchFamily="18" charset="0"/>
              </a:rPr>
              <a:t>acr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Σὺν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Νικολάῳ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Θεοτόκῳ</a:t>
            </a:r>
            <a:r>
              <a:rPr lang="el-GR" i="1" dirty="0" smtClean="0">
                <a:latin typeface="Palatino Linotype" pitchFamily="18" charset="0"/>
              </a:rPr>
              <a:t> μέλος </a:t>
            </a:r>
            <a:r>
              <a:rPr lang="el-GR" i="1" dirty="0" err="1" smtClean="0">
                <a:latin typeface="Palatino Linotype" pitchFamily="18" charset="0"/>
              </a:rPr>
              <a:t>πόθῳ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προσᾴδω</a:t>
            </a:r>
            <a:r>
              <a:rPr lang="el-GR" i="1" dirty="0" smtClean="0">
                <a:latin typeface="Palatino Linotype" pitchFamily="18" charset="0"/>
              </a:rPr>
              <a:t>. </a:t>
            </a:r>
            <a:r>
              <a:rPr lang="el-GR" i="1" dirty="0" err="1" smtClean="0">
                <a:latin typeface="Palatino Linotype" pitchFamily="18" charset="0"/>
              </a:rPr>
              <a:t>Ἰωσὴφ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Ἄπρω</a:t>
            </a:r>
            <a:r>
              <a:rPr lang="en-US" i="1" dirty="0" smtClean="0">
                <a:latin typeface="Palatino Linotype" pitchFamily="18" charset="0"/>
              </a:rPr>
              <a:t> </a:t>
            </a:r>
            <a:r>
              <a:rPr lang="el-GR" i="1" dirty="0" smtClean="0">
                <a:latin typeface="Palatino Linotype" pitchFamily="18" charset="0"/>
              </a:rPr>
              <a:t>θύτης.</a:t>
            </a:r>
            <a:endParaRPr lang="en-US" i="1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i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Ἰωσὴφ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Ἄπρω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n-US" dirty="0" smtClean="0">
                <a:latin typeface="Palatino Linotype" pitchFamily="18" charset="0"/>
              </a:rPr>
              <a:t>in </a:t>
            </a:r>
            <a:r>
              <a:rPr lang="en-US" dirty="0" err="1" smtClean="0">
                <a:latin typeface="Palatino Linotype" pitchFamily="18" charset="0"/>
              </a:rPr>
              <a:t>acrostichide</a:t>
            </a:r>
            <a:r>
              <a:rPr lang="el-GR" dirty="0" smtClean="0">
                <a:latin typeface="Palatino Linotype" pitchFamily="18" charset="0"/>
              </a:rPr>
              <a:t>.</a:t>
            </a:r>
            <a:r>
              <a:rPr lang="el-GR" i="1" dirty="0" smtClean="0">
                <a:latin typeface="Palatino Linotype" pitchFamily="18" charset="0"/>
              </a:rPr>
              <a:t> </a:t>
            </a:r>
            <a:endParaRPr lang="en-US" i="1" dirty="0" smtClean="0">
              <a:latin typeface="Palatino Linotype" pitchFamily="18" charset="0"/>
            </a:endParaRPr>
          </a:p>
          <a:p>
            <a:pPr>
              <a:buNone/>
            </a:pP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ἦχ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α΄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ᾨδὴν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ἐπινίκιον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Αχιλλέας Χαλδαιάκης\Documents\Σ Υ Ν Ε Δ Ρ Ι Α\2011\CBM\σάρωση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109852"/>
            <a:ext cx="4576572" cy="2391156"/>
          </a:xfrm>
          <a:prstGeom prst="rect">
            <a:avLst/>
          </a:prstGeom>
          <a:noFill/>
        </p:spPr>
      </p:pic>
      <p:pic>
        <p:nvPicPr>
          <p:cNvPr id="2051" name="Picture 3" descr="C:\Users\Αχιλλέας Χαλδαιάκης\Documents\Σ Υ Ν Ε Δ Ρ Ι Α\2011\CBM\σάρωση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501008"/>
            <a:ext cx="4210050" cy="282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l-GR" u="sng" dirty="0" smtClean="0">
                <a:latin typeface="Palatino Linotype" pitchFamily="18" charset="0"/>
              </a:rPr>
              <a:t>σ</a:t>
            </a:r>
            <a:r>
              <a:rPr lang="el-GR" u="sng" dirty="0" smtClean="0">
                <a:latin typeface="Palatino Linotype" pitchFamily="18" charset="0"/>
              </a:rPr>
              <a:t>. 2-26</a:t>
            </a:r>
            <a:r>
              <a:rPr lang="el-GR" dirty="0" smtClean="0">
                <a:latin typeface="Palatino Linotype" pitchFamily="18" charset="0"/>
              </a:rPr>
              <a:t> Ἡ </a:t>
            </a:r>
            <a:r>
              <a:rPr lang="el-GR" dirty="0" err="1" smtClean="0">
                <a:latin typeface="Palatino Linotype" pitchFamily="18" charset="0"/>
              </a:rPr>
              <a:t>ἀκολουθία</a:t>
            </a:r>
            <a:r>
              <a:rPr lang="el-GR" dirty="0" smtClean="0">
                <a:latin typeface="Palatino Linotype" pitchFamily="18" charset="0"/>
              </a:rPr>
              <a:t>·</a:t>
            </a:r>
            <a:endParaRPr lang="en-US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Palatino Linotype" pitchFamily="18" charset="0"/>
              </a:rPr>
              <a:t>	</a:t>
            </a:r>
            <a:r>
              <a:rPr lang="el-GR" u="sng" dirty="0" smtClean="0">
                <a:latin typeface="Palatino Linotype" pitchFamily="18" charset="0"/>
              </a:rPr>
              <a:t>σ</a:t>
            </a:r>
            <a:r>
              <a:rPr lang="el-GR" u="sng" dirty="0" smtClean="0">
                <a:latin typeface="Palatino Linotype" pitchFamily="18" charset="0"/>
              </a:rPr>
              <a:t>. 10-19</a:t>
            </a:r>
            <a:r>
              <a:rPr lang="el-GR" dirty="0" smtClean="0">
                <a:latin typeface="Palatino Linotype" pitchFamily="18" charset="0"/>
              </a:rPr>
              <a:t> Ὁ κανόνας </a:t>
            </a:r>
            <a:r>
              <a:rPr lang="el-GR" dirty="0" err="1" smtClean="0">
                <a:latin typeface="Palatino Linotype" pitchFamily="18" charset="0"/>
              </a:rPr>
              <a:t>τῆς</a:t>
            </a:r>
            <a:r>
              <a:rPr lang="el-GR" dirty="0" smtClean="0">
                <a:latin typeface="Palatino Linotype" pitchFamily="18" charset="0"/>
              </a:rPr>
              <a:t> Θεοτόκου. </a:t>
            </a:r>
            <a:r>
              <a:rPr lang="el-GR" b="1" dirty="0" err="1" smtClean="0">
                <a:latin typeface="Palatino Linotype" pitchFamily="18" charset="0"/>
              </a:rPr>
              <a:t>Ἀρχ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: </a:t>
            </a:r>
            <a:r>
              <a:rPr lang="el-GR" i="1" dirty="0" smtClean="0">
                <a:latin typeface="Palatino Linotype" pitchFamily="18" charset="0"/>
              </a:rPr>
              <a:t>Σοφίας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ἄβυσσον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τετοκυῖα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Ἦχ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α΄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ᾨδὴν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ἐπινίκιον</a:t>
            </a:r>
            <a:r>
              <a:rPr lang="el-GR" i="1" dirty="0" smtClean="0">
                <a:latin typeface="Palatino Linotype" pitchFamily="18" charset="0"/>
              </a:rPr>
              <a:t>·</a:t>
            </a:r>
            <a:endParaRPr lang="en-US" i="1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Palatino Linotype" pitchFamily="18" charset="0"/>
              </a:rPr>
              <a:t>	</a:t>
            </a:r>
            <a:r>
              <a:rPr lang="el-GR" u="sng" dirty="0" smtClean="0">
                <a:latin typeface="Palatino Linotype" pitchFamily="18" charset="0"/>
              </a:rPr>
              <a:t>σ</a:t>
            </a:r>
            <a:r>
              <a:rPr lang="el-GR" u="sng" dirty="0" smtClean="0">
                <a:latin typeface="Palatino Linotype" pitchFamily="18" charset="0"/>
              </a:rPr>
              <a:t>. 10-20</a:t>
            </a:r>
            <a:r>
              <a:rPr lang="el-GR" dirty="0" smtClean="0">
                <a:latin typeface="Palatino Linotype" pitchFamily="18" charset="0"/>
              </a:rPr>
              <a:t> Ὁ Α΄ κανόνας </a:t>
            </a:r>
            <a:r>
              <a:rPr lang="el-GR" dirty="0" err="1" smtClean="0">
                <a:latin typeface="Palatino Linotype" pitchFamily="18" charset="0"/>
              </a:rPr>
              <a:t>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ἁγίου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Ἀρχ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Στεφηφόρος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βήματι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, πάνσοφε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Ἀκρ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Σοί</a:t>
            </a:r>
            <a:r>
              <a:rPr lang="el-GR" i="1" dirty="0" smtClean="0">
                <a:latin typeface="Palatino Linotype" pitchFamily="18" charset="0"/>
              </a:rPr>
              <a:t>, Νικόλαε, </a:t>
            </a:r>
            <a:r>
              <a:rPr lang="el-GR" i="1" dirty="0" err="1" smtClean="0">
                <a:latin typeface="Palatino Linotype" pitchFamily="18" charset="0"/>
              </a:rPr>
              <a:t>θεῖον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ἐξᾴδω</a:t>
            </a:r>
            <a:r>
              <a:rPr lang="el-GR" i="1" dirty="0" smtClean="0">
                <a:latin typeface="Palatino Linotype" pitchFamily="18" charset="0"/>
              </a:rPr>
              <a:t> μέλος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Ἦχ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β΄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βυθῷ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κατέστρωσέ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ποτε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smtClean="0">
                <a:latin typeface="Palatino Linotype" pitchFamily="18" charset="0"/>
              </a:rPr>
              <a:t>Ποιητής:</a:t>
            </a:r>
            <a:r>
              <a:rPr lang="el-GR" dirty="0" smtClean="0">
                <a:latin typeface="Palatino Linotype" pitchFamily="18" charset="0"/>
              </a:rPr>
              <a:t> Θεοφάνης</a:t>
            </a:r>
            <a:r>
              <a:rPr lang="el-GR" dirty="0" smtClean="0">
                <a:latin typeface="Palatino Linotype" pitchFamily="18" charset="0"/>
              </a:rPr>
              <a:t>·</a:t>
            </a:r>
            <a:endParaRPr lang="en-US" dirty="0" smtClean="0">
              <a:latin typeface="Palatino Linotype" pitchFamily="18" charset="0"/>
            </a:endParaRPr>
          </a:p>
          <a:p>
            <a:pPr algn="just">
              <a:buNone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Palatino Linotype" pitchFamily="18" charset="0"/>
              </a:rPr>
              <a:t>	</a:t>
            </a:r>
            <a:r>
              <a:rPr lang="el-GR" u="sng" dirty="0" smtClean="0">
                <a:latin typeface="Palatino Linotype" pitchFamily="18" charset="0"/>
              </a:rPr>
              <a:t>σ</a:t>
            </a:r>
            <a:r>
              <a:rPr lang="el-GR" u="sng" dirty="0" smtClean="0">
                <a:latin typeface="Palatino Linotype" pitchFamily="18" charset="0"/>
              </a:rPr>
              <a:t>. 11-20</a:t>
            </a:r>
            <a:r>
              <a:rPr lang="el-GR" dirty="0" smtClean="0">
                <a:latin typeface="Palatino Linotype" pitchFamily="18" charset="0"/>
              </a:rPr>
              <a:t> Ὁ Β΄ κανόνας </a:t>
            </a:r>
            <a:r>
              <a:rPr lang="el-GR" dirty="0" err="1" smtClean="0">
                <a:latin typeface="Palatino Linotype" pitchFamily="18" charset="0"/>
              </a:rPr>
              <a:t>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ἁγίου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Ἀρχ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Ἀπόρῳ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γλώττῃ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χείλεσιν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ἐγκώμιον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Ἀκρ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αβγ…χψω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Ἦχ</a:t>
            </a:r>
            <a:r>
              <a:rPr lang="el-GR" b="1" dirty="0" smtClean="0">
                <a:latin typeface="Palatino Linotype" pitchFamily="18" charset="0"/>
              </a:rPr>
              <a:t>. </a:t>
            </a:r>
            <a:r>
              <a:rPr lang="el-GR" b="1" dirty="0" err="1" smtClean="0">
                <a:latin typeface="Palatino Linotype" pitchFamily="18" charset="0"/>
              </a:rPr>
              <a:t>α΄</a:t>
            </a:r>
            <a:r>
              <a:rPr lang="el-GR" b="1" dirty="0" smtClean="0">
                <a:latin typeface="Palatino Linotype" pitchFamily="18" charset="0"/>
              </a:rPr>
              <a:t>.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γεννᾶται</a:t>
            </a:r>
            <a:r>
              <a:rPr lang="el-GR" dirty="0" smtClean="0">
                <a:latin typeface="Palatino Linotype" pitchFamily="18" charset="0"/>
              </a:rPr>
              <a:t>·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Bodoni MT" pitchFamily="18" charset="0"/>
              </a:rPr>
              <a:t>Each </a:t>
            </a:r>
            <a:r>
              <a:rPr lang="en-US" i="1" dirty="0" err="1" smtClean="0">
                <a:latin typeface="Bodoni MT" pitchFamily="18" charset="0"/>
              </a:rPr>
              <a:t>akolouthia</a:t>
            </a:r>
            <a:r>
              <a:rPr lang="en-US" dirty="0" smtClean="0">
                <a:latin typeface="Bodoni MT" pitchFamily="18" charset="0"/>
              </a:rPr>
              <a:t> evolves around a standard and visible structure and each substructure is supposed to contain particular </a:t>
            </a:r>
            <a:r>
              <a:rPr lang="en-US" dirty="0" err="1" smtClean="0">
                <a:latin typeface="Bodoni MT" pitchFamily="18" charset="0"/>
              </a:rPr>
              <a:t>hymnographical</a:t>
            </a:r>
            <a:r>
              <a:rPr lang="en-US" dirty="0" smtClean="0">
                <a:latin typeface="Bodoni MT" pitchFamily="18" charset="0"/>
              </a:rPr>
              <a:t> material. </a:t>
            </a:r>
            <a:endParaRPr lang="en-US" dirty="0" smtClean="0">
              <a:latin typeface="Bodoni MT" pitchFamily="18" charset="0"/>
            </a:endParaRPr>
          </a:p>
          <a:p>
            <a:pPr algn="just"/>
            <a:endParaRPr lang="el-GR" dirty="0" smtClean="0"/>
          </a:p>
          <a:p>
            <a:pPr lvl="0" algn="just"/>
            <a:r>
              <a:rPr lang="en-US" dirty="0" smtClean="0">
                <a:latin typeface="Bodoni MT" pitchFamily="18" charset="0"/>
              </a:rPr>
              <a:t>There are two axes around which an </a:t>
            </a:r>
            <a:r>
              <a:rPr lang="en-US" i="1" dirty="0" err="1" smtClean="0">
                <a:latin typeface="Bodoni MT" pitchFamily="18" charset="0"/>
              </a:rPr>
              <a:t>akolouthia</a:t>
            </a:r>
            <a:r>
              <a:rPr lang="en-US" dirty="0" smtClean="0">
                <a:latin typeface="Bodoni MT" pitchFamily="18" charset="0"/>
              </a:rPr>
              <a:t> is built</a:t>
            </a:r>
            <a:endParaRPr lang="el-GR" dirty="0" smtClean="0"/>
          </a:p>
          <a:p>
            <a:pPr lvl="1" algn="just"/>
            <a:r>
              <a:rPr lang="en-US" b="1" dirty="0" smtClean="0">
                <a:latin typeface="Bodoni MT" pitchFamily="18" charset="0"/>
              </a:rPr>
              <a:t>Vertical</a:t>
            </a:r>
            <a:r>
              <a:rPr lang="en-US" dirty="0" smtClean="0">
                <a:latin typeface="Bodoni MT" pitchFamily="18" charset="0"/>
              </a:rPr>
              <a:t>, which deals with the structure of the </a:t>
            </a:r>
            <a:r>
              <a:rPr lang="en-US" i="1" dirty="0" err="1" smtClean="0">
                <a:latin typeface="Bodoni MT" pitchFamily="18" charset="0"/>
              </a:rPr>
              <a:t>akolouthia</a:t>
            </a:r>
            <a:endParaRPr lang="en-US" i="1" dirty="0" smtClean="0">
              <a:latin typeface="Bodoni MT" pitchFamily="18" charset="0"/>
            </a:endParaRPr>
          </a:p>
          <a:p>
            <a:pPr lvl="1"/>
            <a:endParaRPr lang="el-GR" dirty="0" smtClean="0"/>
          </a:p>
          <a:p>
            <a:pPr lvl="1" algn="just"/>
            <a:r>
              <a:rPr lang="en-US" b="1" dirty="0" smtClean="0">
                <a:latin typeface="Bodoni MT" pitchFamily="18" charset="0"/>
              </a:rPr>
              <a:t>Horizontal</a:t>
            </a:r>
            <a:r>
              <a:rPr lang="en-US" dirty="0" smtClean="0">
                <a:latin typeface="Bodoni MT" pitchFamily="18" charset="0"/>
              </a:rPr>
              <a:t>, which deals with the contents of each part of the structure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88640"/>
            <a:ext cx="8686800" cy="66693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>
                <a:latin typeface="Bodoni MT" pitchFamily="18" charset="0"/>
              </a:rPr>
              <a:t>Outline of vertical axis </a:t>
            </a:r>
            <a:endParaRPr lang="en-US" b="1" dirty="0" smtClean="0">
              <a:latin typeface="Bodoni MT" pitchFamily="18" charset="0"/>
            </a:endParaRP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l-GR" b="1" dirty="0" smtClean="0">
                <a:latin typeface="Palatino Linotype" pitchFamily="18" charset="0"/>
              </a:rPr>
              <a:t>ΜΙΚΡΟΣ ΕΣΠΕΡΙΝΟΣ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Ἑσπέρια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Ἀπόστιχα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Ἀπολυτίκια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l-GR" b="1" dirty="0" smtClean="0">
                <a:latin typeface="Palatino Linotype" pitchFamily="18" charset="0"/>
              </a:rPr>
              <a:t>ΜΕΓΑΛΟΣ ΕΣΠΕΡΙΝΟΣ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Ἑσπέρια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Ἀναγνώσματα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smtClean="0">
                <a:latin typeface="Palatino Linotype" pitchFamily="18" charset="0"/>
              </a:rPr>
              <a:t>Λιτή</a:t>
            </a: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Ἀπόστιχα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Ἀπολυτίκια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l-GR" b="1" dirty="0" smtClean="0">
                <a:latin typeface="Palatino Linotype" pitchFamily="18" charset="0"/>
              </a:rPr>
              <a:t>ΟΡΘΡΟΣ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smtClean="0">
                <a:latin typeface="Palatino Linotype" pitchFamily="18" charset="0"/>
              </a:rPr>
              <a:t>Καθίσματα</a:t>
            </a: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Ἀναβαθμοί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smtClean="0">
                <a:latin typeface="Palatino Linotype" pitchFamily="18" charset="0"/>
              </a:rPr>
              <a:t>Προκείμενο</a:t>
            </a: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Πεντηκοστάρια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smtClean="0">
                <a:latin typeface="Palatino Linotype" pitchFamily="18" charset="0"/>
              </a:rPr>
              <a:t>Κανόνες</a:t>
            </a: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Μεσώδια</a:t>
            </a:r>
            <a:r>
              <a:rPr lang="el-GR" dirty="0" smtClean="0">
                <a:latin typeface="Palatino Linotype" pitchFamily="18" charset="0"/>
              </a:rPr>
              <a:t> καθίσματα</a:t>
            </a:r>
          </a:p>
          <a:p>
            <a:pPr lvl="1">
              <a:buNone/>
            </a:pPr>
            <a:r>
              <a:rPr lang="el-GR" dirty="0" smtClean="0">
                <a:latin typeface="Palatino Linotype" pitchFamily="18" charset="0"/>
              </a:rPr>
              <a:t>Κοντάκιο-</a:t>
            </a:r>
            <a:r>
              <a:rPr lang="el-GR" dirty="0" err="1" smtClean="0">
                <a:latin typeface="Palatino Linotype" pitchFamily="18" charset="0"/>
              </a:rPr>
              <a:t>Οἶκος</a:t>
            </a:r>
            <a:r>
              <a:rPr lang="el-GR" dirty="0" smtClean="0">
                <a:latin typeface="Palatino Linotype" pitchFamily="18" charset="0"/>
              </a:rPr>
              <a:t>-</a:t>
            </a:r>
            <a:r>
              <a:rPr lang="el-GR" dirty="0" err="1" smtClean="0">
                <a:latin typeface="Palatino Linotype" pitchFamily="18" charset="0"/>
              </a:rPr>
              <a:t>Συναξάριο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Ἐξαποστειλάρια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Αἶνοι</a:t>
            </a:r>
            <a:endParaRPr lang="el-GR" dirty="0" smtClean="0">
              <a:latin typeface="Palatino Linotype" pitchFamily="18" charset="0"/>
            </a:endParaRPr>
          </a:p>
          <a:p>
            <a:pPr lvl="1">
              <a:buNone/>
            </a:pPr>
            <a:r>
              <a:rPr lang="el-GR" dirty="0" err="1" smtClean="0">
                <a:latin typeface="Palatino Linotype" pitchFamily="18" charset="0"/>
              </a:rPr>
              <a:t>Ἀπόστιχα</a:t>
            </a:r>
            <a:r>
              <a:rPr lang="el-GR" dirty="0" smtClean="0">
                <a:latin typeface="Palatino Linotype" pitchFamily="18" charset="0"/>
              </a:rPr>
              <a:t> (ἢ </a:t>
            </a:r>
            <a:r>
              <a:rPr lang="el-GR" dirty="0" err="1" smtClean="0">
                <a:latin typeface="Palatino Linotype" pitchFamily="18" charset="0"/>
              </a:rPr>
              <a:t>Ἰδιόμελα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κατὰ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ἐπίδοσιν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ἁγίου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Ἐλαίου</a:t>
            </a:r>
            <a:r>
              <a:rPr lang="el-GR" dirty="0" smtClean="0">
                <a:latin typeface="Palatino Linotype" pitchFamily="18" charset="0"/>
              </a:rPr>
              <a:t>)</a:t>
            </a:r>
          </a:p>
          <a:p>
            <a:pPr algn="ctr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724542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en-US" sz="6200" b="1" dirty="0" smtClean="0">
                <a:latin typeface="Bodoni MT" pitchFamily="18" charset="0"/>
              </a:rPr>
              <a:t>Outline of horizontal axis</a:t>
            </a:r>
            <a:r>
              <a:rPr lang="en-US" sz="6200" dirty="0" smtClean="0">
                <a:latin typeface="Bodoni MT" pitchFamily="18" charset="0"/>
              </a:rPr>
              <a:t> </a:t>
            </a:r>
            <a:endParaRPr lang="en-US" sz="6200" dirty="0" smtClean="0">
              <a:latin typeface="Bodoni MT" pitchFamily="18" charset="0"/>
            </a:endParaRP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l-GR" b="1" dirty="0" smtClean="0">
                <a:latin typeface="Palatino Linotype" pitchFamily="18" charset="0"/>
              </a:rPr>
              <a:t>ΜΙΚΡΟΣ ΕΣΠΕΡΙΝΟΣ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Ἑσπέρια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Μύρῳ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θείῳ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ἔχρισε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λαμπτῆρά</a:t>
            </a:r>
            <a:r>
              <a:rPr lang="el-GR" i="1" dirty="0" smtClean="0">
                <a:latin typeface="Palatino Linotype" pitchFamily="18" charset="0"/>
              </a:rPr>
              <a:t> σε </a:t>
            </a:r>
            <a:r>
              <a:rPr lang="el-GR" i="1" dirty="0" err="1" smtClean="0">
                <a:latin typeface="Palatino Linotype" pitchFamily="18" charset="0"/>
              </a:rPr>
              <a:t>ἄδυτον</a:t>
            </a:r>
            <a:r>
              <a:rPr lang="el-GR" i="1" dirty="0" smtClean="0">
                <a:latin typeface="Palatino Linotype" pitchFamily="18" charset="0"/>
              </a:rPr>
              <a:t> / 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παρὼν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φαινόμενος // Κληρονόμε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, συγκληρονόμε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/ Θεοτόκε </a:t>
            </a:r>
            <a:r>
              <a:rPr lang="el-GR" i="1" dirty="0" err="1" smtClean="0">
                <a:latin typeface="Palatino Linotype" pitchFamily="18" charset="0"/>
              </a:rPr>
              <a:t>σὺ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εἶ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ἄμπελος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ἀληθινή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Ἀπόστιχα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smtClean="0">
                <a:latin typeface="Palatino Linotype" pitchFamily="18" charset="0"/>
              </a:rPr>
              <a:t>Νικόλαε μακάριε / </a:t>
            </a:r>
            <a:r>
              <a:rPr lang="el-GR" i="1" dirty="0" err="1" smtClean="0">
                <a:latin typeface="Palatino Linotype" pitchFamily="18" charset="0"/>
              </a:rPr>
              <a:t>Ἐχθρῶν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ἐπιζητούντων</a:t>
            </a:r>
            <a:r>
              <a:rPr lang="el-GR" i="1" dirty="0" smtClean="0">
                <a:latin typeface="Palatino Linotype" pitchFamily="18" charset="0"/>
              </a:rPr>
              <a:t> με / Λιμένα </a:t>
            </a:r>
            <a:r>
              <a:rPr lang="el-GR" i="1" dirty="0" err="1" smtClean="0">
                <a:latin typeface="Palatino Linotype" pitchFamily="18" charset="0"/>
              </a:rPr>
              <a:t>σὲ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ἀχείμαστον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Ζηλώσας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ἀντίδικος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sz="3600" b="1" dirty="0" smtClean="0">
                <a:latin typeface="Palatino Linotype" pitchFamily="18" charset="0"/>
              </a:rPr>
              <a:t>	</a:t>
            </a:r>
            <a:r>
              <a:rPr lang="el-GR" sz="3600" b="1" dirty="0" err="1" smtClean="0">
                <a:latin typeface="Palatino Linotype" pitchFamily="18" charset="0"/>
              </a:rPr>
              <a:t>Ἀπολυτίκια</a:t>
            </a:r>
            <a:r>
              <a:rPr lang="el-GR" sz="3600" b="1" dirty="0" smtClean="0">
                <a:latin typeface="Palatino Linotype" pitchFamily="18" charset="0"/>
              </a:rPr>
              <a:t>: </a:t>
            </a:r>
            <a:r>
              <a:rPr lang="el-GR" sz="3600" i="1" dirty="0" smtClean="0">
                <a:latin typeface="Palatino Linotype" pitchFamily="18" charset="0"/>
              </a:rPr>
              <a:t>Κανόνα πίστεως </a:t>
            </a:r>
            <a:r>
              <a:rPr lang="el-GR" sz="3600" i="1" dirty="0" err="1" smtClean="0">
                <a:latin typeface="Palatino Linotype" pitchFamily="18" charset="0"/>
              </a:rPr>
              <a:t>καὶ</a:t>
            </a:r>
            <a:r>
              <a:rPr lang="el-GR" sz="3600" i="1" dirty="0" smtClean="0">
                <a:latin typeface="Palatino Linotype" pitchFamily="18" charset="0"/>
              </a:rPr>
              <a:t> </a:t>
            </a:r>
            <a:r>
              <a:rPr lang="el-GR" sz="3600" i="1" dirty="0" err="1" smtClean="0">
                <a:latin typeface="Palatino Linotype" pitchFamily="18" charset="0"/>
              </a:rPr>
              <a:t>εἰκόνα</a:t>
            </a:r>
            <a:r>
              <a:rPr lang="el-GR" sz="3600" i="1" dirty="0" smtClean="0">
                <a:latin typeface="Palatino Linotype" pitchFamily="18" charset="0"/>
              </a:rPr>
              <a:t> </a:t>
            </a:r>
            <a:r>
              <a:rPr lang="el-GR" sz="3600" i="1" dirty="0" err="1" smtClean="0">
                <a:latin typeface="Palatino Linotype" pitchFamily="18" charset="0"/>
              </a:rPr>
              <a:t>πραότητος</a:t>
            </a:r>
            <a:r>
              <a:rPr lang="el-GR" sz="3600" i="1" dirty="0" smtClean="0">
                <a:latin typeface="Palatino Linotype" pitchFamily="18" charset="0"/>
              </a:rPr>
              <a:t>.</a:t>
            </a:r>
            <a:endParaRPr lang="el-GR" sz="3600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l-GR" b="1" dirty="0" smtClean="0">
                <a:latin typeface="Palatino Linotype" pitchFamily="18" charset="0"/>
              </a:rPr>
              <a:t>ΜΕΓΑΛΟΣ ΕΣΠΕΡΙΝΟΣ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Ἑσπέρια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παροικήσας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αἰσθητῶς</a:t>
            </a:r>
            <a:r>
              <a:rPr lang="el-GR" i="1" dirty="0" smtClean="0">
                <a:latin typeface="Palatino Linotype" pitchFamily="18" charset="0"/>
              </a:rPr>
              <a:t> / Νίκη, </a:t>
            </a:r>
            <a:r>
              <a:rPr lang="el-GR" i="1" dirty="0" err="1" smtClean="0">
                <a:latin typeface="Palatino Linotype" pitchFamily="18" charset="0"/>
              </a:rPr>
              <a:t>φερωνύμως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ἀληθῶς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Ὤφθης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Κωνσταντίνῳ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Βασιλεῖ</a:t>
            </a:r>
            <a:r>
              <a:rPr lang="el-GR" i="1" dirty="0" smtClean="0">
                <a:latin typeface="Palatino Linotype" pitchFamily="18" charset="0"/>
              </a:rPr>
              <a:t> / Μέγας, </a:t>
            </a:r>
            <a:r>
              <a:rPr lang="el-GR" i="1" dirty="0" err="1" smtClean="0">
                <a:latin typeface="Palatino Linotype" pitchFamily="18" charset="0"/>
              </a:rPr>
              <a:t>ἀντιλήπτωρ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θερμός //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εὐφημιῶν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στέμμασιν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μελῳδικοῖς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Ποίοις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προφητικοῖς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Ἱεραρχῶν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καλλονήν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πατέρων κλέος / Σπήλαιον </a:t>
            </a:r>
            <a:r>
              <a:rPr lang="el-GR" i="1" dirty="0" err="1" smtClean="0">
                <a:latin typeface="Palatino Linotype" pitchFamily="18" charset="0"/>
              </a:rPr>
              <a:t>εὐτρεπίζου</a:t>
            </a:r>
            <a:r>
              <a:rPr lang="el-GR" i="1" dirty="0" smtClean="0">
                <a:latin typeface="Palatino Linotype" pitchFamily="18" charset="0"/>
              </a:rPr>
              <a:t>· ἡ </a:t>
            </a:r>
            <a:r>
              <a:rPr lang="el-GR" i="1" dirty="0" err="1" smtClean="0">
                <a:latin typeface="Palatino Linotype" pitchFamily="18" charset="0"/>
              </a:rPr>
              <a:t>Ἀμνὰς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ἤκει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Ἀναγνώσματα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dirty="0" smtClean="0">
                <a:latin typeface="Palatino Linotype" pitchFamily="18" charset="0"/>
              </a:rPr>
              <a:t>Μνήμη δικαίου μετ’ </a:t>
            </a:r>
            <a:r>
              <a:rPr lang="el-GR" dirty="0" err="1" smtClean="0">
                <a:latin typeface="Palatino Linotype" pitchFamily="18" charset="0"/>
              </a:rPr>
              <a:t>ἐγκωμίων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εὐλογία</a:t>
            </a:r>
            <a:r>
              <a:rPr lang="el-GR" dirty="0" smtClean="0">
                <a:latin typeface="Palatino Linotype" pitchFamily="18" charset="0"/>
              </a:rPr>
              <a:t> Κυρίου </a:t>
            </a:r>
            <a:r>
              <a:rPr lang="el-GR" dirty="0" err="1" smtClean="0">
                <a:latin typeface="Palatino Linotype" pitchFamily="18" charset="0"/>
              </a:rPr>
              <a:t>ἐπὶ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κεφαλὴν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αὐτοῦ</a:t>
            </a:r>
            <a:r>
              <a:rPr lang="el-GR" dirty="0" smtClean="0">
                <a:latin typeface="Palatino Linotype" pitchFamily="18" charset="0"/>
              </a:rPr>
              <a:t> / Στόμα δικαίου </a:t>
            </a:r>
            <a:r>
              <a:rPr lang="el-GR" dirty="0" err="1" smtClean="0">
                <a:latin typeface="Palatino Linotype" pitchFamily="18" charset="0"/>
              </a:rPr>
              <a:t>ἀποστάζει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σοφίαν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γλῶσσα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δὲ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ἀδίκου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ἐξολεῖται</a:t>
            </a:r>
            <a:r>
              <a:rPr lang="el-GR" dirty="0" smtClean="0">
                <a:latin typeface="Palatino Linotype" pitchFamily="18" charset="0"/>
              </a:rPr>
              <a:t> / Δίκαιος </a:t>
            </a:r>
            <a:r>
              <a:rPr lang="el-GR" dirty="0" err="1" smtClean="0">
                <a:latin typeface="Palatino Linotype" pitchFamily="18" charset="0"/>
              </a:rPr>
              <a:t>ἐὰν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φθάσῃ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τελευτῆσαι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ἐν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ἀναπαύσει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ἔσται</a:t>
            </a:r>
            <a:r>
              <a:rPr lang="el-GR" dirty="0" smtClean="0">
                <a:latin typeface="Palatino Linotype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Λιτή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Ἐνατενίσας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ἀκλινῶς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ὕψει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γνώσεως / </a:t>
            </a:r>
            <a:r>
              <a:rPr lang="el-GR" i="1" dirty="0" err="1" smtClean="0">
                <a:latin typeface="Palatino Linotype" pitchFamily="18" charset="0"/>
              </a:rPr>
              <a:t>Ἄνθρωπε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πιστὲ</a:t>
            </a:r>
            <a:r>
              <a:rPr lang="el-GR" i="1" dirty="0" smtClean="0">
                <a:latin typeface="Palatino Linotype" pitchFamily="18" charset="0"/>
              </a:rPr>
              <a:t> θεράπον / Κανόνα πίστεως,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πραότητος</a:t>
            </a:r>
            <a:r>
              <a:rPr lang="el-GR" i="1" dirty="0" smtClean="0">
                <a:latin typeface="Palatino Linotype" pitchFamily="18" charset="0"/>
              </a:rPr>
              <a:t> / Πάτερ Νικόλαε, ἡ </a:t>
            </a:r>
            <a:r>
              <a:rPr lang="el-GR" i="1" dirty="0" err="1" smtClean="0">
                <a:latin typeface="Palatino Linotype" pitchFamily="18" charset="0"/>
              </a:rPr>
              <a:t>μυροθήκη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λειψάνων σου / Πάτερ Νικόλαε, </a:t>
            </a:r>
            <a:r>
              <a:rPr lang="el-GR" i="1" dirty="0" err="1" smtClean="0">
                <a:latin typeface="Palatino Linotype" pitchFamily="18" charset="0"/>
              </a:rPr>
              <a:t>εἰ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Μύρα </a:t>
            </a:r>
            <a:r>
              <a:rPr lang="el-GR" i="1" dirty="0" err="1" smtClean="0">
                <a:latin typeface="Palatino Linotype" pitchFamily="18" charset="0"/>
              </a:rPr>
              <a:t>σιωπᾷ</a:t>
            </a:r>
            <a:r>
              <a:rPr lang="el-GR" i="1" dirty="0" smtClean="0">
                <a:latin typeface="Palatino Linotype" pitchFamily="18" charset="0"/>
              </a:rPr>
              <a:t> / Πάτερ Νικόλαε,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παναγίου Πνεύματος </a:t>
            </a:r>
            <a:r>
              <a:rPr lang="el-GR" i="1" dirty="0" err="1" smtClean="0">
                <a:latin typeface="Palatino Linotype" pitchFamily="18" charset="0"/>
              </a:rPr>
              <a:t>μυροθήκη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ὑπάρχων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Εὖ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δοῦλε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ἀγαθὲ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πιστέ /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αἶνον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ἔδραμες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Νικόλαε //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ἀνδραγαθημάτων</a:t>
            </a:r>
            <a:r>
              <a:rPr lang="el-GR" i="1" dirty="0" smtClean="0">
                <a:latin typeface="Palatino Linotype" pitchFamily="18" charset="0"/>
              </a:rPr>
              <a:t> σου, </a:t>
            </a:r>
            <a:r>
              <a:rPr lang="el-GR" i="1" dirty="0" err="1" smtClean="0">
                <a:latin typeface="Palatino Linotype" pitchFamily="18" charset="0"/>
              </a:rPr>
              <a:t>Ὅσιε</a:t>
            </a:r>
            <a:r>
              <a:rPr lang="el-GR" i="1" dirty="0" smtClean="0">
                <a:latin typeface="Palatino Linotype" pitchFamily="18" charset="0"/>
              </a:rPr>
              <a:t> Πάτερ / </a:t>
            </a:r>
            <a:r>
              <a:rPr lang="el-GR" i="1" dirty="0" err="1" smtClean="0">
                <a:latin typeface="Palatino Linotype" pitchFamily="18" charset="0"/>
              </a:rPr>
              <a:t>Βηθλεὲμ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ἑτοιμάζου</a:t>
            </a:r>
            <a:r>
              <a:rPr lang="el-GR" i="1" dirty="0" smtClean="0">
                <a:latin typeface="Palatino Linotype" pitchFamily="18" charset="0"/>
              </a:rPr>
              <a:t>· </a:t>
            </a:r>
            <a:r>
              <a:rPr lang="el-GR" i="1" dirty="0" err="1" smtClean="0">
                <a:latin typeface="Palatino Linotype" pitchFamily="18" charset="0"/>
              </a:rPr>
              <a:t>εὐτρεπιζέσθω</a:t>
            </a:r>
            <a:r>
              <a:rPr lang="el-GR" i="1" dirty="0" smtClean="0">
                <a:latin typeface="Palatino Linotype" pitchFamily="18" charset="0"/>
              </a:rPr>
              <a:t> ἡ φάτνη.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Ἀπόστιχα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ἡ </a:t>
            </a:r>
            <a:r>
              <a:rPr lang="el-GR" i="1" dirty="0" err="1" smtClean="0">
                <a:latin typeface="Palatino Linotype" pitchFamily="18" charset="0"/>
              </a:rPr>
              <a:t>ἱερὰ</a:t>
            </a:r>
            <a:r>
              <a:rPr lang="el-GR" i="1" dirty="0" smtClean="0">
                <a:latin typeface="Palatino Linotype" pitchFamily="18" charset="0"/>
              </a:rPr>
              <a:t> κεφαλή / </a:t>
            </a: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ὁ </a:t>
            </a:r>
            <a:r>
              <a:rPr lang="el-GR" i="1" dirty="0" err="1" smtClean="0">
                <a:latin typeface="Palatino Linotype" pitchFamily="18" charset="0"/>
              </a:rPr>
              <a:t>ἱερώτατος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νοῦς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Χαίροις</a:t>
            </a:r>
            <a:r>
              <a:rPr lang="el-GR" i="1" dirty="0" smtClean="0">
                <a:latin typeface="Palatino Linotype" pitchFamily="18" charset="0"/>
              </a:rPr>
              <a:t> ὁ ζήλου θείου </a:t>
            </a:r>
            <a:r>
              <a:rPr lang="el-GR" i="1" dirty="0" err="1" smtClean="0">
                <a:latin typeface="Palatino Linotype" pitchFamily="18" charset="0"/>
              </a:rPr>
              <a:t>πλησθείς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Ἄνθρωπε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πιστὲ</a:t>
            </a:r>
            <a:r>
              <a:rPr lang="el-GR" i="1" dirty="0" smtClean="0">
                <a:latin typeface="Palatino Linotype" pitchFamily="18" charset="0"/>
              </a:rPr>
              <a:t> θεράπον / </a:t>
            </a:r>
            <a:r>
              <a:rPr lang="el-GR" i="1" dirty="0" err="1" smtClean="0">
                <a:latin typeface="Palatino Linotype" pitchFamily="18" charset="0"/>
              </a:rPr>
              <a:t>Ἀνύμφευτε</a:t>
            </a:r>
            <a:r>
              <a:rPr lang="el-GR" i="1" dirty="0" smtClean="0">
                <a:latin typeface="Palatino Linotype" pitchFamily="18" charset="0"/>
              </a:rPr>
              <a:t> Παρθένε, πόθεν </a:t>
            </a:r>
            <a:r>
              <a:rPr lang="el-GR" i="1" dirty="0" err="1" smtClean="0">
                <a:latin typeface="Palatino Linotype" pitchFamily="18" charset="0"/>
              </a:rPr>
              <a:t>ἥκεις</a:t>
            </a:r>
            <a:r>
              <a:rPr lang="el-GR" i="1" dirty="0" smtClean="0">
                <a:latin typeface="Palatino Linotype" pitchFamily="18" charset="0"/>
              </a:rPr>
              <a:t>;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Ἀπολυτίκια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smtClean="0">
                <a:latin typeface="Palatino Linotype" pitchFamily="18" charset="0"/>
              </a:rPr>
              <a:t>Κανόνα πίστεως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εἰκόνα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πραότητος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</a:t>
            </a:r>
            <a:r>
              <a:rPr lang="el-GR" i="1" dirty="0" smtClean="0">
                <a:latin typeface="Palatino Linotype" pitchFamily="18" charset="0"/>
              </a:rPr>
              <a:t>’ </a:t>
            </a:r>
            <a:r>
              <a:rPr lang="el-GR" i="1" dirty="0" err="1" smtClean="0">
                <a:latin typeface="Palatino Linotype" pitchFamily="18" charset="0"/>
              </a:rPr>
              <a:t>αἰῶνος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ἀπόκρυφον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Ἀγγέλοις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ἄγνωστον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μυστήριον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>
              <a:buNone/>
            </a:pPr>
            <a:r>
              <a:rPr lang="el-GR" b="1" dirty="0" smtClean="0">
                <a:latin typeface="Palatino Linotype" pitchFamily="18" charset="0"/>
              </a:rPr>
              <a:t>ΟΡΘΡΟΣ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Καθίσματα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Ἀστράπτεις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γῇ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θαυμάτων </a:t>
            </a:r>
            <a:r>
              <a:rPr lang="el-GR" i="1" dirty="0" err="1" smtClean="0">
                <a:latin typeface="Palatino Linotype" pitchFamily="18" charset="0"/>
              </a:rPr>
              <a:t>ἀκτῖσι</a:t>
            </a:r>
            <a:r>
              <a:rPr lang="el-GR" i="1" dirty="0" smtClean="0">
                <a:latin typeface="Palatino Linotype" pitchFamily="18" charset="0"/>
              </a:rPr>
              <a:t> / Μαρία </a:t>
            </a:r>
            <a:r>
              <a:rPr lang="el-GR" i="1" dirty="0" err="1" smtClean="0">
                <a:latin typeface="Palatino Linotype" pitchFamily="18" charset="0"/>
              </a:rPr>
              <a:t>τὸ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σεπτόν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Δεσπότου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δοχεῖον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πιστῶν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προΐστασαι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σκέπων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φρουρῶν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αὐτοὺς</a:t>
            </a:r>
            <a:r>
              <a:rPr lang="el-GR" i="1" dirty="0" smtClean="0">
                <a:latin typeface="Palatino Linotype" pitchFamily="18" charset="0"/>
              </a:rPr>
              <a:t> μάκαρ / Προστασία </a:t>
            </a:r>
            <a:r>
              <a:rPr lang="el-GR" i="1" dirty="0" err="1" smtClean="0">
                <a:latin typeface="Palatino Linotype" pitchFamily="18" charset="0"/>
              </a:rPr>
              <a:t>ἄμαχε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ἀνάγκαις</a:t>
            </a:r>
            <a:r>
              <a:rPr lang="el-GR" i="1" dirty="0" smtClean="0">
                <a:latin typeface="Palatino Linotype" pitchFamily="18" charset="0"/>
              </a:rPr>
              <a:t> // Προστάτης θερμότατος,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Ἐκκλησίας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Ταχὺ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δέξαι</a:t>
            </a:r>
            <a:r>
              <a:rPr lang="el-GR" i="1" dirty="0" smtClean="0">
                <a:latin typeface="Palatino Linotype" pitchFamily="18" charset="0"/>
              </a:rPr>
              <a:t> Δέσποινα, </a:t>
            </a:r>
            <a:r>
              <a:rPr lang="el-GR" i="1" dirty="0" err="1" smtClean="0">
                <a:latin typeface="Palatino Linotype" pitchFamily="18" charset="0"/>
              </a:rPr>
              <a:t>τὰς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ἱκεσίας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ἡμῶν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Ἀναβαθμοί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dirty="0" smtClean="0">
                <a:latin typeface="Palatino Linotype" pitchFamily="18" charset="0"/>
              </a:rPr>
              <a:t>Α΄ </a:t>
            </a:r>
            <a:r>
              <a:rPr lang="el-GR" dirty="0" err="1" smtClean="0">
                <a:latin typeface="Palatino Linotype" pitchFamily="18" charset="0"/>
              </a:rPr>
              <a:t>Ἀντίφωνον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δ΄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ἤχου</a:t>
            </a:r>
            <a:r>
              <a:rPr lang="el-GR" dirty="0" smtClean="0">
                <a:latin typeface="Palatino Linotype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Προκείμενο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smtClean="0">
                <a:latin typeface="Palatino Linotype" pitchFamily="18" charset="0"/>
              </a:rPr>
              <a:t>Τίμιος </a:t>
            </a:r>
            <a:r>
              <a:rPr lang="el-GR" i="1" dirty="0" err="1" smtClean="0">
                <a:latin typeface="Palatino Linotype" pitchFamily="18" charset="0"/>
              </a:rPr>
              <a:t>ἐναντίον</a:t>
            </a:r>
            <a:r>
              <a:rPr lang="el-GR" i="1" dirty="0" smtClean="0">
                <a:latin typeface="Palatino Linotype" pitchFamily="18" charset="0"/>
              </a:rPr>
              <a:t> Κυρίου.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Πεντηκοστάρια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Ταῖς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Ἱεράρχου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Ταῖς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Θεοτόκου // </a:t>
            </a:r>
            <a:r>
              <a:rPr lang="el-GR" i="1" dirty="0" err="1" smtClean="0">
                <a:latin typeface="Palatino Linotype" pitchFamily="18" charset="0"/>
              </a:rPr>
              <a:t>Εὖ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δοῦλε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ἀγαθέ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πιστέ· </a:t>
            </a:r>
            <a:r>
              <a:rPr lang="el-GR" i="1" dirty="0" err="1" smtClean="0">
                <a:latin typeface="Palatino Linotype" pitchFamily="18" charset="0"/>
              </a:rPr>
              <a:t>εὖ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ἐργάτα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ἀμπελῶνος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Χριστοῦ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Κανόνες</a:t>
            </a:r>
            <a:r>
              <a:rPr lang="el-GR" b="1" dirty="0" smtClean="0">
                <a:latin typeface="Palatino Linotype" pitchFamily="18" charset="0"/>
              </a:rPr>
              <a:t>: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Palatino Linotype" pitchFamily="18" charset="0"/>
              </a:rPr>
              <a:t>	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Ὁ 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κανόνας </a:t>
            </a:r>
            <a:r>
              <a:rPr lang="el-GR" u="sng" dirty="0" err="1" smtClean="0">
                <a:solidFill>
                  <a:srgbClr val="FF0000"/>
                </a:solidFill>
                <a:latin typeface="Palatino Linotype" pitchFamily="18" charset="0"/>
              </a:rPr>
              <a:t>τῆς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 Θεοτόκου.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Palatino Linotype" pitchFamily="18" charset="0"/>
              </a:rPr>
              <a:t>can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Palatino Linotype" pitchFamily="18" charset="0"/>
              </a:rPr>
              <a:t>inc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Σοφίας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τὴν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ἄβυσσον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/ ἡ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τετοκυῖα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  <a:latin typeface="Palatino Linotype" pitchFamily="18" charset="0"/>
              </a:rPr>
              <a:t>acr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Σὺν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Νικολάῳ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τῇ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Θεοτόκῳ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μέλος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πόθῳ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προσᾴδω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Ἰωσὴφ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Ἄπρω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θύτης.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Ἰωσὴφ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Ἄπρω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in </a:t>
            </a:r>
            <a:r>
              <a:rPr lang="en-US" dirty="0" err="1" smtClean="0">
                <a:solidFill>
                  <a:srgbClr val="FF0000"/>
                </a:solidFill>
                <a:latin typeface="Palatino Linotype" pitchFamily="18" charset="0"/>
              </a:rPr>
              <a:t>acrostichide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ἦχ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α΄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ᾨδὴν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ἐπινίκιον</a:t>
            </a:r>
            <a:endParaRPr lang="el-GR" dirty="0" smtClean="0">
              <a:solidFill>
                <a:srgbClr val="FF0000"/>
              </a:solidFill>
              <a:latin typeface="Palatino Linotype" pitchFamily="18" charset="0"/>
            </a:endParaRP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Ὁ 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Α΄ κανόνας </a:t>
            </a:r>
            <a:r>
              <a:rPr lang="el-GR" u="sng" dirty="0" err="1" smtClean="0">
                <a:solidFill>
                  <a:srgbClr val="FF0000"/>
                </a:solidFill>
                <a:latin typeface="Palatino Linotype" pitchFamily="18" charset="0"/>
              </a:rPr>
              <a:t>τοῦ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u="sng" dirty="0" err="1" smtClean="0">
                <a:solidFill>
                  <a:srgbClr val="FF0000"/>
                </a:solidFill>
                <a:latin typeface="Palatino Linotype" pitchFamily="18" charset="0"/>
              </a:rPr>
              <a:t>ἁγίου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Ἀρχ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Στεφηφόρος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βήματι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Χριστοῦ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, πάνσοφε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Ἀκρ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Σοί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, Νικόλαε,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θεῖον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ἐξᾴδω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μέλος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Ἦχ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β΄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Ἐν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βυθῷ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κατέστρωσέ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ποτε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Ποιητής: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Θεοφάνης·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	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Ὁ Β΄ κανόνας </a:t>
            </a:r>
            <a:r>
              <a:rPr lang="el-GR" u="sng" dirty="0" err="1" smtClean="0">
                <a:solidFill>
                  <a:srgbClr val="FF0000"/>
                </a:solidFill>
                <a:latin typeface="Palatino Linotype" pitchFamily="18" charset="0"/>
              </a:rPr>
              <a:t>τοῦ</a:t>
            </a:r>
            <a:r>
              <a:rPr lang="el-GR" u="sng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u="sng" dirty="0" err="1" smtClean="0">
                <a:solidFill>
                  <a:srgbClr val="FF0000"/>
                </a:solidFill>
                <a:latin typeface="Palatino Linotype" pitchFamily="18" charset="0"/>
              </a:rPr>
              <a:t>ἁγίου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Ἀρχ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Ἀπόρῳ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γλώττῃ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καὶ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χείλεσιν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ἐγκώμιον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Ἀκρ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: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αβγ…χψω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Ἦχ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 </a:t>
            </a:r>
            <a:r>
              <a:rPr lang="el-GR" b="1" dirty="0" err="1" smtClean="0">
                <a:solidFill>
                  <a:srgbClr val="FF0000"/>
                </a:solidFill>
                <a:latin typeface="Palatino Linotype" pitchFamily="18" charset="0"/>
              </a:rPr>
              <a:t>α΄</a:t>
            </a:r>
            <a:r>
              <a:rPr lang="el-GR" b="1" dirty="0" smtClean="0">
                <a:solidFill>
                  <a:srgbClr val="FF0000"/>
                </a:solidFill>
                <a:latin typeface="Palatino Linotype" pitchFamily="18" charset="0"/>
              </a:rPr>
              <a:t>.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Χριστὸς</a:t>
            </a:r>
            <a:r>
              <a:rPr lang="el-GR" i="1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i="1" dirty="0" err="1" smtClean="0">
                <a:solidFill>
                  <a:srgbClr val="FF0000"/>
                </a:solidFill>
                <a:latin typeface="Palatino Linotype" pitchFamily="18" charset="0"/>
              </a:rPr>
              <a:t>γεννᾶται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·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Μεσώδια</a:t>
            </a:r>
            <a:r>
              <a:rPr lang="el-GR" b="1" dirty="0" smtClean="0">
                <a:latin typeface="Palatino Linotype" pitchFamily="18" charset="0"/>
              </a:rPr>
              <a:t> καθίσματα: </a:t>
            </a:r>
            <a:r>
              <a:rPr lang="el-GR" i="1" dirty="0" err="1" smtClean="0">
                <a:latin typeface="Palatino Linotype" pitchFamily="18" charset="0"/>
              </a:rPr>
              <a:t>Ποταμὸν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ἰαμάτων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ὑπερχειλῆ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πηγήν</a:t>
            </a:r>
            <a:r>
              <a:rPr lang="el-GR" i="1" dirty="0" smtClean="0">
                <a:latin typeface="Palatino Linotype" pitchFamily="18" charset="0"/>
              </a:rPr>
              <a:t> σε θαυμάτων </a:t>
            </a:r>
            <a:r>
              <a:rPr lang="el-GR" i="1" dirty="0" err="1" smtClean="0">
                <a:latin typeface="Palatino Linotype" pitchFamily="18" charset="0"/>
              </a:rPr>
              <a:t>ἀνελλιπῆ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Σοφίαν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σῇ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γαστρί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συλλαβοῦσα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ἀφράστως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Μήτηρ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Θεοῦ</a:t>
            </a:r>
            <a:r>
              <a:rPr lang="el-GR" i="1" dirty="0" smtClean="0">
                <a:latin typeface="Palatino Linotype" pitchFamily="18" charset="0"/>
              </a:rPr>
              <a:t>.</a:t>
            </a:r>
            <a:endParaRPr lang="en-US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smtClean="0">
                <a:latin typeface="Palatino Linotype" pitchFamily="18" charset="0"/>
              </a:rPr>
              <a:t>Κοντάκιο-</a:t>
            </a:r>
            <a:r>
              <a:rPr lang="el-GR" b="1" dirty="0" err="1" smtClean="0">
                <a:latin typeface="Palatino Linotype" pitchFamily="18" charset="0"/>
              </a:rPr>
              <a:t>Οἶκος</a:t>
            </a:r>
            <a:r>
              <a:rPr lang="el-GR" b="1" dirty="0" smtClean="0">
                <a:latin typeface="Palatino Linotype" pitchFamily="18" charset="0"/>
              </a:rPr>
              <a:t>-</a:t>
            </a:r>
            <a:r>
              <a:rPr lang="el-GR" b="1" dirty="0" err="1" smtClean="0">
                <a:latin typeface="Palatino Linotype" pitchFamily="18" charset="0"/>
              </a:rPr>
              <a:t>Συναξάριο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τοῖς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Ἅγιε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ἱερουργὸς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ἀνεδείχθης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Ἀνυμνήσωμεν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νῦν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Ἱεράρχην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ᾄσμασι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Μύροις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λαοὶ</a:t>
            </a:r>
            <a:r>
              <a:rPr lang="el-GR" i="1" dirty="0" smtClean="0">
                <a:latin typeface="Palatino Linotype" pitchFamily="18" charset="0"/>
              </a:rPr>
              <a:t> ποιμένα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διδάσκαλον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dirty="0" err="1" smtClean="0">
                <a:latin typeface="Palatino Linotype" pitchFamily="18" charset="0"/>
              </a:rPr>
              <a:t>Οὖτος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ὑπῆρχεν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ἐν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τοῖς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χρόνοις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Διοκλητιανοῦ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Μαξιμιανοῦ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τῶν</a:t>
            </a:r>
            <a:r>
              <a:rPr lang="el-GR" dirty="0" smtClean="0">
                <a:latin typeface="Palatino Linotype" pitchFamily="18" charset="0"/>
              </a:rPr>
              <a:t> τυράννων, </a:t>
            </a:r>
            <a:r>
              <a:rPr lang="el-GR" dirty="0" err="1" smtClean="0">
                <a:latin typeface="Palatino Linotype" pitchFamily="18" charset="0"/>
              </a:rPr>
              <a:t>πρότερον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τῇ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μοναδκῇ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πολιτείᾳ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διαπρέψας...δοξάζοντες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εὐλογοῦντες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τὸν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Θεόν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πιστῷ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αὐτοῦ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θεράποντι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εὐχαριστίαν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ἀπονέμοντες</a:t>
            </a:r>
            <a:r>
              <a:rPr lang="el-GR" dirty="0" smtClean="0">
                <a:latin typeface="Palatino Linotype" pitchFamily="18" charset="0"/>
              </a:rPr>
              <a:t> / </a:t>
            </a:r>
            <a:r>
              <a:rPr lang="el-GR" dirty="0" err="1" smtClean="0">
                <a:latin typeface="Palatino Linotype" pitchFamily="18" charset="0"/>
              </a:rPr>
              <a:t>Σοφόν</a:t>
            </a:r>
            <a:r>
              <a:rPr lang="el-GR" dirty="0" smtClean="0">
                <a:latin typeface="Palatino Linotype" pitchFamily="18" charset="0"/>
              </a:rPr>
              <a:t> τι </a:t>
            </a:r>
            <a:r>
              <a:rPr lang="el-GR" dirty="0" err="1" smtClean="0">
                <a:latin typeface="Palatino Linotype" pitchFamily="18" charset="0"/>
              </a:rPr>
              <a:t>χρῆμα</a:t>
            </a:r>
            <a:r>
              <a:rPr lang="el-GR" dirty="0" smtClean="0">
                <a:latin typeface="Palatino Linotype" pitchFamily="18" charset="0"/>
              </a:rPr>
              <a:t> ζωγράφων </a:t>
            </a:r>
            <a:r>
              <a:rPr lang="el-GR" dirty="0" err="1" smtClean="0">
                <a:latin typeface="Palatino Linotype" pitchFamily="18" charset="0"/>
              </a:rPr>
              <a:t>χείρ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δεινὴ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μὲν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μιμήσασθαι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τὴν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ἀλήθειαν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δεινὴ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δὲ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τῶν</a:t>
            </a:r>
            <a:r>
              <a:rPr lang="el-GR" dirty="0" smtClean="0">
                <a:latin typeface="Palatino Linotype" pitchFamily="18" charset="0"/>
              </a:rPr>
              <a:t> πραγμάτων </a:t>
            </a:r>
            <a:r>
              <a:rPr lang="el-GR" dirty="0" err="1" smtClean="0">
                <a:latin typeface="Palatino Linotype" pitchFamily="18" charset="0"/>
              </a:rPr>
              <a:t>ἐναργῆ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παραστῆσαι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τὰ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σύμβολα...μεθ</a:t>
            </a:r>
            <a:r>
              <a:rPr lang="el-GR" dirty="0" smtClean="0">
                <a:latin typeface="Palatino Linotype" pitchFamily="18" charset="0"/>
              </a:rPr>
              <a:t>’ </a:t>
            </a:r>
            <a:r>
              <a:rPr lang="el-GR" dirty="0" err="1" smtClean="0">
                <a:latin typeface="Palatino Linotype" pitchFamily="18" charset="0"/>
              </a:rPr>
              <a:t>οὗ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Πατρὶ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ἅμα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Ἁγίῳ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ἀγαθῷ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ζωοποιῷ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Πνεύματι</a:t>
            </a:r>
            <a:r>
              <a:rPr lang="el-GR" dirty="0" smtClean="0">
                <a:latin typeface="Palatino Linotype" pitchFamily="18" charset="0"/>
              </a:rPr>
              <a:t>, δόξα, κράτος, </a:t>
            </a:r>
            <a:r>
              <a:rPr lang="el-GR" dirty="0" err="1" smtClean="0">
                <a:latin typeface="Palatino Linotype" pitchFamily="18" charset="0"/>
              </a:rPr>
              <a:t>τιμὴ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προσκύνησις, </a:t>
            </a:r>
            <a:r>
              <a:rPr lang="el-GR" dirty="0" err="1" smtClean="0">
                <a:latin typeface="Palatino Linotype" pitchFamily="18" charset="0"/>
              </a:rPr>
              <a:t>νῦν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ἀεί</a:t>
            </a:r>
            <a:r>
              <a:rPr lang="el-GR" dirty="0" smtClean="0">
                <a:latin typeface="Palatino Linotype" pitchFamily="18" charset="0"/>
              </a:rPr>
              <a:t>, </a:t>
            </a:r>
            <a:r>
              <a:rPr lang="el-GR" dirty="0" err="1" smtClean="0">
                <a:latin typeface="Palatino Linotype" pitchFamily="18" charset="0"/>
              </a:rPr>
              <a:t>καὶ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εἰς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τοὺς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αἰῶνας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τῶν</a:t>
            </a:r>
            <a:r>
              <a:rPr lang="el-GR" dirty="0" smtClean="0">
                <a:latin typeface="Palatino Linotype" pitchFamily="18" charset="0"/>
              </a:rPr>
              <a:t> </a:t>
            </a:r>
            <a:r>
              <a:rPr lang="el-GR" dirty="0" err="1" smtClean="0">
                <a:latin typeface="Palatino Linotype" pitchFamily="18" charset="0"/>
              </a:rPr>
              <a:t>αἰώνων</a:t>
            </a:r>
            <a:r>
              <a:rPr lang="el-GR" dirty="0" smtClean="0">
                <a:latin typeface="Palatino Linotype" pitchFamily="18" charset="0"/>
              </a:rPr>
              <a:t>. </a:t>
            </a:r>
            <a:r>
              <a:rPr lang="el-GR" dirty="0" err="1" smtClean="0">
                <a:latin typeface="Palatino Linotype" pitchFamily="18" charset="0"/>
              </a:rPr>
              <a:t>Ἀμήν</a:t>
            </a:r>
            <a:r>
              <a:rPr lang="el-GR" dirty="0" smtClean="0">
                <a:latin typeface="Palatino Linotype" pitchFamily="18" charset="0"/>
              </a:rPr>
              <a:t>. </a:t>
            </a: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Ἐξαποστειλάρια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Τὸν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μέγαν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ἀρχιποίμενα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Ἱεράρχην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ἅπαντες</a:t>
            </a:r>
            <a:r>
              <a:rPr lang="el-GR" i="1" dirty="0" smtClean="0">
                <a:latin typeface="Palatino Linotype" pitchFamily="18" charset="0"/>
              </a:rPr>
              <a:t> / Μεγάλως σε </a:t>
            </a:r>
            <a:r>
              <a:rPr lang="el-GR" i="1" dirty="0" err="1" smtClean="0">
                <a:latin typeface="Palatino Linotype" pitchFamily="18" charset="0"/>
              </a:rPr>
              <a:t>ἐδόξασεν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θαύμασιν</a:t>
            </a:r>
            <a:r>
              <a:rPr lang="el-GR" i="1" dirty="0" smtClean="0">
                <a:latin typeface="Palatino Linotype" pitchFamily="18" charset="0"/>
              </a:rPr>
              <a:t> ὁ Κύριος / </a:t>
            </a:r>
            <a:r>
              <a:rPr lang="el-GR" i="1" dirty="0" err="1" smtClean="0">
                <a:latin typeface="Palatino Linotype" pitchFamily="18" charset="0"/>
              </a:rPr>
              <a:t>Σοφίαν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ἐνυπόστατον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Λόγον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ὑπερούσιον</a:t>
            </a:r>
            <a:r>
              <a:rPr lang="el-GR" i="1" dirty="0" smtClean="0">
                <a:latin typeface="Palatino Linotype" pitchFamily="18" charset="0"/>
              </a:rPr>
              <a:t>. </a:t>
            </a:r>
            <a:endParaRPr lang="en-US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Αἶνοι</a:t>
            </a:r>
            <a:r>
              <a:rPr lang="el-GR" b="1" dirty="0" smtClean="0">
                <a:latin typeface="Palatino Linotype" pitchFamily="18" charset="0"/>
              </a:rPr>
              <a:t>: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Ἐκκλησίας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ἄνθη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περιϊπτάμενος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Τῆς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ἱερᾶς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διπλοΐδος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τὴν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ὡραιότητα</a:t>
            </a:r>
            <a:r>
              <a:rPr lang="el-GR" i="1" dirty="0" smtClean="0">
                <a:latin typeface="Palatino Linotype" pitchFamily="18" charset="0"/>
              </a:rPr>
              <a:t> /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ἀθεάτων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τὰ</a:t>
            </a:r>
            <a:r>
              <a:rPr lang="el-GR" i="1" dirty="0" smtClean="0">
                <a:latin typeface="Palatino Linotype" pitchFamily="18" charset="0"/>
              </a:rPr>
              <a:t> κάλλη, περιεχόμενος / </a:t>
            </a:r>
            <a:r>
              <a:rPr lang="el-GR" i="1" dirty="0" err="1" smtClean="0">
                <a:latin typeface="Palatino Linotype" pitchFamily="18" charset="0"/>
              </a:rPr>
              <a:t>Ὡς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ὀνείρῳ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ἐπέστης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τῷ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εὐσεβεῖ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Βασιλεῖ</a:t>
            </a:r>
            <a:r>
              <a:rPr lang="el-GR" i="1" dirty="0" smtClean="0">
                <a:latin typeface="Palatino Linotype" pitchFamily="18" charset="0"/>
              </a:rPr>
              <a:t> // </a:t>
            </a:r>
            <a:r>
              <a:rPr lang="el-GR" i="1" dirty="0" err="1" smtClean="0">
                <a:latin typeface="Palatino Linotype" pitchFamily="18" charset="0"/>
              </a:rPr>
              <a:t>Σαλπίσωμεν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σάλπιγγι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ᾀσμάτων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σκιρτήσωμεν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ἑόρτια</a:t>
            </a:r>
            <a:r>
              <a:rPr lang="el-GR" i="1" dirty="0" smtClean="0">
                <a:latin typeface="Palatino Linotype" pitchFamily="18" charset="0"/>
              </a:rPr>
              <a:t>,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χορεύσωμεν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ἀγαλλόμενοι</a:t>
            </a:r>
            <a:r>
              <a:rPr lang="el-GR" i="1" dirty="0" smtClean="0">
                <a:latin typeface="Palatino Linotype" pitchFamily="18" charset="0"/>
              </a:rPr>
              <a:t> / // </a:t>
            </a:r>
            <a:r>
              <a:rPr lang="el-GR" i="1" dirty="0" err="1" smtClean="0">
                <a:latin typeface="Palatino Linotype" pitchFamily="18" charset="0"/>
              </a:rPr>
              <a:t>Σαλπίσωμεν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ἐν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σάλπιγγι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ᾀσμάτων</a:t>
            </a:r>
            <a:r>
              <a:rPr lang="el-GR" i="1" dirty="0" smtClean="0">
                <a:latin typeface="Palatino Linotype" pitchFamily="18" charset="0"/>
              </a:rPr>
              <a:t>· προκύψασα </a:t>
            </a:r>
            <a:r>
              <a:rPr lang="el-GR" i="1" dirty="0" err="1" smtClean="0">
                <a:latin typeface="Palatino Linotype" pitchFamily="18" charset="0"/>
              </a:rPr>
              <a:t>γὰρ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ἄνωθεν</a:t>
            </a:r>
            <a:r>
              <a:rPr lang="el-GR" i="1" dirty="0" smtClean="0">
                <a:latin typeface="Palatino Linotype" pitchFamily="18" charset="0"/>
              </a:rPr>
              <a:t>, ἡ παντάνασσα Μητροπάρθενος.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None/>
            </a:pPr>
            <a:r>
              <a:rPr lang="en-US" b="1" dirty="0" smtClean="0">
                <a:latin typeface="Palatino Linotype" pitchFamily="18" charset="0"/>
              </a:rPr>
              <a:t>	</a:t>
            </a:r>
            <a:r>
              <a:rPr lang="el-GR" b="1" dirty="0" err="1" smtClean="0">
                <a:latin typeface="Palatino Linotype" pitchFamily="18" charset="0"/>
              </a:rPr>
              <a:t>Ἀπόστιχα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smtClean="0">
                <a:latin typeface="Palatino Linotype" pitchFamily="18" charset="0"/>
              </a:rPr>
              <a:t>(ἢ </a:t>
            </a:r>
            <a:r>
              <a:rPr lang="el-GR" b="1" dirty="0" err="1" smtClean="0">
                <a:latin typeface="Palatino Linotype" pitchFamily="18" charset="0"/>
              </a:rPr>
              <a:t>Ἰδιόμελα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κατὰ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τὴν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ἐπίδοσιν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τοῦ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ἁγίου</a:t>
            </a:r>
            <a:r>
              <a:rPr lang="el-GR" b="1" dirty="0" smtClean="0">
                <a:latin typeface="Palatino Linotype" pitchFamily="18" charset="0"/>
              </a:rPr>
              <a:t> </a:t>
            </a:r>
            <a:r>
              <a:rPr lang="el-GR" b="1" dirty="0" err="1" smtClean="0">
                <a:latin typeface="Palatino Linotype" pitchFamily="18" charset="0"/>
              </a:rPr>
              <a:t>Ἐλαίου</a:t>
            </a:r>
            <a:r>
              <a:rPr lang="el-GR" b="1" dirty="0" smtClean="0">
                <a:latin typeface="Palatino Linotype" pitchFamily="18" charset="0"/>
              </a:rPr>
              <a:t>): </a:t>
            </a:r>
            <a:r>
              <a:rPr lang="el-GR" i="1" dirty="0" err="1" smtClean="0">
                <a:latin typeface="Palatino Linotype" pitchFamily="18" charset="0"/>
              </a:rPr>
              <a:t>Εὖ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δοῦλε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ἀγαθὲ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καὶ</a:t>
            </a:r>
            <a:r>
              <a:rPr lang="el-GR" i="1" dirty="0" smtClean="0">
                <a:latin typeface="Palatino Linotype" pitchFamily="18" charset="0"/>
              </a:rPr>
              <a:t> πιστέ / </a:t>
            </a:r>
            <a:r>
              <a:rPr lang="el-GR" i="1" dirty="0" err="1" smtClean="0">
                <a:latin typeface="Palatino Linotype" pitchFamily="18" charset="0"/>
              </a:rPr>
              <a:t>Εἰς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αἶνον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ἔδραμες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τοῦ</a:t>
            </a:r>
            <a:r>
              <a:rPr lang="el-GR" i="1" dirty="0" smtClean="0">
                <a:latin typeface="Palatino Linotype" pitchFamily="18" charset="0"/>
              </a:rPr>
              <a:t> Κυρίου Νικόλαε // </a:t>
            </a:r>
            <a:r>
              <a:rPr lang="el-GR" i="1" dirty="0" err="1" smtClean="0">
                <a:latin typeface="Palatino Linotype" pitchFamily="18" charset="0"/>
              </a:rPr>
              <a:t>Τῶν</a:t>
            </a:r>
            <a:r>
              <a:rPr lang="el-GR" i="1" dirty="0" smtClean="0">
                <a:latin typeface="Palatino Linotype" pitchFamily="18" charset="0"/>
              </a:rPr>
              <a:t> </a:t>
            </a:r>
            <a:r>
              <a:rPr lang="el-GR" i="1" dirty="0" err="1" smtClean="0">
                <a:latin typeface="Palatino Linotype" pitchFamily="18" charset="0"/>
              </a:rPr>
              <a:t>ἀνδραγαθημάτων</a:t>
            </a:r>
            <a:r>
              <a:rPr lang="el-GR" i="1" dirty="0" smtClean="0">
                <a:latin typeface="Palatino Linotype" pitchFamily="18" charset="0"/>
              </a:rPr>
              <a:t> σου, </a:t>
            </a:r>
            <a:r>
              <a:rPr lang="el-GR" i="1" dirty="0" err="1" smtClean="0">
                <a:latin typeface="Palatino Linotype" pitchFamily="18" charset="0"/>
              </a:rPr>
              <a:t>Ὅσιε</a:t>
            </a:r>
            <a:r>
              <a:rPr lang="el-GR" i="1" dirty="0" smtClean="0">
                <a:latin typeface="Palatino Linotype" pitchFamily="18" charset="0"/>
              </a:rPr>
              <a:t> Πάτερ.  </a:t>
            </a:r>
            <a:endParaRPr lang="el-GR" dirty="0" smtClean="0">
              <a:latin typeface="Palatino Linotype" pitchFamily="18" charset="0"/>
            </a:endParaRPr>
          </a:p>
          <a:p>
            <a:pPr algn="ctr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297</Words>
  <Application>Microsoft Office PowerPoint</Application>
  <PresentationFormat>Προβολή στην οθόνη (4:3)</PresentationFormat>
  <Paragraphs>281</Paragraphs>
  <Slides>34</Slides>
  <Notes>34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Διαστημικό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Αχιλλέας Χαλδαιάκης</dc:creator>
  <cp:lastModifiedBy>Αχιλλέας Χαλδαιάκης</cp:lastModifiedBy>
  <cp:revision>2</cp:revision>
  <dcterms:created xsi:type="dcterms:W3CDTF">2011-12-09T17:15:48Z</dcterms:created>
  <dcterms:modified xsi:type="dcterms:W3CDTF">2011-12-09T19:13:08Z</dcterms:modified>
</cp:coreProperties>
</file>